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89" r:id="rId4"/>
    <p:sldId id="318" r:id="rId5"/>
    <p:sldId id="321" r:id="rId6"/>
    <p:sldId id="323" r:id="rId7"/>
    <p:sldId id="291" r:id="rId8"/>
    <p:sldId id="327" r:id="rId9"/>
    <p:sldId id="31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A0F7D-868B-460C-A274-85CE6B167314}" type="datetimeFigureOut">
              <a:rPr lang="ru-RU" smtClean="0"/>
              <a:t>11.03.2024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BC164-2451-4D54-A2EF-DD1C46987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617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9BC055C6-C21F-40C6-839D-76A625EEFD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64CD191-657F-4FB6-8907-BC31ED58EE1C}" type="slidenum">
              <a:rPr lang="ru-RU" altLang="ru-RU"/>
              <a:pPr eaLnBrk="1" hangingPunct="1"/>
              <a:t>1</a:t>
            </a:fld>
            <a:endParaRPr lang="ru-RU" altLang="ru-RU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0828BD6D-8360-4DC1-B41B-F7ACFEB1B3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17AA7CC0-C810-494D-A71F-9E2E83BB47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4768599F-A410-47E7-9451-BBB460D79A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C96BB56-06FD-432A-8050-98BF705015C0}" type="slidenum">
              <a:rPr lang="ru-RU" altLang="ru-RU"/>
              <a:pPr eaLnBrk="1" hangingPunct="1"/>
              <a:t>2</a:t>
            </a:fld>
            <a:endParaRPr lang="ru-RU" altLang="ru-RU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39B67CB7-45F7-47D2-8E84-E72C800AFE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CD853040-C9B8-448A-83DB-51C8676434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C8DAE497-7C5A-4867-B4D7-6D56ED8D23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AEE913B-809D-424F-8009-F192B26E759F}" type="slidenum">
              <a:rPr lang="ru-RU" altLang="ru-RU"/>
              <a:pPr eaLnBrk="1" hangingPunct="1"/>
              <a:t>3</a:t>
            </a:fld>
            <a:endParaRPr lang="ru-RU" altLang="ru-RU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091B9B3-4C9C-4B15-88A0-E0A5DC3D8E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3FB3F7C2-8449-42DE-8882-70C0E16F8F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EB378F2A-89CD-474B-A2FF-9AA415CF31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733E6E-76DE-4F0F-891F-9FC065638674}" type="slidenum">
              <a:rPr lang="ru-RU" altLang="ru-RU"/>
              <a:pPr eaLnBrk="1" hangingPunct="1"/>
              <a:t>4</a:t>
            </a:fld>
            <a:endParaRPr lang="ru-RU" altLang="ru-RU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FD0620D-BCA6-4E22-B2F6-70BCF7FBB2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5C60EAFF-F3AA-409F-8B8A-2972E4EFF2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A4D1040C-1F59-408B-943B-12A2113932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26CD30-C5F4-464C-A61F-295039021BE2}" type="slidenum">
              <a:rPr lang="ru-RU" altLang="ru-RU"/>
              <a:pPr eaLnBrk="1" hangingPunct="1"/>
              <a:t>5</a:t>
            </a:fld>
            <a:endParaRPr lang="ru-RU" altLang="ru-RU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DA650E51-31A9-4DB5-9BC4-92A208673D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683E98C8-B935-44BE-A7DB-B038388AC3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EF250B24-C10C-4B3A-AD4B-1B199E43CA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042E10-76DE-4211-B200-B4566F0F1C9C}" type="slidenum">
              <a:rPr lang="ru-RU" altLang="ru-RU"/>
              <a:pPr eaLnBrk="1" hangingPunct="1"/>
              <a:t>6</a:t>
            </a:fld>
            <a:endParaRPr lang="ru-RU" altLang="ru-RU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FD11EEC-904D-4E2E-A80A-837C3B5EF7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970766F-F738-4632-96A4-D073278B3E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0C1D759E-E22B-4E86-B2C7-32B2A29084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6413663-E9E6-4B88-8B9F-10007436E026}" type="slidenum">
              <a:rPr lang="ru-RU" altLang="ru-RU"/>
              <a:pPr eaLnBrk="1" hangingPunct="1"/>
              <a:t>7</a:t>
            </a:fld>
            <a:endParaRPr lang="ru-RU" altLang="ru-RU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CEDC35C-0C48-4597-949B-405B649E6E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8C6A889C-0A0B-462B-90B5-8A992F6903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9C002F2A-2895-4785-99AA-079125C983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4CA620D-8463-4A56-BFA9-DF60426D0628}" type="slidenum">
              <a:rPr lang="ru-RU" altLang="ru-RU"/>
              <a:pPr eaLnBrk="1" hangingPunct="1"/>
              <a:t>8</a:t>
            </a:fld>
            <a:endParaRPr lang="ru-RU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09FBD98-1DF6-4752-9C1B-DFE38194AD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9535A218-752B-4D39-98C2-FAB593CED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A6311659-B445-46B2-B8C8-45C3BACB5E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B22733-6E4C-4E89-896D-D020C8F7DA81}" type="slidenum">
              <a:rPr lang="ru-RU" altLang="ru-RU"/>
              <a:pPr eaLnBrk="1" hangingPunct="1"/>
              <a:t>9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3A8043E-62E6-49E7-B6F3-CE322B14FC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260870B-339E-4EB6-8E2A-57481BB744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Slide title backcolor JPG2">
            <a:extLst>
              <a:ext uri="{FF2B5EF4-FFF2-40B4-BE49-F238E27FC236}">
                <a16:creationId xmlns:a16="http://schemas.microsoft.com/office/drawing/2014/main" id="{5334A498-C231-4FA0-A787-09826721FF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6858000"/>
          </a:xfr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txBody>
          <a:bodyPr/>
          <a:lstStyle/>
          <a:p>
            <a:pPr>
              <a:defRPr/>
            </a:pPr>
            <a:r>
              <a:rPr lang="ru-RU" sz="2000" i="1" dirty="0"/>
              <a:t>Дисциплины по выбору компонента учреждения высшего образования</a:t>
            </a:r>
            <a:br>
              <a:rPr lang="ru-RU" sz="2000" i="1" dirty="0"/>
            </a:br>
            <a:r>
              <a:rPr lang="ru-RU" sz="2000" i="1" dirty="0"/>
              <a:t>для студентов специальности «Таможенное дело»</a:t>
            </a:r>
            <a:br>
              <a:rPr lang="ru-RU" dirty="0"/>
            </a:br>
            <a:br>
              <a:rPr lang="ru-RU" sz="2400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ru-RU" sz="2400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ru-RU" sz="2400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ru-RU" sz="54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ru-RU" sz="28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800" b="1" dirty="0">
              <a:solidFill>
                <a:srgbClr val="000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051" name="Picture 7" descr="C:\Documents and Settings\a.novik\Рабочий стол\Презентация ФУСЭ\фон.JPG">
            <a:extLst>
              <a:ext uri="{FF2B5EF4-FFF2-40B4-BE49-F238E27FC236}">
                <a16:creationId xmlns:a16="http://schemas.microsoft.com/office/drawing/2014/main" id="{18BFF58C-453E-4C4B-A1E4-958CFBF6D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914400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3723EFEB-40C8-4183-AC58-806CB8B23473}"/>
              </a:ext>
            </a:extLst>
          </p:cNvPr>
          <p:cNvCxnSpPr/>
          <p:nvPr/>
        </p:nvCxnSpPr>
        <p:spPr>
          <a:xfrm>
            <a:off x="1881188" y="3000375"/>
            <a:ext cx="8501062" cy="0"/>
          </a:xfrm>
          <a:prstGeom prst="line">
            <a:avLst/>
          </a:prstGeom>
          <a:ln w="25400" cap="flat">
            <a:solidFill>
              <a:srgbClr val="008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8" descr="C:\Users\Admin\Desktop\Рисунок1.jpg">
            <a:extLst>
              <a:ext uri="{FF2B5EF4-FFF2-40B4-BE49-F238E27FC236}">
                <a16:creationId xmlns:a16="http://schemas.microsoft.com/office/drawing/2014/main" id="{957B03D8-065D-44B8-ACD9-3CB91DACE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8542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0FA9D71-714B-408F-9019-64C09A0C61DB}"/>
              </a:ext>
            </a:extLst>
          </p:cNvPr>
          <p:cNvSpPr/>
          <p:nvPr/>
        </p:nvSpPr>
        <p:spPr bwMode="auto">
          <a:xfrm>
            <a:off x="3381356" y="142853"/>
            <a:ext cx="7143800" cy="584775"/>
          </a:xfrm>
          <a:prstGeom prst="rect">
            <a:avLst/>
          </a:prstGeom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EFF5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Кафедра «Таможенное дело»</a:t>
            </a:r>
            <a:r>
              <a:rPr lang="en-US" sz="32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EFF5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3200" b="1" dirty="0">
              <a:ln w="1270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EFF5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C67DBF72-5841-41A4-A702-C768DC5F7477}"/>
              </a:ext>
            </a:extLst>
          </p:cNvPr>
          <p:cNvCxnSpPr>
            <a:cxnSpLocks/>
          </p:cNvCxnSpPr>
          <p:nvPr/>
        </p:nvCxnSpPr>
        <p:spPr>
          <a:xfrm flipV="1">
            <a:off x="1595438" y="2776538"/>
            <a:ext cx="8404826" cy="3322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8E070C02-8197-4E5B-84E1-122AE152BF6E}"/>
              </a:ext>
            </a:extLst>
          </p:cNvPr>
          <p:cNvSpPr/>
          <p:nvPr/>
        </p:nvSpPr>
        <p:spPr>
          <a:xfrm>
            <a:off x="1631949" y="3213101"/>
            <a:ext cx="5860803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«</a:t>
            </a:r>
            <a:r>
              <a:rPr lang="ru-RU" sz="3600" b="1" i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Таможенные службы </a:t>
            </a:r>
            <a:br>
              <a:rPr lang="ru-RU" sz="3600" b="1" i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600" b="1" i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зарубежных стран</a:t>
            </a:r>
            <a:r>
              <a:rPr lang="ru-RU" sz="28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»</a:t>
            </a:r>
            <a:r>
              <a:rPr lang="ru-RU" sz="37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7014C72-4A21-485F-9A33-999F2A4AFDE6}"/>
              </a:ext>
            </a:extLst>
          </p:cNvPr>
          <p:cNvSpPr/>
          <p:nvPr/>
        </p:nvSpPr>
        <p:spPr>
          <a:xfrm>
            <a:off x="5714014" y="3874821"/>
            <a:ext cx="485775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«Таможенные институты защиты прав интеллектуальной собственности» </a:t>
            </a:r>
            <a:endParaRPr lang="ru-RU" sz="36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 descr="Slide title backcolor JPG2">
            <a:extLst>
              <a:ext uri="{FF2B5EF4-FFF2-40B4-BE49-F238E27FC236}">
                <a16:creationId xmlns:a16="http://schemas.microsoft.com/office/drawing/2014/main" id="{154891ED-5BA5-4C7B-B7BE-D6C8AD6082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417638"/>
          </a:xfr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/>
          <a:lstStyle/>
          <a:p>
            <a:pPr eaLnBrk="1" hangingPunct="1">
              <a:defRPr/>
            </a:pPr>
            <a:r>
              <a:rPr lang="ru-RU" sz="36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Характеристика дисциплин</a:t>
            </a: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4774007B-81FD-4F85-9D96-652A68E65A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52625" y="1600201"/>
            <a:ext cx="8464550" cy="42576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altLang="ru-RU" sz="2400" b="1" dirty="0"/>
              <a:t>Изучаются в 7-м семестре</a:t>
            </a:r>
          </a:p>
          <a:p>
            <a:pPr eaLnBrk="1" hangingPunct="1"/>
            <a:r>
              <a:rPr lang="ru-RU" altLang="ru-RU" sz="2400" b="1" dirty="0"/>
              <a:t>Всего </a:t>
            </a:r>
            <a:r>
              <a:rPr lang="ru-RU" altLang="ru-RU" sz="2400" b="1" dirty="0">
                <a:solidFill>
                  <a:srgbClr val="FF0000"/>
                </a:solidFill>
              </a:rPr>
              <a:t>92</a:t>
            </a:r>
            <a:r>
              <a:rPr lang="ru-RU" altLang="ru-RU" sz="2400" b="1" dirty="0"/>
              <a:t> часа</a:t>
            </a:r>
          </a:p>
          <a:p>
            <a:pPr eaLnBrk="1" hangingPunct="1"/>
            <a:r>
              <a:rPr lang="ru-RU" altLang="ru-RU" sz="2400" b="1" dirty="0"/>
              <a:t>Аудиторных часов – </a:t>
            </a:r>
            <a:r>
              <a:rPr lang="ru-RU" altLang="ru-RU" sz="2400" b="1" dirty="0">
                <a:solidFill>
                  <a:srgbClr val="FF0000"/>
                </a:solidFill>
              </a:rPr>
              <a:t>36</a:t>
            </a:r>
            <a:r>
              <a:rPr lang="ru-RU" altLang="ru-RU" sz="2400" b="1" dirty="0"/>
              <a:t>, в т.ч. </a:t>
            </a:r>
          </a:p>
          <a:p>
            <a:pPr eaLnBrk="1" hangingPunct="1">
              <a:buFontTx/>
              <a:buNone/>
            </a:pPr>
            <a:r>
              <a:rPr lang="ru-RU" altLang="ru-RU" sz="2400" b="1" dirty="0"/>
              <a:t>      лекции – </a:t>
            </a:r>
            <a:r>
              <a:rPr lang="ru-RU" altLang="ru-RU" sz="2400" b="1" dirty="0">
                <a:solidFill>
                  <a:srgbClr val="FF0000"/>
                </a:solidFill>
              </a:rPr>
              <a:t>20</a:t>
            </a:r>
            <a:r>
              <a:rPr lang="ru-RU" altLang="ru-RU" sz="2400" b="1" dirty="0"/>
              <a:t>,</a:t>
            </a:r>
          </a:p>
          <a:p>
            <a:pPr eaLnBrk="1" hangingPunct="1">
              <a:buFontTx/>
              <a:buNone/>
            </a:pPr>
            <a:r>
              <a:rPr lang="ru-RU" altLang="ru-RU" sz="2400" b="1" dirty="0"/>
              <a:t>      практические занятия – </a:t>
            </a:r>
            <a:r>
              <a:rPr lang="ru-RU" altLang="ru-RU" sz="2400" b="1" dirty="0">
                <a:solidFill>
                  <a:srgbClr val="FF0000"/>
                </a:solidFill>
              </a:rPr>
              <a:t>16</a:t>
            </a:r>
            <a:r>
              <a:rPr lang="ru-RU" altLang="ru-RU" sz="2400" b="1" dirty="0"/>
              <a:t>.</a:t>
            </a:r>
          </a:p>
          <a:p>
            <a:pPr eaLnBrk="1" hangingPunct="1"/>
            <a:r>
              <a:rPr lang="ru-RU" altLang="ru-RU" sz="2400" b="1" dirty="0"/>
              <a:t>Форма контроля знаний – зачет.</a:t>
            </a:r>
          </a:p>
          <a:p>
            <a:pPr eaLnBrk="1" hangingPunct="1"/>
            <a:r>
              <a:rPr lang="ru-RU" altLang="ru-RU" sz="2400" b="1" dirty="0"/>
              <a:t>Трудоёмкость дисциплины составляет </a:t>
            </a:r>
            <a:r>
              <a:rPr lang="ru-RU" altLang="ru-RU" sz="2400" b="1" dirty="0">
                <a:solidFill>
                  <a:srgbClr val="FF0000"/>
                </a:solidFill>
              </a:rPr>
              <a:t>3 </a:t>
            </a:r>
            <a:r>
              <a:rPr lang="ru-RU" altLang="ru-RU" sz="2400" b="1" dirty="0"/>
              <a:t>зачётных единицы.</a:t>
            </a:r>
          </a:p>
          <a:p>
            <a:pPr eaLnBrk="1" hangingPunct="1"/>
            <a:endParaRPr lang="ru-RU" altLang="ru-RU" sz="2800" b="1" dirty="0"/>
          </a:p>
        </p:txBody>
      </p:sp>
      <p:pic>
        <p:nvPicPr>
          <p:cNvPr id="3076" name="Picture 7" descr="C:\Documents and Settings\a.novik\Рабочий стол\Презентация ФУСЭ\фон.JPG">
            <a:extLst>
              <a:ext uri="{FF2B5EF4-FFF2-40B4-BE49-F238E27FC236}">
                <a16:creationId xmlns:a16="http://schemas.microsoft.com/office/drawing/2014/main" id="{7A160A48-768E-4949-9810-4801A8E240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68976"/>
            <a:ext cx="914400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9" descr="http://i.focus.ua/img/a/7/0/53307.jpg">
            <a:extLst>
              <a:ext uri="{FF2B5EF4-FFF2-40B4-BE49-F238E27FC236}">
                <a16:creationId xmlns:a16="http://schemas.microsoft.com/office/drawing/2014/main" id="{E8AC5311-063F-4EF9-B25F-F26E688E8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9388" y="1643064"/>
            <a:ext cx="2868612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8" descr="C:\Users\Admin\Desktop\Рисунок1.jpg">
            <a:extLst>
              <a:ext uri="{FF2B5EF4-FFF2-40B4-BE49-F238E27FC236}">
                <a16:creationId xmlns:a16="http://schemas.microsoft.com/office/drawing/2014/main" id="{079126B5-4100-46E3-96BD-88CE3D1A5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72150"/>
            <a:ext cx="18542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9B234A8-7BD1-47ED-B6CF-A6863A3B14C6}"/>
              </a:ext>
            </a:extLst>
          </p:cNvPr>
          <p:cNvSpPr/>
          <p:nvPr/>
        </p:nvSpPr>
        <p:spPr>
          <a:xfrm>
            <a:off x="3524232" y="6143645"/>
            <a:ext cx="528641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EFF5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Кафедра «Таможенное дело»</a:t>
            </a:r>
            <a:r>
              <a:rPr lang="en-US" sz="2400" b="1" i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EFF5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400" b="1" i="1" dirty="0">
              <a:ln w="1270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EFF5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 descr="Slide title backcolor JPG2">
            <a:extLst>
              <a:ext uri="{FF2B5EF4-FFF2-40B4-BE49-F238E27FC236}">
                <a16:creationId xmlns:a16="http://schemas.microsoft.com/office/drawing/2014/main" id="{842E70CE-74CD-40B0-B0F7-E45001A0DF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417638"/>
          </a:xfr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/>
          <a:lstStyle/>
          <a:p>
            <a:pPr algn="ctr">
              <a:defRPr/>
            </a:pPr>
            <a:r>
              <a:rPr lang="ru-RU" sz="2800" b="1" i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Таможенные службы </a:t>
            </a:r>
            <a:br>
              <a:rPr lang="ru-RU" sz="2800" b="1" i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i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зарубежных стран</a:t>
            </a:r>
            <a:endParaRPr lang="ru-RU" sz="2800" b="1" dirty="0">
              <a:solidFill>
                <a:srgbClr val="000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D74B529A-C6D1-40AD-9EBD-472792C971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428751"/>
            <a:ext cx="9144000" cy="5643563"/>
          </a:xfrm>
        </p:spPr>
        <p:txBody>
          <a:bodyPr>
            <a:normAutofit fontScale="70000" lnSpcReduction="20000"/>
          </a:bodyPr>
          <a:lstStyle/>
          <a:p>
            <a:pPr marL="0" indent="0">
              <a:buFontTx/>
              <a:buNone/>
              <a:defRPr/>
            </a:pPr>
            <a:r>
              <a:rPr lang="ru-RU" sz="2400" b="1" dirty="0"/>
              <a:t>Целью</a:t>
            </a:r>
            <a:r>
              <a:rPr lang="ru-RU" sz="2400" dirty="0"/>
              <a:t> изучения дисциплины является формирование у студентов глубоких знаний об основах функционирования таможенных служб зарубежных государств. </a:t>
            </a:r>
          </a:p>
          <a:p>
            <a:pPr marL="0" indent="0">
              <a:buFontTx/>
              <a:buNone/>
              <a:defRPr/>
            </a:pPr>
            <a:r>
              <a:rPr lang="ru-RU" sz="2400" b="1" dirty="0"/>
              <a:t>Основными задачами дисциплины</a:t>
            </a:r>
            <a:r>
              <a:rPr lang="ru-RU" sz="2400" dirty="0"/>
              <a:t> являются:</a:t>
            </a:r>
          </a:p>
          <a:p>
            <a:pPr>
              <a:defRPr/>
            </a:pPr>
            <a:r>
              <a:rPr lang="ru-RU" sz="2400" dirty="0"/>
              <a:t>рассмотрение и определение роли Международных стандартов в развития таможенной службы;</a:t>
            </a:r>
          </a:p>
          <a:p>
            <a:pPr>
              <a:defRPr/>
            </a:pPr>
            <a:r>
              <a:rPr lang="ru-RU" sz="2400" dirty="0"/>
              <a:t>изучение организационной структуры, направлений и правовой основы деятельности Федеральной таможенной службы России;</a:t>
            </a:r>
          </a:p>
          <a:p>
            <a:pPr>
              <a:defRPr/>
            </a:pPr>
            <a:r>
              <a:rPr lang="ru-RU" sz="2400" dirty="0"/>
              <a:t> рассмотрение организационной структуры, направлений и правовой основы деятельности таможенных служб государств-участников ЕАЭС;</a:t>
            </a:r>
          </a:p>
          <a:p>
            <a:pPr>
              <a:defRPr/>
            </a:pPr>
            <a:r>
              <a:rPr lang="ru-RU" sz="2400" dirty="0"/>
              <a:t>изучение организационной структуры, направлений и правовой основы деятельности таможенных служб европейских стран;</a:t>
            </a:r>
          </a:p>
          <a:p>
            <a:pPr>
              <a:defRPr/>
            </a:pPr>
            <a:r>
              <a:rPr lang="ru-RU" sz="2400" dirty="0"/>
              <a:t>изучение организационной структуры, направлений и правовой основы деятельности таможенной службы Китайской Народной Республики;</a:t>
            </a:r>
          </a:p>
          <a:p>
            <a:pPr>
              <a:defRPr/>
            </a:pPr>
            <a:r>
              <a:rPr lang="ru-RU" sz="2400" dirty="0"/>
              <a:t>ознакомление с организационной структурой и правовыми основами деятельности таможенной службы США.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 descr="Slide title backcolor JPG2">
            <a:extLst>
              <a:ext uri="{FF2B5EF4-FFF2-40B4-BE49-F238E27FC236}">
                <a16:creationId xmlns:a16="http://schemas.microsoft.com/office/drawing/2014/main" id="{D5FCEE77-312B-41BE-9675-A572B2A771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417638"/>
          </a:xfr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/>
          <a:lstStyle/>
          <a:p>
            <a:pPr algn="ctr">
              <a:defRPr/>
            </a:pPr>
            <a:r>
              <a:rPr lang="ru-RU" sz="2800" b="1" i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Таможенные службы </a:t>
            </a:r>
            <a:br>
              <a:rPr lang="ru-RU" sz="2800" b="1" i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i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зарубежных стран</a:t>
            </a:r>
            <a:endParaRPr lang="ru-RU" sz="2800" b="1" dirty="0">
              <a:solidFill>
                <a:srgbClr val="000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id="{043A3DFE-75B4-46E0-92B0-74DE8EAD0E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482572"/>
            <a:ext cx="9144000" cy="537542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ru-RU" altLang="ru-RU" b="1" dirty="0"/>
              <a:t>В результате изучения дисциплины студент должен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b="1" i="1" dirty="0"/>
              <a:t>знать:</a:t>
            </a:r>
            <a:endParaRPr lang="ru-RU" altLang="ru-RU" dirty="0"/>
          </a:p>
          <a:p>
            <a:pPr>
              <a:spcBef>
                <a:spcPct val="0"/>
              </a:spcBef>
            </a:pPr>
            <a:r>
              <a:rPr lang="ru-RU" altLang="ru-RU" dirty="0"/>
              <a:t>международные стандарты развития таможенной службы;</a:t>
            </a:r>
          </a:p>
          <a:p>
            <a:pPr>
              <a:spcBef>
                <a:spcPct val="0"/>
              </a:spcBef>
            </a:pPr>
            <a:r>
              <a:rPr lang="ru-RU" altLang="ru-RU" dirty="0"/>
              <a:t>правовую основу, систему организации и направления деятельности таможенных органов сопредельных государств;</a:t>
            </a:r>
          </a:p>
          <a:p>
            <a:pPr>
              <a:spcBef>
                <a:spcPct val="0"/>
              </a:spcBef>
            </a:pPr>
            <a:r>
              <a:rPr lang="ru-RU" altLang="ru-RU" dirty="0"/>
              <a:t>правовую основу, систему организации и направления деятельности  зарубежных таможенных служб;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b="1" i="1" dirty="0"/>
              <a:t>уметь:</a:t>
            </a:r>
            <a:endParaRPr lang="ru-RU" altLang="ru-RU" dirty="0"/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dirty="0"/>
              <a:t>заимствовать и использовать теоретический и практический опыт модернизации и повышения эффективности функционирования у зарубежных таможенных служб.</a:t>
            </a:r>
            <a:endParaRPr lang="ru-RU" altLang="ru-RU" b="1" dirty="0"/>
          </a:p>
          <a:p>
            <a:pPr marL="6160" lvl="0" indent="0">
              <a:buNone/>
            </a:pPr>
            <a:endParaRPr lang="ru-RU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 descr="Slide title backcolor JPG2">
            <a:extLst>
              <a:ext uri="{FF2B5EF4-FFF2-40B4-BE49-F238E27FC236}">
                <a16:creationId xmlns:a16="http://schemas.microsoft.com/office/drawing/2014/main" id="{D6EB8AD9-484E-414E-83CF-391FF3B7EC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417638"/>
          </a:xfr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/>
          <a:lstStyle/>
          <a:p>
            <a:pPr algn="ctr">
              <a:defRPr/>
            </a:pPr>
            <a:r>
              <a:rPr lang="ru-RU" sz="2800" b="1" i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Таможенные службы </a:t>
            </a:r>
            <a:br>
              <a:rPr lang="ru-RU" sz="2800" b="1" i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i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зарубежных стран</a:t>
            </a:r>
            <a:endParaRPr lang="ru-RU" sz="2800" b="1" dirty="0">
              <a:solidFill>
                <a:srgbClr val="000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id="{072381AE-471D-483D-B50A-F4C4E4734C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214438"/>
            <a:ext cx="9144000" cy="5643562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  <a:defRPr/>
            </a:pPr>
            <a:endParaRPr lang="ru-RU" sz="2800" dirty="0"/>
          </a:p>
          <a:p>
            <a:pPr marL="0" indent="0">
              <a:buNone/>
              <a:defRPr/>
            </a:pPr>
            <a:r>
              <a:rPr lang="ru-RU" b="1" i="1" dirty="0"/>
              <a:t>владеть:</a:t>
            </a:r>
            <a:endParaRPr lang="ru-RU" dirty="0"/>
          </a:p>
          <a:p>
            <a:pPr lvl="0"/>
            <a:r>
              <a:rPr lang="ru-RU" dirty="0"/>
              <a:t>навыками самостоятельного овладения новыми знаниями, используя современные образовательные технологии; </a:t>
            </a:r>
          </a:p>
          <a:p>
            <a:pPr lvl="0"/>
            <a:r>
              <a:rPr lang="ru-RU" dirty="0"/>
              <a:t>навыками оценки результативности деятельности таможенных органов;</a:t>
            </a:r>
          </a:p>
          <a:p>
            <a:pPr lvl="0"/>
            <a:r>
              <a:rPr lang="ru-RU" dirty="0"/>
              <a:t>понятийным аппаратом и определениями международного таможенного права.</a:t>
            </a:r>
            <a:r>
              <a:rPr lang="ru-RU" b="1" dirty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 descr="Slide title backcolor JPG2">
            <a:extLst>
              <a:ext uri="{FF2B5EF4-FFF2-40B4-BE49-F238E27FC236}">
                <a16:creationId xmlns:a16="http://schemas.microsoft.com/office/drawing/2014/main" id="{B310FC39-D488-4990-91B1-372467CD6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417638"/>
          </a:xfr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/>
          <a:lstStyle/>
          <a:p>
            <a:pPr algn="ctr">
              <a:defRPr/>
            </a:pPr>
            <a:r>
              <a:rPr lang="ru-RU" sz="2800" b="1" i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Таможенные службы </a:t>
            </a:r>
            <a:br>
              <a:rPr lang="ru-RU" sz="2800" b="1" i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i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зарубежных стран</a:t>
            </a:r>
            <a:endParaRPr lang="ru-RU" sz="2800" b="1" dirty="0">
              <a:solidFill>
                <a:srgbClr val="000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6C941DAC-10CD-4AAB-A21A-E7D39F8202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428750"/>
            <a:ext cx="9144000" cy="5429250"/>
          </a:xfrm>
        </p:spPr>
        <p:txBody>
          <a:bodyPr>
            <a:normAutofit/>
          </a:bodyPr>
          <a:lstStyle/>
          <a:p>
            <a:pPr marL="0" indent="361950" algn="ctr">
              <a:lnSpc>
                <a:spcPct val="80000"/>
              </a:lnSpc>
              <a:buNone/>
              <a:defRPr/>
            </a:pPr>
            <a:r>
              <a:rPr lang="ru-RU" sz="2400" dirty="0"/>
              <a:t>ПЕРЕЧЕНЬ ТЕМ ПРАКТИЧЕСКИХ ЗАНЯТИЙ</a:t>
            </a:r>
          </a:p>
          <a:p>
            <a:pPr marL="0" indent="361950">
              <a:lnSpc>
                <a:spcPct val="80000"/>
              </a:lnSpc>
              <a:buNone/>
              <a:defRPr/>
            </a:pPr>
            <a:endParaRPr lang="ru-RU" dirty="0"/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dirty="0"/>
              <a:t>1. Международные стандарты развития таможенной службы.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dirty="0"/>
              <a:t>2. Федеральная таможенная служба России.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dirty="0"/>
              <a:t>3. Таможенные службы государств-участников ЕАЭС.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dirty="0"/>
              <a:t>4. Государственная таможенная служба Украины.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dirty="0"/>
              <a:t>5. Таможенные службы стран Западной Европы.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dirty="0"/>
              <a:t>6. Таможенная служба Китайской Народной Республики.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dirty="0"/>
              <a:t>7. Таможенная служба США.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 descr="Slide title backcolor JPG2">
            <a:extLst>
              <a:ext uri="{FF2B5EF4-FFF2-40B4-BE49-F238E27FC236}">
                <a16:creationId xmlns:a16="http://schemas.microsoft.com/office/drawing/2014/main" id="{8DA96714-F7E0-41FA-A86E-515F4566EF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417638"/>
          </a:xfr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/>
          <a:lstStyle/>
          <a:p>
            <a:pPr algn="ctr" eaLnBrk="1" hangingPunct="1">
              <a:defRPr/>
            </a:pPr>
            <a:r>
              <a:rPr lang="ru-RU" sz="2800" b="1" dirty="0">
                <a:solidFill>
                  <a:srgbClr val="000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Таможенные институты защиты прав интеллектуальной собственности</a:t>
            </a:r>
          </a:p>
        </p:txBody>
      </p:sp>
      <p:sp>
        <p:nvSpPr>
          <p:cNvPr id="8195" name="Rectangle 4">
            <a:extLst>
              <a:ext uri="{FF2B5EF4-FFF2-40B4-BE49-F238E27FC236}">
                <a16:creationId xmlns:a16="http://schemas.microsoft.com/office/drawing/2014/main" id="{E61725BC-98A9-4A50-9446-4E05721A6C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500188"/>
            <a:ext cx="9144000" cy="53578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altLang="ru-RU" sz="2400" b="1" i="1" dirty="0"/>
              <a:t>Цель</a:t>
            </a:r>
            <a:r>
              <a:rPr lang="ru-RU" altLang="ru-RU" sz="2400" dirty="0"/>
              <a:t> изучения дисциплины – формирование у студентов, как у будущих специалистов таможенного дела необходимых теоретических знаний и практических навыков в сфере защиты прав объектов интеллектуальной собственности (далее – ОИС).</a:t>
            </a:r>
          </a:p>
          <a:p>
            <a:pPr marL="0" indent="0">
              <a:buNone/>
            </a:pPr>
            <a:r>
              <a:rPr lang="ru-RU" altLang="ru-RU" sz="2400" i="1" dirty="0"/>
              <a:t>Основными </a:t>
            </a:r>
            <a:r>
              <a:rPr lang="ru-RU" altLang="ru-RU" sz="2400" b="1" i="1" dirty="0"/>
              <a:t>задачами</a:t>
            </a:r>
            <a:r>
              <a:rPr lang="ru-RU" altLang="ru-RU" sz="2400" i="1" dirty="0"/>
              <a:t> дисциплины являются:</a:t>
            </a:r>
            <a:endParaRPr lang="ru-RU" altLang="ru-RU" sz="2400" dirty="0"/>
          </a:p>
          <a:p>
            <a:pPr marL="0" indent="0">
              <a:buNone/>
            </a:pPr>
            <a:r>
              <a:rPr lang="ru-RU" altLang="ru-RU" sz="2400" dirty="0"/>
              <a:t>– исследование специфики правового регулирования вопросов, связанных с созданием, использованием и защитой прав на ОИС;</a:t>
            </a:r>
          </a:p>
          <a:p>
            <a:pPr marL="0" indent="0">
              <a:buNone/>
            </a:pPr>
            <a:r>
              <a:rPr lang="ru-RU" altLang="ru-RU" sz="2400" dirty="0"/>
              <a:t>– дать студентам теоретические, методологические и практические знания о существующих таможенных институтах защиты прав на ОИС на международном и национальном уровнях;</a:t>
            </a:r>
          </a:p>
          <a:p>
            <a:pPr marL="0" indent="0">
              <a:buNone/>
            </a:pPr>
            <a:r>
              <a:rPr lang="ru-RU" altLang="ru-RU" sz="2400" dirty="0"/>
              <a:t>– ознакомить студентов с основами умения методологически грамотно  применять  знания по защите ОИС в таможенном деле.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 descr="Slide title backcolor JPG2">
            <a:extLst>
              <a:ext uri="{FF2B5EF4-FFF2-40B4-BE49-F238E27FC236}">
                <a16:creationId xmlns:a16="http://schemas.microsoft.com/office/drawing/2014/main" id="{E77A56CF-5DE6-4FA0-83B1-01D438CD2E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417638"/>
          </a:xfr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000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Таможенные институты защиты прав интеллектуальной собственности</a:t>
            </a:r>
          </a:p>
        </p:txBody>
      </p:sp>
      <p:sp>
        <p:nvSpPr>
          <p:cNvPr id="9219" name="Rectangle 4">
            <a:extLst>
              <a:ext uri="{FF2B5EF4-FFF2-40B4-BE49-F238E27FC236}">
                <a16:creationId xmlns:a16="http://schemas.microsoft.com/office/drawing/2014/main" id="{7B6995AE-7D8F-44BD-BD23-B7454F4213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287262"/>
            <a:ext cx="9144000" cy="55707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altLang="ru-RU" sz="1400" dirty="0"/>
              <a:t>Для приобретения профессиональных компетенций в результате изучения дисциплины студент должен: </a:t>
            </a:r>
          </a:p>
          <a:p>
            <a:pPr marL="0" indent="0">
              <a:buNone/>
            </a:pPr>
            <a:r>
              <a:rPr lang="ru-RU" altLang="ru-RU" sz="1600" b="1" i="1" dirty="0"/>
              <a:t>знать:</a:t>
            </a:r>
          </a:p>
          <a:p>
            <a:pPr marL="0" indent="0">
              <a:buNone/>
            </a:pPr>
            <a:r>
              <a:rPr lang="ru-RU" altLang="ru-RU" sz="1600" b="1" i="1" dirty="0"/>
              <a:t>- </a:t>
            </a:r>
            <a:r>
              <a:rPr lang="ru-RU" altLang="ru-RU" sz="1600" dirty="0"/>
              <a:t>виды ОИС;</a:t>
            </a:r>
          </a:p>
          <a:p>
            <a:pPr marL="0" indent="0">
              <a:buNone/>
            </a:pPr>
            <a:r>
              <a:rPr lang="ru-RU" altLang="ru-RU" sz="1600" dirty="0"/>
              <a:t> - нормативное правовое регулирование защиты ОИС таможенными органами и ее особенности;</a:t>
            </a:r>
          </a:p>
          <a:p>
            <a:pPr marL="0" indent="0">
              <a:buNone/>
            </a:pPr>
            <a:r>
              <a:rPr lang="ru-RU" altLang="ru-RU" sz="1600" dirty="0"/>
              <a:t>- особенности таможенного контроля товаров, содержащих ОИС;</a:t>
            </a:r>
          </a:p>
          <a:p>
            <a:pPr marL="0" indent="0">
              <a:buNone/>
            </a:pPr>
            <a:r>
              <a:rPr lang="ru-RU" altLang="ru-RU" sz="1600" dirty="0"/>
              <a:t>- Таможенный контроль после выпуска в </a:t>
            </a:r>
            <a:r>
              <a:rPr lang="ru-RU" altLang="ru-RU" sz="1600"/>
              <a:t>отношении товаров, </a:t>
            </a:r>
            <a:r>
              <a:rPr lang="ru-RU" altLang="ru-RU" sz="1600" dirty="0"/>
              <a:t>содержащих ОИС;</a:t>
            </a:r>
          </a:p>
          <a:p>
            <a:pPr marL="0" indent="0">
              <a:buNone/>
            </a:pPr>
            <a:r>
              <a:rPr lang="ru-RU" altLang="ru-RU" sz="1600" b="1" i="1" dirty="0"/>
              <a:t>уметь:</a:t>
            </a:r>
            <a:endParaRPr lang="ru-RU" altLang="ru-RU" sz="1600" b="1" dirty="0"/>
          </a:p>
          <a:p>
            <a:pPr marL="0" indent="0">
              <a:buNone/>
            </a:pPr>
            <a:r>
              <a:rPr lang="ru-RU" altLang="ru-RU" sz="1600" dirty="0"/>
              <a:t>- свободно ориентироваться в законодательстве и умело его анализировать;</a:t>
            </a:r>
          </a:p>
          <a:p>
            <a:pPr marL="0" indent="0">
              <a:buNone/>
            </a:pPr>
            <a:r>
              <a:rPr lang="ru-RU" altLang="ru-RU" sz="1600" dirty="0"/>
              <a:t>- формулировать основные понятия в области защиты ОИС в таможенном деле;</a:t>
            </a:r>
          </a:p>
          <a:p>
            <a:pPr marL="0" indent="0">
              <a:buNone/>
            </a:pPr>
            <a:r>
              <a:rPr lang="ru-RU" altLang="ru-RU" sz="1600" dirty="0"/>
              <a:t>- применять национальные и международные нормативные документы в практических ситуациях;</a:t>
            </a:r>
          </a:p>
          <a:p>
            <a:pPr marL="0" indent="0">
              <a:buNone/>
            </a:pPr>
            <a:r>
              <a:rPr lang="ru-RU" altLang="ru-RU" sz="1600" b="1" i="1" dirty="0"/>
              <a:t>владеть:</a:t>
            </a:r>
            <a:endParaRPr lang="ru-RU" altLang="ru-RU" sz="1600" b="1" dirty="0"/>
          </a:p>
          <a:p>
            <a:pPr marL="0" indent="0">
              <a:buNone/>
            </a:pPr>
            <a:r>
              <a:rPr lang="ru-RU" altLang="ru-RU" sz="1600" dirty="0"/>
              <a:t>- навыками работы с нормативно-правовыми документами, регламентирующими защиту ОИС таможенными органами;</a:t>
            </a:r>
          </a:p>
          <a:p>
            <a:pPr marL="0" indent="0">
              <a:buNone/>
            </a:pPr>
            <a:r>
              <a:rPr lang="ru-RU" altLang="ru-RU" sz="1600" dirty="0"/>
              <a:t>- информацией о правовом регулировании правоотношений, изучаемых в рамках преподаваемой дисциплины;</a:t>
            </a:r>
          </a:p>
          <a:p>
            <a:pPr marL="0" indent="0">
              <a:buNone/>
            </a:pPr>
            <a:r>
              <a:rPr lang="ru-RU" altLang="ru-RU" sz="1600" dirty="0"/>
              <a:t>- навыками использования передового зарубежного опыта в регулировании аналогичных отношений.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 descr="Slide title backcolor JPG2">
            <a:extLst>
              <a:ext uri="{FF2B5EF4-FFF2-40B4-BE49-F238E27FC236}">
                <a16:creationId xmlns:a16="http://schemas.microsoft.com/office/drawing/2014/main" id="{611A9CEE-499F-4B20-A80A-56064F08E4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5786438"/>
          </a:xfr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/>
          <a:lstStyle/>
          <a:p>
            <a:pPr algn="ctr" eaLnBrk="1" hangingPunct="1">
              <a:defRPr/>
            </a:pPr>
            <a:br>
              <a:rPr lang="ru-RU" sz="48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ru-RU" sz="48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ru-RU" sz="48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ru-RU" sz="48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>
                <a:solidFill>
                  <a:srgbClr val="000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Спасибо за внимание!</a:t>
            </a:r>
          </a:p>
        </p:txBody>
      </p:sp>
      <p:pic>
        <p:nvPicPr>
          <p:cNvPr id="11267" name="Picture 7" descr="C:\Documents and Settings\a.novik\Рабочий стол\Презентация ФУСЭ\фон.JPG">
            <a:extLst>
              <a:ext uri="{FF2B5EF4-FFF2-40B4-BE49-F238E27FC236}">
                <a16:creationId xmlns:a16="http://schemas.microsoft.com/office/drawing/2014/main" id="{E4500A2A-E642-4B15-8F92-3130F1F2D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68976"/>
            <a:ext cx="914400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8" descr="C:\Users\Admin\Desktop\Рисунок1.jpg">
            <a:extLst>
              <a:ext uri="{FF2B5EF4-FFF2-40B4-BE49-F238E27FC236}">
                <a16:creationId xmlns:a16="http://schemas.microsoft.com/office/drawing/2014/main" id="{0E706B04-8E03-4491-A961-E5D3B8C79B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72150"/>
            <a:ext cx="18542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0610299-A3F6-4491-A704-3554F40DFEF0}"/>
              </a:ext>
            </a:extLst>
          </p:cNvPr>
          <p:cNvSpPr/>
          <p:nvPr/>
        </p:nvSpPr>
        <p:spPr>
          <a:xfrm>
            <a:off x="3524232" y="6143645"/>
            <a:ext cx="528641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EFF5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Кафедра «Таможенное дело»</a:t>
            </a:r>
            <a:r>
              <a:rPr lang="en-US" sz="2400" b="1" i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EFF5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400" b="1" i="1" dirty="0">
              <a:ln w="1270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EFF5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эдисон">
  <a:themeElements>
    <a:clrScheme name="Madison">
      <a:dk1>
        <a:sysClr val="windowText" lastClr="000000"/>
      </a:dk1>
      <a:lt1>
        <a:sysClr val="window" lastClr="FFFFFF"/>
      </a:lt1>
      <a:dk2>
        <a:srgbClr val="2D251F"/>
      </a:dk2>
      <a:lt2>
        <a:srgbClr val="FAE9C5"/>
      </a:lt2>
      <a:accent1>
        <a:srgbClr val="ED3846"/>
      </a:accent1>
      <a:accent2>
        <a:srgbClr val="F87184"/>
      </a:accent2>
      <a:accent3>
        <a:srgbClr val="EC9DA9"/>
      </a:accent3>
      <a:accent4>
        <a:srgbClr val="ECC190"/>
      </a:accent4>
      <a:accent5>
        <a:srgbClr val="FFB268"/>
      </a:accent5>
      <a:accent6>
        <a:srgbClr val="F98657"/>
      </a:accent6>
      <a:hlink>
        <a:srgbClr val="B97669"/>
      </a:hlink>
      <a:folHlink>
        <a:srgbClr val="9E94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BCCF8060-3FCB-4641-B728-8A589529B13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TM16401375[[fn=Мэдисон]]</Template>
  <TotalTime>103</TotalTime>
  <Words>608</Words>
  <Application>Microsoft Office PowerPoint</Application>
  <PresentationFormat>Широкоэкранный</PresentationFormat>
  <Paragraphs>78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MS Shell Dlg 2</vt:lpstr>
      <vt:lpstr>Times New Roman</vt:lpstr>
      <vt:lpstr>Wingdings</vt:lpstr>
      <vt:lpstr>Wingdings 3</vt:lpstr>
      <vt:lpstr>Мэдисон</vt:lpstr>
      <vt:lpstr>Дисциплины по выбору компонента учреждения высшего образования для студентов специальности «Таможенное дело»       </vt:lpstr>
      <vt:lpstr>Характеристика дисциплин</vt:lpstr>
      <vt:lpstr>Таможенные службы  зарубежных стран</vt:lpstr>
      <vt:lpstr>Таможенные службы  зарубежных стран</vt:lpstr>
      <vt:lpstr>Таможенные службы  зарубежных стран</vt:lpstr>
      <vt:lpstr>Таможенные службы  зарубежных стран</vt:lpstr>
      <vt:lpstr>Таможенные институты защиты прав интеллектуальной собственности</vt:lpstr>
      <vt:lpstr>Таможенные институты защиты прав интеллектуальной собственности</vt:lpstr>
      <vt:lpstr>    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Дисциплины по выбору компонента учреждения высшего образования для студентов специальности «Таможенное дело»</dc:title>
  <dc:creator>User</dc:creator>
  <cp:lastModifiedBy>User</cp:lastModifiedBy>
  <cp:revision>12</cp:revision>
  <dcterms:created xsi:type="dcterms:W3CDTF">2024-02-09T12:05:15Z</dcterms:created>
  <dcterms:modified xsi:type="dcterms:W3CDTF">2024-03-11T20:23:42Z</dcterms:modified>
</cp:coreProperties>
</file>