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89" r:id="rId4"/>
    <p:sldId id="318" r:id="rId5"/>
    <p:sldId id="321" r:id="rId6"/>
    <p:sldId id="323" r:id="rId7"/>
    <p:sldId id="291" r:id="rId8"/>
    <p:sldId id="327" r:id="rId9"/>
    <p:sldId id="328" r:id="rId10"/>
    <p:sldId id="31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A0F7D-868B-460C-A274-85CE6B167314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BC164-2451-4D54-A2EF-DD1C46987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61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BC055C6-C21F-40C6-839D-76A625EEFD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4CD191-657F-4FB6-8907-BC31ED58EE1C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828BD6D-8360-4DC1-B41B-F7ACFEB1B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7AA7CC0-C810-494D-A71F-9E2E83BB4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6311659-B445-46B2-B8C8-45C3BACB5E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B22733-6E4C-4E89-896D-D020C8F7DA81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3A8043E-62E6-49E7-B6F3-CE322B14FC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260870B-339E-4EB6-8E2A-57481BB74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768599F-A410-47E7-9451-BBB460D79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96BB56-06FD-432A-8050-98BF705015C0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9B67CB7-45F7-47D2-8E84-E72C800AFE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D853040-C9B8-448A-83DB-51C867643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8DAE497-7C5A-4867-B4D7-6D56ED8D23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EE913B-809D-424F-8009-F192B26E759F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091B9B3-4C9C-4B15-88A0-E0A5DC3D8E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FB3F7C2-8449-42DE-8882-70C0E16F8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B378F2A-89CD-474B-A2FF-9AA415CF3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733E6E-76DE-4F0F-891F-9FC065638674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FD0620D-BCA6-4E22-B2F6-70BCF7FBB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5C60EAFF-F3AA-409F-8B8A-2972E4EFF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4D1040C-1F59-408B-943B-12A211393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26CD30-C5F4-464C-A61F-295039021BE2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A650E51-31A9-4DB5-9BC4-92A208673D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83E98C8-B935-44BE-A7DB-B038388AC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F250B24-C10C-4B3A-AD4B-1B199E43CA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42E10-76DE-4211-B200-B4566F0F1C9C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FD11EEC-904D-4E2E-A80A-837C3B5EF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70766F-F738-4632-96A4-D073278B3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C1D759E-E22B-4E86-B2C7-32B2A2908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413663-E9E6-4B88-8B9F-10007436E026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CEDC35C-0C48-4597-949B-405B649E6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C6A889C-0A0B-462B-90B5-8A992F690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C002F2A-2895-4785-99AA-079125C98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CA620D-8463-4A56-BFA9-DF60426D0628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09FBD98-1DF6-4752-9C1B-DFE38194A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535A218-752B-4D39-98C2-FAB593CED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F250B24-C10C-4B3A-AD4B-1B199E43CA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42E10-76DE-4211-B200-B4566F0F1C9C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FD11EEC-904D-4E2E-A80A-837C3B5EF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70766F-F738-4632-96A4-D073278B3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8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Slide title backcolor JPG2">
            <a:extLst>
              <a:ext uri="{FF2B5EF4-FFF2-40B4-BE49-F238E27FC236}">
                <a16:creationId xmlns:a16="http://schemas.microsoft.com/office/drawing/2014/main" id="{5334A498-C231-4FA0-A787-09826721F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0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txBody>
          <a:bodyPr/>
          <a:lstStyle/>
          <a:p>
            <a:pPr>
              <a:defRPr/>
            </a:pPr>
            <a:r>
              <a:rPr lang="ru-RU" sz="2000" i="1" dirty="0"/>
              <a:t>Дисциплины по выбору компонента учреждения высшего образования</a:t>
            </a:r>
            <a:br>
              <a:rPr lang="ru-RU" sz="2000" i="1" dirty="0"/>
            </a:br>
            <a:r>
              <a:rPr lang="ru-RU" sz="2000" i="1" dirty="0"/>
              <a:t>для студентов специальности «Таможенное дело»</a:t>
            </a:r>
            <a:br>
              <a:rPr lang="ru-RU" dirty="0"/>
            </a:b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54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1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18BFF58C-453E-4C4B-A1E4-958CFBF6D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723EFEB-40C8-4183-AC58-806CB8B23473}"/>
              </a:ext>
            </a:extLst>
          </p:cNvPr>
          <p:cNvCxnSpPr/>
          <p:nvPr/>
        </p:nvCxnSpPr>
        <p:spPr>
          <a:xfrm>
            <a:off x="1881188" y="3000375"/>
            <a:ext cx="8501062" cy="0"/>
          </a:xfrm>
          <a:prstGeom prst="line">
            <a:avLst/>
          </a:prstGeom>
          <a:ln w="25400" cap="flat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8" descr="C:\Users\Admin\Desktop\Рисунок1.jpg">
            <a:extLst>
              <a:ext uri="{FF2B5EF4-FFF2-40B4-BE49-F238E27FC236}">
                <a16:creationId xmlns:a16="http://schemas.microsoft.com/office/drawing/2014/main" id="{957B03D8-065D-44B8-ACD9-3CB91DACE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0FA9D71-714B-408F-9019-64C09A0C61DB}"/>
              </a:ext>
            </a:extLst>
          </p:cNvPr>
          <p:cNvSpPr/>
          <p:nvPr/>
        </p:nvSpPr>
        <p:spPr bwMode="auto">
          <a:xfrm>
            <a:off x="3381356" y="142853"/>
            <a:ext cx="7143800" cy="584775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32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200" b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67DBF72-5841-41A4-A702-C768DC5F7477}"/>
              </a:ext>
            </a:extLst>
          </p:cNvPr>
          <p:cNvCxnSpPr>
            <a:cxnSpLocks/>
          </p:cNvCxnSpPr>
          <p:nvPr/>
        </p:nvCxnSpPr>
        <p:spPr>
          <a:xfrm flipV="1">
            <a:off x="1595438" y="2776538"/>
            <a:ext cx="8404826" cy="3322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E070C02-8197-4E5B-84E1-122AE152BF6E}"/>
              </a:ext>
            </a:extLst>
          </p:cNvPr>
          <p:cNvSpPr/>
          <p:nvPr/>
        </p:nvSpPr>
        <p:spPr>
          <a:xfrm>
            <a:off x="1631949" y="3213101"/>
            <a:ext cx="5860803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</a:t>
            </a:r>
            <a:r>
              <a:rPr lang="ru-RU" sz="36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Электронная торговля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  <a:r>
              <a:rPr lang="ru-RU" sz="37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7014C72-4A21-485F-9A33-999F2A4AFDE6}"/>
              </a:ext>
            </a:extLst>
          </p:cNvPr>
          <p:cNvSpPr/>
          <p:nvPr/>
        </p:nvSpPr>
        <p:spPr>
          <a:xfrm>
            <a:off x="5725064" y="4226512"/>
            <a:ext cx="485775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«Инновационные таможенные технологии» </a:t>
            </a:r>
            <a:endParaRPr lang="ru-RU" sz="3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611A9CEE-499F-4B20-A80A-56064F08E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57864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pic>
        <p:nvPicPr>
          <p:cNvPr id="11267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E4500A2A-E642-4B15-8F92-3130F1F2D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68976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 descr="C:\Users\Admin\Desktop\Рисунок1.jpg">
            <a:extLst>
              <a:ext uri="{FF2B5EF4-FFF2-40B4-BE49-F238E27FC236}">
                <a16:creationId xmlns:a16="http://schemas.microsoft.com/office/drawing/2014/main" id="{0E706B04-8E03-4491-A961-E5D3B8C79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7215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0610299-A3F6-4491-A704-3554F40DFEF0}"/>
              </a:ext>
            </a:extLst>
          </p:cNvPr>
          <p:cNvSpPr/>
          <p:nvPr/>
        </p:nvSpPr>
        <p:spPr>
          <a:xfrm>
            <a:off x="3524232" y="6143645"/>
            <a:ext cx="528641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b="1" i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154891ED-5BA5-4C7B-B7BE-D6C8AD608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Характеристика дисциплин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4774007B-81FD-4F85-9D96-652A68E65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25" y="1600201"/>
            <a:ext cx="8464550" cy="42576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400" b="1" dirty="0"/>
              <a:t>Изучаются в 6-м семестре</a:t>
            </a:r>
          </a:p>
          <a:p>
            <a:pPr eaLnBrk="1" hangingPunct="1"/>
            <a:r>
              <a:rPr lang="ru-RU" altLang="ru-RU" sz="2400" b="1" dirty="0"/>
              <a:t>Всего </a:t>
            </a:r>
            <a:r>
              <a:rPr lang="ru-RU" altLang="ru-RU" sz="2400" b="1" dirty="0">
                <a:solidFill>
                  <a:srgbClr val="FF0000"/>
                </a:solidFill>
              </a:rPr>
              <a:t>92</a:t>
            </a:r>
            <a:r>
              <a:rPr lang="ru-RU" altLang="ru-RU" sz="2400" b="1" dirty="0"/>
              <a:t> часа</a:t>
            </a:r>
          </a:p>
          <a:p>
            <a:pPr eaLnBrk="1" hangingPunct="1"/>
            <a:r>
              <a:rPr lang="ru-RU" altLang="ru-RU" sz="2400" b="1" dirty="0"/>
              <a:t>Аудиторных часов – </a:t>
            </a:r>
            <a:r>
              <a:rPr lang="ru-RU" altLang="ru-RU" sz="2400" b="1" dirty="0">
                <a:solidFill>
                  <a:srgbClr val="FF0000"/>
                </a:solidFill>
              </a:rPr>
              <a:t>34</a:t>
            </a:r>
            <a:r>
              <a:rPr lang="ru-RU" altLang="ru-RU" sz="2400" b="1" dirty="0"/>
              <a:t>, в т.ч. </a:t>
            </a:r>
          </a:p>
          <a:p>
            <a:pPr eaLnBrk="1" hangingPunct="1">
              <a:buFontTx/>
              <a:buNone/>
            </a:pPr>
            <a:r>
              <a:rPr lang="ru-RU" altLang="ru-RU" sz="2400" b="1" dirty="0"/>
              <a:t>      лекции – </a:t>
            </a:r>
            <a:r>
              <a:rPr lang="ru-RU" altLang="ru-RU" sz="2400" b="1" dirty="0">
                <a:solidFill>
                  <a:srgbClr val="FF0000"/>
                </a:solidFill>
              </a:rPr>
              <a:t>20</a:t>
            </a:r>
            <a:r>
              <a:rPr lang="ru-RU" altLang="ru-RU" sz="2400" b="1" dirty="0"/>
              <a:t>,</a:t>
            </a:r>
          </a:p>
          <a:p>
            <a:pPr eaLnBrk="1" hangingPunct="1">
              <a:buFontTx/>
              <a:buNone/>
            </a:pPr>
            <a:r>
              <a:rPr lang="ru-RU" altLang="ru-RU" sz="2400" b="1" dirty="0"/>
              <a:t>      практические занятия – </a:t>
            </a:r>
            <a:r>
              <a:rPr lang="ru-RU" altLang="ru-RU" sz="2400" b="1" dirty="0">
                <a:solidFill>
                  <a:srgbClr val="FF0000"/>
                </a:solidFill>
              </a:rPr>
              <a:t>14</a:t>
            </a:r>
            <a:r>
              <a:rPr lang="ru-RU" altLang="ru-RU" sz="2400" b="1" dirty="0"/>
              <a:t>.</a:t>
            </a:r>
          </a:p>
          <a:p>
            <a:pPr eaLnBrk="1" hangingPunct="1"/>
            <a:r>
              <a:rPr lang="ru-RU" altLang="ru-RU" sz="2400" b="1" dirty="0"/>
              <a:t>Форма контроля знаний – зачет.</a:t>
            </a:r>
          </a:p>
          <a:p>
            <a:pPr eaLnBrk="1" hangingPunct="1"/>
            <a:r>
              <a:rPr lang="ru-RU" altLang="ru-RU" sz="2400" b="1" dirty="0"/>
              <a:t>Трудоёмкость дисциплины составляет </a:t>
            </a:r>
            <a:r>
              <a:rPr lang="ru-RU" altLang="ru-RU" sz="2400" b="1" dirty="0">
                <a:solidFill>
                  <a:srgbClr val="FF0000"/>
                </a:solidFill>
              </a:rPr>
              <a:t>3 </a:t>
            </a:r>
            <a:r>
              <a:rPr lang="ru-RU" altLang="ru-RU" sz="2400" b="1" dirty="0"/>
              <a:t>зачётных единицы.</a:t>
            </a:r>
          </a:p>
          <a:p>
            <a:pPr eaLnBrk="1" hangingPunct="1"/>
            <a:endParaRPr lang="ru-RU" altLang="ru-RU" sz="2800" b="1" dirty="0"/>
          </a:p>
        </p:txBody>
      </p:sp>
      <p:pic>
        <p:nvPicPr>
          <p:cNvPr id="3076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7A160A48-768E-4949-9810-4801A8E24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68976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http://i.focus.ua/img/a/7/0/53307.jpg">
            <a:extLst>
              <a:ext uri="{FF2B5EF4-FFF2-40B4-BE49-F238E27FC236}">
                <a16:creationId xmlns:a16="http://schemas.microsoft.com/office/drawing/2014/main" id="{E8AC5311-063F-4EF9-B25F-F26E688E8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388" y="1643064"/>
            <a:ext cx="286861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" descr="C:\Users\Admin\Desktop\Рисунок1.jpg">
            <a:extLst>
              <a:ext uri="{FF2B5EF4-FFF2-40B4-BE49-F238E27FC236}">
                <a16:creationId xmlns:a16="http://schemas.microsoft.com/office/drawing/2014/main" id="{079126B5-4100-46E3-96BD-88CE3D1A5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7215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9B234A8-7BD1-47ED-B6CF-A6863A3B14C6}"/>
              </a:ext>
            </a:extLst>
          </p:cNvPr>
          <p:cNvSpPr/>
          <p:nvPr/>
        </p:nvSpPr>
        <p:spPr>
          <a:xfrm>
            <a:off x="3524232" y="6143645"/>
            <a:ext cx="528641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b="1" i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842E70CE-74CD-40B0-B0F7-E45001A0D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Электронная торговля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74B529A-C6D1-40AD-9EBD-472792C97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28751"/>
            <a:ext cx="9144000" cy="564356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ru-RU" sz="2400" b="1" i="1" dirty="0"/>
              <a:t>Цель</a:t>
            </a:r>
            <a:r>
              <a:rPr lang="ru-RU" sz="2400" i="1" dirty="0"/>
              <a:t> дисциплины –</a:t>
            </a:r>
            <a:r>
              <a:rPr lang="ru-RU" sz="2400" dirty="0"/>
              <a:t> </a:t>
            </a:r>
            <a:r>
              <a:rPr lang="ru-RU" dirty="0"/>
              <a:t>формирование у студентов профессиональных компетенций в области электронной торговли, развитие элементарных практических умений в области оценки, эксплуатации, адаптации и сопровождения информационных систем и сервисов электронной торговли.</a:t>
            </a:r>
            <a:endParaRPr lang="ru-RU" sz="2400" dirty="0"/>
          </a:p>
          <a:p>
            <a:pPr marL="0" indent="0">
              <a:buNone/>
              <a:defRPr/>
            </a:pPr>
            <a:r>
              <a:rPr lang="ru-RU" sz="2400" i="1" dirty="0"/>
              <a:t>Основные </a:t>
            </a:r>
            <a:r>
              <a:rPr lang="ru-RU" sz="2400" b="1" i="1" dirty="0"/>
              <a:t>задачи</a:t>
            </a:r>
            <a:r>
              <a:rPr lang="ru-RU" sz="2400" i="1" dirty="0"/>
              <a:t> преподавания дисциплины:</a:t>
            </a:r>
            <a:endParaRPr lang="ru-RU" sz="2400" dirty="0"/>
          </a:p>
          <a:p>
            <a:pPr lvl="0"/>
            <a:r>
              <a:rPr lang="ru-RU" dirty="0"/>
              <a:t>освоение теоретических основ организации и функционирования предприятий электронной торговли;</a:t>
            </a:r>
          </a:p>
          <a:p>
            <a:pPr lvl="0"/>
            <a:r>
              <a:rPr lang="ru-RU" dirty="0"/>
              <a:t>освоение правового регулирования электронной торговли на территории Республики Беларусь и Евразийского экономического союза;</a:t>
            </a:r>
          </a:p>
          <a:p>
            <a:pPr lvl="0"/>
            <a:r>
              <a:rPr lang="ru-RU" dirty="0"/>
              <a:t>изучение вопросов, связанных с обеспечением безопасной и эффективной деятельности предприятий электронной торговли; </a:t>
            </a:r>
          </a:p>
          <a:p>
            <a:pPr lvl="0"/>
            <a:r>
              <a:rPr lang="ru-RU" dirty="0"/>
              <a:t>изучение вопросов, связанных с построением безопасной и эффективной инфраструктуры предприятий электронной торговли.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D5FCEE77-312B-41BE-9675-A572B2A77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Электронная торговля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043A3DFE-75B4-46E0-92B0-74DE8EAD0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82572"/>
            <a:ext cx="9144000" cy="537542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b="1" dirty="0"/>
              <a:t>В результате изучения дисциплины студент должен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i="1" dirty="0"/>
              <a:t>знать</a:t>
            </a:r>
            <a:r>
              <a:rPr lang="ru-RU" dirty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сущность и основные бизнес-модели электронной торговли, нормативно-правое регулирование, основы организации, настройки, эксплуатации и сопровождения информационных систем и сервисов электронной торговли;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i="1" dirty="0"/>
              <a:t>уметь:</a:t>
            </a:r>
            <a:endParaRPr lang="ru-RU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 анализировать печатные и интернет-источники для поиска новых возможностей развития предприятий электронной торговли;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эксплуатировать информационные системы и сервисы электронной торговли;</a:t>
            </a:r>
          </a:p>
          <a:p>
            <a:pPr marL="6160" lvl="0" indent="0">
              <a:buNone/>
            </a:pPr>
            <a:r>
              <a:rPr lang="ru-RU" i="1" dirty="0"/>
              <a:t>владеть:</a:t>
            </a:r>
          </a:p>
          <a:p>
            <a:r>
              <a:rPr lang="ru-RU" dirty="0"/>
              <a:t>базовыми знаниями о методах анализа рынка информационных систем и сервисов электронной торговли.</a:t>
            </a:r>
          </a:p>
          <a:p>
            <a:pPr marL="6160" lvl="0" indent="0">
              <a:buNone/>
            </a:pP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D6EB8AD9-484E-414E-83CF-391FF3B7E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Электронная </a:t>
            </a:r>
            <a:r>
              <a:rPr lang="ru-RU" sz="2800" b="1" dirty="0" err="1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тторговля</a:t>
            </a: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072381AE-471D-483D-B50A-F4C4E4734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14438"/>
            <a:ext cx="9144000" cy="564356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  <a:defRPr/>
            </a:pPr>
            <a:endParaRPr lang="ru-RU" sz="2800" dirty="0"/>
          </a:p>
          <a:p>
            <a:pPr marL="0" indent="0">
              <a:buNone/>
              <a:defRPr/>
            </a:pPr>
            <a:r>
              <a:rPr lang="ru-RU" b="1" i="1" dirty="0"/>
              <a:t>владеть:</a:t>
            </a:r>
            <a:endParaRPr lang="ru-RU" b="1" dirty="0"/>
          </a:p>
          <a:p>
            <a:pPr>
              <a:defRPr/>
            </a:pPr>
            <a:r>
              <a:rPr lang="ru-RU" dirty="0"/>
              <a:t>правовой базой применения технических средств таможенного контроля;</a:t>
            </a:r>
          </a:p>
          <a:p>
            <a:pPr>
              <a:defRPr/>
            </a:pPr>
            <a:r>
              <a:rPr lang="ru-RU" dirty="0"/>
              <a:t>навыками определения подлинности банкнот и документов;</a:t>
            </a:r>
          </a:p>
          <a:p>
            <a:pPr>
              <a:defRPr/>
            </a:pPr>
            <a:r>
              <a:rPr lang="ru-RU" dirty="0"/>
              <a:t>навыками соблюдения основ техники безопасности при работе с техническими средствами таможенного контроля;</a:t>
            </a:r>
          </a:p>
          <a:p>
            <a:pPr>
              <a:defRPr/>
            </a:pPr>
            <a:r>
              <a:rPr lang="ru-RU" dirty="0"/>
              <a:t>основами применения технических средств, используемых таможенными органами при поиске и досмотре товаров и транспортных средств;</a:t>
            </a:r>
          </a:p>
          <a:p>
            <a:pPr>
              <a:defRPr/>
            </a:pPr>
            <a:r>
              <a:rPr lang="ru-RU" dirty="0"/>
              <a:t>знаниями о конструктивных особенностях транспортных средств с целью определения возможных мест для оборудования тайников.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B310FC39-D488-4990-91B1-372467CD6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Электронная торговля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6C941DAC-10CD-4AAB-A21A-E7D39F820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28750"/>
            <a:ext cx="9144000" cy="5429250"/>
          </a:xfrm>
        </p:spPr>
        <p:txBody>
          <a:bodyPr>
            <a:normAutofit/>
          </a:bodyPr>
          <a:lstStyle/>
          <a:p>
            <a:pPr marL="0" indent="361950" algn="ctr">
              <a:lnSpc>
                <a:spcPct val="80000"/>
              </a:lnSpc>
              <a:buNone/>
              <a:defRPr/>
            </a:pPr>
            <a:r>
              <a:rPr lang="ru-RU" sz="2400" dirty="0"/>
              <a:t>ПЕРЕЧЕНЬ ТЕМ ПРАКТИЧЕСКИХ ЗАНЯТИЙ</a:t>
            </a:r>
          </a:p>
          <a:p>
            <a:pPr marL="0" indent="361950">
              <a:lnSpc>
                <a:spcPct val="80000"/>
              </a:lnSpc>
              <a:buNone/>
              <a:defRPr/>
            </a:pPr>
            <a:endParaRPr lang="ru-RU" dirty="0"/>
          </a:p>
          <a:p>
            <a:r>
              <a:rPr lang="ru-RU" dirty="0"/>
              <a:t>1. Общие положения электронной торговли. </a:t>
            </a:r>
            <a:endParaRPr lang="ru-RU" b="1" dirty="0"/>
          </a:p>
          <a:p>
            <a:r>
              <a:rPr lang="ru-RU" dirty="0"/>
              <a:t>2. Правовое регулирование электронной торговли.</a:t>
            </a:r>
            <a:endParaRPr lang="ru-RU" b="1" dirty="0"/>
          </a:p>
          <a:p>
            <a:r>
              <a:rPr lang="ru-RU" dirty="0"/>
              <a:t>3. Инфраструктура в электронной торговле. </a:t>
            </a:r>
            <a:endParaRPr lang="ru-RU" b="1" dirty="0"/>
          </a:p>
          <a:p>
            <a:r>
              <a:rPr lang="ru-RU" dirty="0"/>
              <a:t>4. Роль поисковых систем в электронной торговле.</a:t>
            </a:r>
            <a:endParaRPr lang="ru-RU" b="1" dirty="0"/>
          </a:p>
          <a:p>
            <a:r>
              <a:rPr lang="ru-RU" dirty="0"/>
              <a:t>5. Безопасность в электронной торговле.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8DA96714-F7E0-41FA-A86E-515F4566E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Инновационные таможенные технологии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E61725BC-98A9-4A50-9446-4E05721A6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500188"/>
            <a:ext cx="9144000" cy="5357812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ru-RU" altLang="ru-RU" sz="2400" b="1" i="1" dirty="0"/>
              <a:t>Цель</a:t>
            </a:r>
            <a:r>
              <a:rPr lang="ru-RU" altLang="ru-RU" sz="2400" dirty="0"/>
              <a:t> изучения дисциплины </a:t>
            </a:r>
            <a:r>
              <a:rPr lang="ru-RU" altLang="ru-RU" sz="2400" i="1" dirty="0"/>
              <a:t>«</a:t>
            </a:r>
            <a:r>
              <a:rPr lang="ru-RU" altLang="ru-RU" sz="2400" dirty="0"/>
              <a:t>Инновационные таможенные технологии» – формирование у студентов необходимых теоретических знаний и практических навыков в применении инновационных технологий в сфере таможенного дела.</a:t>
            </a:r>
          </a:p>
          <a:p>
            <a:pPr marL="0" indent="0">
              <a:buFontTx/>
              <a:buNone/>
            </a:pPr>
            <a:r>
              <a:rPr lang="ru-RU" altLang="ru-RU" sz="2400" i="1" dirty="0"/>
              <a:t>Основными </a:t>
            </a:r>
            <a:r>
              <a:rPr lang="ru-RU" altLang="ru-RU" sz="2400" b="1" i="1" dirty="0"/>
              <a:t>задачами</a:t>
            </a:r>
            <a:r>
              <a:rPr lang="ru-RU" altLang="ru-RU" sz="2400" i="1" dirty="0"/>
              <a:t> дисциплины являются:</a:t>
            </a:r>
            <a:endParaRPr lang="ru-RU" altLang="ru-RU" sz="2400" dirty="0"/>
          </a:p>
          <a:p>
            <a:pPr marL="0" indent="0">
              <a:buFontTx/>
              <a:buNone/>
            </a:pPr>
            <a:r>
              <a:rPr lang="ru-RU" altLang="ru-RU" sz="2400" dirty="0"/>
              <a:t>– дать студентам теоретические, методологические и практические знания о существующих инновационных таможенных технологиях на международном и национальном уровнях;</a:t>
            </a:r>
          </a:p>
          <a:p>
            <a:pPr marL="0" indent="0">
              <a:buFontTx/>
              <a:buNone/>
            </a:pPr>
            <a:r>
              <a:rPr lang="ru-RU" altLang="ru-RU" sz="2400" dirty="0"/>
              <a:t>– ознакомить студентов с основами умения методологически грамотно анализировать инновационные явления в таможенном деле.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E77A56CF-5DE6-4FA0-83B1-01D438CD2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Инновационные таможенные технологии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7B6995AE-7D8F-44BD-BD23-B7454F421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87262"/>
            <a:ext cx="9144000" cy="557073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ru-RU" altLang="ru-RU" sz="1200" dirty="0"/>
              <a:t>Для приобретения профессиональных компетенций в результате изучения дисциплины студент должен: </a:t>
            </a:r>
          </a:p>
          <a:p>
            <a:pPr marL="0" indent="0">
              <a:buFontTx/>
              <a:buNone/>
            </a:pPr>
            <a:r>
              <a:rPr lang="ru-RU" altLang="ru-RU" sz="1400" b="1" i="1" dirty="0"/>
              <a:t>знать:</a:t>
            </a:r>
            <a:endParaRPr lang="ru-RU" altLang="ru-RU" sz="1400" b="1" dirty="0"/>
          </a:p>
          <a:p>
            <a:pPr marL="0" indent="0">
              <a:buFontTx/>
              <a:buNone/>
            </a:pPr>
            <a:r>
              <a:rPr lang="ru-RU" altLang="ru-RU" sz="1400" dirty="0"/>
              <a:t>- нормативное правовое регулирование инновационного развития таможенных органов;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направления внедрения инновационных технологий в таможенное дело;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особенности функционирования единой автоматизированной информационной системы ГТК Республики Беларусь;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основные технические средства таможенного контроля;</a:t>
            </a:r>
          </a:p>
          <a:p>
            <a:pPr marL="0" indent="0">
              <a:buFontTx/>
              <a:buNone/>
            </a:pPr>
            <a:r>
              <a:rPr lang="ru-RU" altLang="ru-RU" sz="1400" b="1" i="1" dirty="0"/>
              <a:t>уметь:</a:t>
            </a:r>
            <a:endParaRPr lang="ru-RU" altLang="ru-RU" sz="1400" b="1" dirty="0"/>
          </a:p>
          <a:p>
            <a:pPr marL="0" indent="0">
              <a:buFontTx/>
              <a:buNone/>
            </a:pPr>
            <a:r>
              <a:rPr lang="ru-RU" altLang="ru-RU" sz="1400" dirty="0"/>
              <a:t>- свободно ориентироваться в законодательстве и умело его анализировать;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формулировать основные понятия инноваций в таможенном деле;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применять национальные и международные нормативные документы в практических ситуациях;</a:t>
            </a:r>
          </a:p>
          <a:p>
            <a:pPr marL="0" indent="0">
              <a:buFontTx/>
              <a:buNone/>
            </a:pPr>
            <a:r>
              <a:rPr lang="ru-RU" altLang="ru-RU" sz="1400" b="1" i="1" dirty="0"/>
              <a:t>владеть:</a:t>
            </a:r>
            <a:endParaRPr lang="ru-RU" altLang="ru-RU" sz="1400" b="1" dirty="0"/>
          </a:p>
          <a:p>
            <a:pPr marL="0" indent="0">
              <a:buFontTx/>
              <a:buNone/>
            </a:pPr>
            <a:r>
              <a:rPr lang="ru-RU" altLang="ru-RU" sz="1400" dirty="0"/>
              <a:t>- навыками работы с нормативно-правовыми документами, регламентирующими инновационное развитие таможенного дела;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информацией о правовом регулировании правоотношений, изучаемых в рамках преподаваемой дисциплины;</a:t>
            </a:r>
          </a:p>
          <a:p>
            <a:pPr marL="0" indent="0">
              <a:buFontTx/>
              <a:buNone/>
            </a:pPr>
            <a:r>
              <a:rPr lang="ru-RU" altLang="ru-RU" sz="1400" dirty="0"/>
              <a:t>- навыками использования передового зарубежного опыта для инновационных изменений в таможенном деле.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B310FC39-D488-4990-91B1-372467CD6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Инновационные таможенные технологии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6C941DAC-10CD-4AAB-A21A-E7D39F820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28750"/>
            <a:ext cx="9144000" cy="5429250"/>
          </a:xfrm>
        </p:spPr>
        <p:txBody>
          <a:bodyPr>
            <a:normAutofit/>
          </a:bodyPr>
          <a:lstStyle/>
          <a:p>
            <a:pPr marL="0" indent="361950" algn="ctr">
              <a:lnSpc>
                <a:spcPct val="80000"/>
              </a:lnSpc>
              <a:buNone/>
              <a:defRPr/>
            </a:pPr>
            <a:r>
              <a:rPr lang="ru-RU" sz="2400" dirty="0"/>
              <a:t>ПЕРЕЧЕНЬ ТЕМ ПРАКТИЧЕСКИХ ЗАНЯТИЙ</a:t>
            </a:r>
          </a:p>
          <a:p>
            <a:pPr marL="0" indent="361950">
              <a:lnSpc>
                <a:spcPct val="80000"/>
              </a:lnSpc>
              <a:buNone/>
              <a:defRPr/>
            </a:pPr>
            <a:endParaRPr lang="ru-RU" dirty="0"/>
          </a:p>
          <a:p>
            <a:pPr marL="0" indent="0" algn="just">
              <a:buFontTx/>
              <a:buNone/>
              <a:defRPr/>
            </a:pPr>
            <a:r>
              <a:rPr lang="ru-RU" dirty="0"/>
              <a:t>1. Международные и национальные стандарты в области инноваций в таможенном деле.</a:t>
            </a:r>
          </a:p>
          <a:p>
            <a:pPr marL="0" indent="0" algn="just">
              <a:buFontTx/>
              <a:buNone/>
              <a:defRPr/>
            </a:pPr>
            <a:r>
              <a:rPr lang="ru-RU" dirty="0"/>
              <a:t>2. Инновации в таможенном деле.</a:t>
            </a:r>
          </a:p>
          <a:p>
            <a:pPr marL="0" indent="0" algn="just">
              <a:buFontTx/>
              <a:buNone/>
              <a:defRPr/>
            </a:pPr>
            <a:r>
              <a:rPr lang="ru-RU" dirty="0"/>
              <a:t>3. Информационные таможенные технологии.</a:t>
            </a:r>
          </a:p>
          <a:p>
            <a:pPr marL="0" indent="0" algn="just">
              <a:buFontTx/>
              <a:buNone/>
              <a:defRPr/>
            </a:pPr>
            <a:r>
              <a:rPr lang="ru-RU" dirty="0"/>
              <a:t>4. Технические средства таможенного контроля (ТСТК).</a:t>
            </a:r>
          </a:p>
          <a:p>
            <a:pPr marL="0" indent="0" algn="just">
              <a:buFontTx/>
              <a:buNone/>
              <a:defRPr/>
            </a:pPr>
            <a:r>
              <a:rPr lang="ru-RU" dirty="0"/>
              <a:t>5. Организационно-технологические инновации в таможенном деле.</a:t>
            </a:r>
          </a:p>
          <a:p>
            <a:pPr marL="0" indent="0" algn="just">
              <a:buFontTx/>
              <a:buNone/>
              <a:defRPr/>
            </a:pPr>
            <a:r>
              <a:rPr lang="ru-RU" dirty="0"/>
              <a:t>6. Использование системы управления рисками в таможенных службах зарубежных стран.</a:t>
            </a:r>
          </a:p>
        </p:txBody>
      </p:sp>
    </p:spTree>
    <p:extLst>
      <p:ext uri="{BB962C8B-B14F-4D97-AF65-F5344CB8AC3E}">
        <p14:creationId xmlns:p14="http://schemas.microsoft.com/office/powerpoint/2010/main" val="2987007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59</TotalTime>
  <Words>637</Words>
  <Application>Microsoft Office PowerPoint</Application>
  <PresentationFormat>Широкоэкранный</PresentationFormat>
  <Paragraphs>86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MS Shell Dlg 2</vt:lpstr>
      <vt:lpstr>Times New Roman</vt:lpstr>
      <vt:lpstr>Wingdings</vt:lpstr>
      <vt:lpstr>Wingdings 3</vt:lpstr>
      <vt:lpstr>Мэдисон</vt:lpstr>
      <vt:lpstr>Дисциплины по выбору компонента учреждения высшего образования для студентов специальности «Таможенное дело»       </vt:lpstr>
      <vt:lpstr>Характеристика дисциплин</vt:lpstr>
      <vt:lpstr>Электронная торговля</vt:lpstr>
      <vt:lpstr>Электронная торговля</vt:lpstr>
      <vt:lpstr>Электронная тторговля</vt:lpstr>
      <vt:lpstr>Электронная торговля</vt:lpstr>
      <vt:lpstr>Инновационные таможенные технологии</vt:lpstr>
      <vt:lpstr>Инновационные таможенные технологии</vt:lpstr>
      <vt:lpstr>Инновационные таможенные технологии</vt:lpstr>
      <vt:lpstr>  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Дисциплины по выбору компонента учреждения высшего образования для студентов специальности «Таможенное дело»</dc:title>
  <dc:creator>User</dc:creator>
  <cp:lastModifiedBy>User</cp:lastModifiedBy>
  <cp:revision>10</cp:revision>
  <dcterms:created xsi:type="dcterms:W3CDTF">2024-02-09T12:05:15Z</dcterms:created>
  <dcterms:modified xsi:type="dcterms:W3CDTF">2024-03-11T19:28:56Z</dcterms:modified>
</cp:coreProperties>
</file>