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60" r:id="rId3"/>
    <p:sldId id="258" r:id="rId4"/>
    <p:sldId id="259" r:id="rId5"/>
    <p:sldId id="281" r:id="rId6"/>
    <p:sldId id="261" r:id="rId7"/>
    <p:sldId id="265" r:id="rId8"/>
    <p:sldId id="266" r:id="rId9"/>
    <p:sldId id="27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FF00"/>
    <a:srgbClr val="00FF00"/>
    <a:srgbClr val="DAA600"/>
    <a:srgbClr val="FEFACA"/>
    <a:srgbClr val="37CCF5"/>
    <a:srgbClr val="FDFBAF"/>
    <a:srgbClr val="68B7D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86" autoAdjust="0"/>
    <p:restoredTop sz="94643" autoAdjust="0"/>
  </p:normalViewPr>
  <p:slideViewPr>
    <p:cSldViewPr>
      <p:cViewPr>
        <p:scale>
          <a:sx n="56" d="100"/>
          <a:sy n="56" d="100"/>
        </p:scale>
        <p:origin x="-1482" y="-10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6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961CF6FE-5215-4BEF-9C1C-8BD1668758A2}" type="datetimeFigureOut">
              <a:rPr lang="ru-RU"/>
              <a:pPr>
                <a:defRPr/>
              </a:pPr>
              <a:t>28.11.2017</a:t>
            </a:fld>
            <a:endParaRPr lang="ru-RU"/>
          </a:p>
        </p:txBody>
      </p:sp>
      <p:sp>
        <p:nvSpPr>
          <p:cNvPr id="6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A5E21BE-B33F-498F-97E4-CE5B970717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3E515-DBF9-4A58-8F67-D94177A1E022}" type="datetimeFigureOut">
              <a:rPr lang="ru-RU"/>
              <a:pPr>
                <a:defRPr/>
              </a:pPr>
              <a:t>28.11.2017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695B0-B248-43F7-AE55-F0C9A1D1D7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01F58-F16C-41D7-8E74-DDA270EEE81A}" type="datetimeFigureOut">
              <a:rPr lang="ru-RU"/>
              <a:pPr>
                <a:defRPr/>
              </a:pPr>
              <a:t>28.11.2017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DFF99-DA82-4380-A4B0-98027F8C39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99496-344D-442D-BDD7-A50713E287F3}" type="datetimeFigureOut">
              <a:rPr lang="ru-RU"/>
              <a:pPr>
                <a:defRPr/>
              </a:pPr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AEE44-69FD-412E-9A4D-1B0AE10DB4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8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Равнобедренный треугольник 7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Прямая соединительная линия 10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9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A72CA-75B9-419B-B9F4-8FEF1326A595}" type="datetimeFigureOut">
              <a:rPr lang="ru-RU"/>
              <a:pPr>
                <a:defRPr/>
              </a:pPr>
              <a:t>28.11.2017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D047A-078F-47C6-9480-48E3CAE2A8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5E83F-02E0-471D-9042-52446E2EBE6D}" type="datetimeFigureOut">
              <a:rPr lang="ru-RU"/>
              <a:pPr>
                <a:defRPr/>
              </a:pPr>
              <a:t>28.11.2017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F0CFB-5E06-46F2-BE18-C69BF9FF81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734E5-33A2-4F9F-87E7-648CDB3951BD}" type="datetimeFigureOut">
              <a:rPr lang="ru-RU"/>
              <a:pPr>
                <a:defRPr/>
              </a:pPr>
              <a:t>28.11.2017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0D61529-2257-4CD0-A8A6-33BDEE5908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13FCA-2524-4C4A-ABD4-A4D5886A4700}" type="datetimeFigureOut">
              <a:rPr lang="ru-RU"/>
              <a:pPr>
                <a:defRPr/>
              </a:pPr>
              <a:t>28.11.2017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05EC9-BF98-43E7-AF01-B040FF6E02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FF404-6C35-4F07-A729-D06466E15CCD}" type="datetimeFigureOut">
              <a:rPr lang="ru-RU"/>
              <a:pPr>
                <a:defRPr/>
              </a:pPr>
              <a:t>28.11.2017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14248-7546-46C0-8F8E-9879A1DD1C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22A60B3C-D521-459D-83CD-ED84C11EDC24}" type="datetimeFigureOut">
              <a:rPr lang="ru-RU"/>
              <a:pPr>
                <a:defRPr/>
              </a:pPr>
              <a:t>28.11.2017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5AE6FA10-C767-487C-A2D3-C3407DB755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11153238-88C5-4CC9-BA29-F9BDEAC7CCA3}" type="datetimeFigureOut">
              <a:rPr lang="ru-RU"/>
              <a:pPr>
                <a:defRPr/>
              </a:pPr>
              <a:t>28.11.2017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ABEF0046-2921-40F9-A963-10A9662896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ED5696C-FDAB-43CB-86B0-32C3C918B336}" type="datetimeFigureOut">
              <a:rPr lang="ru-RU"/>
              <a:pPr>
                <a:defRPr/>
              </a:pPr>
              <a:t>28.11.2017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794F737-E38C-4CE7-82FB-35108F9F73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27" r:id="rId4"/>
    <p:sldLayoutId id="2147483831" r:id="rId5"/>
    <p:sldLayoutId id="2147483826" r:id="rId6"/>
    <p:sldLayoutId id="2147483825" r:id="rId7"/>
    <p:sldLayoutId id="2147483832" r:id="rId8"/>
    <p:sldLayoutId id="2147483833" r:id="rId9"/>
    <p:sldLayoutId id="2147483824" r:id="rId10"/>
    <p:sldLayoutId id="2147483823" r:id="rId11"/>
  </p:sldLayoutIdLst>
  <p:transition spd="med">
    <p:fade/>
  </p:transition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C453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Century Gothic" pitchFamily="34" charset="0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Century Gothic" pitchFamily="34" charset="0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Century Gothic" pitchFamily="34" charset="0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F4C689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1000">
              <a:schemeClr val="tx1">
                <a:lumMod val="95000"/>
                <a:alpha val="57000"/>
              </a:schemeClr>
            </a:gs>
            <a:gs pos="0">
              <a:schemeClr val="bg2">
                <a:shade val="48000"/>
                <a:satMod val="230000"/>
              </a:schemeClr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214786" y="3449020"/>
            <a:ext cx="7449123" cy="3888433"/>
          </a:xfrm>
          <a:prstGeom prst="ellipse">
            <a:avLst/>
          </a:prstGeom>
          <a:blipFill>
            <a:blip r:embed="rId2" cstate="print">
              <a:alphaModFix amt="37000"/>
            </a:blip>
            <a:stretch>
              <a:fillRect/>
            </a:stretch>
          </a:blipFill>
          <a:effectLst>
            <a:softEdge rad="749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ый треугольник 7"/>
          <p:cNvSpPr/>
          <p:nvPr/>
        </p:nvSpPr>
        <p:spPr>
          <a:xfrm>
            <a:off x="-379448" y="568304"/>
            <a:ext cx="9215502" cy="6858049"/>
          </a:xfrm>
          <a:prstGeom prst="rtTriangle">
            <a:avLst/>
          </a:prstGeom>
          <a:solidFill>
            <a:schemeClr val="bg2">
              <a:lumMod val="50000"/>
              <a:alpha val="43000"/>
            </a:scheme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320" name="Text Box 13"/>
          <p:cNvSpPr txBox="1">
            <a:spLocks noChangeArrowheads="1"/>
          </p:cNvSpPr>
          <p:nvPr/>
        </p:nvSpPr>
        <p:spPr bwMode="auto">
          <a:xfrm>
            <a:off x="684213" y="476250"/>
            <a:ext cx="79787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/>
              <a:t>Кафедра «Таможенное дело»</a:t>
            </a:r>
          </a:p>
        </p:txBody>
      </p:sp>
      <p:sp>
        <p:nvSpPr>
          <p:cNvPr id="13321" name="Text Box 14"/>
          <p:cNvSpPr txBox="1">
            <a:spLocks noChangeArrowheads="1"/>
          </p:cNvSpPr>
          <p:nvPr/>
        </p:nvSpPr>
        <p:spPr bwMode="auto">
          <a:xfrm>
            <a:off x="827088" y="1412875"/>
            <a:ext cx="7848600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/>
              <a:t>Дисциплины по выбору компонента учреждения высшего образования</a:t>
            </a:r>
          </a:p>
          <a:p>
            <a:pPr algn="ctr"/>
            <a:r>
              <a:rPr lang="ru-RU" sz="3200"/>
              <a:t>для студентов специальностей «Бухгалтерский учёт, анализ и аудит (по направлениям)» и «Коммерческая деятельность»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323850" y="4581525"/>
            <a:ext cx="8634413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solidFill>
                  <a:srgbClr val="00FF00"/>
                </a:solidFill>
              </a:rPr>
              <a:t>1) Таможенные и визовые системы</a:t>
            </a:r>
          </a:p>
          <a:p>
            <a:endParaRPr lang="ru-RU" sz="3600">
              <a:solidFill>
                <a:srgbClr val="00FF00"/>
              </a:solidFill>
            </a:endParaRPr>
          </a:p>
          <a:p>
            <a:r>
              <a:rPr lang="ru-RU" sz="3600">
                <a:solidFill>
                  <a:srgbClr val="FFFF00"/>
                </a:solidFill>
              </a:rPr>
              <a:t>2) Внешнеэкономическая деятельность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5000">
              <a:schemeClr val="tx1">
                <a:lumMod val="95000"/>
              </a:schemeClr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Овал 25"/>
          <p:cNvSpPr/>
          <p:nvPr/>
        </p:nvSpPr>
        <p:spPr>
          <a:xfrm>
            <a:off x="-376279" y="19047"/>
            <a:ext cx="10215634" cy="5286412"/>
          </a:xfrm>
          <a:prstGeom prst="ellipse">
            <a:avLst/>
          </a:prstGeom>
          <a:blipFill dpi="0" rotWithShape="1">
            <a:blip r:embed="rId2" cstate="print">
              <a:alphaModFix amt="37000"/>
            </a:blip>
            <a:srcRect/>
            <a:stretch>
              <a:fillRect/>
            </a:stretch>
          </a:blip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341" name="Text Box 8"/>
          <p:cNvSpPr txBox="1">
            <a:spLocks noChangeArrowheads="1"/>
          </p:cNvSpPr>
          <p:nvPr/>
        </p:nvSpPr>
        <p:spPr bwMode="auto">
          <a:xfrm>
            <a:off x="395288" y="444500"/>
            <a:ext cx="8497887" cy="447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ru-RU" sz="3200" b="1">
                <a:solidFill>
                  <a:schemeClr val="bg1"/>
                </a:solidFill>
              </a:rPr>
              <a:t>Характеристика дисциплины</a:t>
            </a:r>
          </a:p>
          <a:p>
            <a:pPr marL="342900" indent="-342900" algn="ctr"/>
            <a:endParaRPr lang="ru-RU" sz="3200" b="1">
              <a:solidFill>
                <a:schemeClr val="bg1"/>
              </a:solidFill>
            </a:endParaRPr>
          </a:p>
          <a:p>
            <a:pPr marL="342900" indent="-342900">
              <a:buFontTx/>
              <a:buAutoNum type="arabicParenR"/>
            </a:pPr>
            <a:r>
              <a:rPr lang="ru-RU" sz="3200" b="1">
                <a:solidFill>
                  <a:schemeClr val="bg1"/>
                </a:solidFill>
              </a:rPr>
              <a:t> Изучается в 3-ем семестре </a:t>
            </a:r>
          </a:p>
          <a:p>
            <a:pPr marL="342900" indent="-342900">
              <a:buFontTx/>
              <a:buAutoNum type="arabicParenR"/>
            </a:pPr>
            <a:r>
              <a:rPr lang="ru-RU" sz="3200" b="1">
                <a:solidFill>
                  <a:schemeClr val="bg1"/>
                </a:solidFill>
              </a:rPr>
              <a:t> Всего часов – ГБ (84), ГК (100), из них</a:t>
            </a:r>
          </a:p>
          <a:p>
            <a:pPr marL="342900" indent="-342900">
              <a:buFontTx/>
              <a:buAutoNum type="arabicParenR"/>
            </a:pPr>
            <a:r>
              <a:rPr lang="ru-RU" sz="3200" b="1">
                <a:solidFill>
                  <a:schemeClr val="bg1"/>
                </a:solidFill>
              </a:rPr>
              <a:t> Аудиторных часов – 50, из них</a:t>
            </a:r>
          </a:p>
          <a:p>
            <a:pPr marL="342900" indent="-342900">
              <a:buFontTx/>
              <a:buAutoNum type="arabicParenR"/>
            </a:pPr>
            <a:r>
              <a:rPr lang="ru-RU" sz="3200" b="1">
                <a:solidFill>
                  <a:schemeClr val="bg1"/>
                </a:solidFill>
              </a:rPr>
              <a:t> Лекции – 34 часа (1 раз в неделю)</a:t>
            </a:r>
          </a:p>
          <a:p>
            <a:pPr marL="342900" indent="-342900">
              <a:buFontTx/>
              <a:buAutoNum type="arabicParenR"/>
            </a:pPr>
            <a:r>
              <a:rPr lang="ru-RU" sz="3200" b="1">
                <a:solidFill>
                  <a:schemeClr val="bg1"/>
                </a:solidFill>
              </a:rPr>
              <a:t> Практ. зан. – 16 часов (1 раз в две недели)</a:t>
            </a:r>
          </a:p>
          <a:p>
            <a:pPr marL="342900" indent="-342900">
              <a:buFontTx/>
              <a:buAutoNum type="arabicParenR"/>
            </a:pPr>
            <a:r>
              <a:rPr lang="ru-RU" sz="3200" b="1">
                <a:solidFill>
                  <a:schemeClr val="bg1"/>
                </a:solidFill>
              </a:rPr>
              <a:t> Форма контроля - зачёт</a:t>
            </a:r>
          </a:p>
        </p:txBody>
      </p:sp>
      <p:sp>
        <p:nvSpPr>
          <p:cNvPr id="12" name="Овал 11"/>
          <p:cNvSpPr/>
          <p:nvPr/>
        </p:nvSpPr>
        <p:spPr>
          <a:xfrm>
            <a:off x="7912125" y="5695942"/>
            <a:ext cx="1214446" cy="1143008"/>
          </a:xfrm>
          <a:prstGeom prst="ellipse">
            <a:avLst/>
          </a:prstGeom>
          <a:solidFill>
            <a:srgbClr val="FFC000">
              <a:alpha val="69000"/>
            </a:srgbClr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2060">
                      <a:alpha val="60000"/>
                    </a:srgbClr>
                  </a:glow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2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chemeClr val="tx1">
                <a:lumMod val="85000"/>
              </a:schemeClr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олилиния 33"/>
          <p:cNvSpPr/>
          <p:nvPr/>
        </p:nvSpPr>
        <p:spPr>
          <a:xfrm>
            <a:off x="244867" y="1422337"/>
            <a:ext cx="3369305" cy="5006660"/>
          </a:xfrm>
          <a:custGeom>
            <a:avLst/>
            <a:gdLst>
              <a:gd name="connsiteX0" fmla="*/ 0 w 3028987"/>
              <a:gd name="connsiteY0" fmla="*/ 504841 h 4171062"/>
              <a:gd name="connsiteX1" fmla="*/ 147865 w 3028987"/>
              <a:gd name="connsiteY1" fmla="*/ 147865 h 4171062"/>
              <a:gd name="connsiteX2" fmla="*/ 504842 w 3028987"/>
              <a:gd name="connsiteY2" fmla="*/ 1 h 4171062"/>
              <a:gd name="connsiteX3" fmla="*/ 2524146 w 3028987"/>
              <a:gd name="connsiteY3" fmla="*/ 0 h 4171062"/>
              <a:gd name="connsiteX4" fmla="*/ 2881122 w 3028987"/>
              <a:gd name="connsiteY4" fmla="*/ 147865 h 4171062"/>
              <a:gd name="connsiteX5" fmla="*/ 3028986 w 3028987"/>
              <a:gd name="connsiteY5" fmla="*/ 504842 h 4171062"/>
              <a:gd name="connsiteX6" fmla="*/ 3028987 w 3028987"/>
              <a:gd name="connsiteY6" fmla="*/ 3666221 h 4171062"/>
              <a:gd name="connsiteX7" fmla="*/ 2881122 w 3028987"/>
              <a:gd name="connsiteY7" fmla="*/ 4023198 h 4171062"/>
              <a:gd name="connsiteX8" fmla="*/ 2524145 w 3028987"/>
              <a:gd name="connsiteY8" fmla="*/ 4171062 h 4171062"/>
              <a:gd name="connsiteX9" fmla="*/ 504841 w 3028987"/>
              <a:gd name="connsiteY9" fmla="*/ 4171062 h 4171062"/>
              <a:gd name="connsiteX10" fmla="*/ 147864 w 3028987"/>
              <a:gd name="connsiteY10" fmla="*/ 4023197 h 4171062"/>
              <a:gd name="connsiteX11" fmla="*/ 0 w 3028987"/>
              <a:gd name="connsiteY11" fmla="*/ 3666220 h 4171062"/>
              <a:gd name="connsiteX12" fmla="*/ 0 w 3028987"/>
              <a:gd name="connsiteY12" fmla="*/ 504841 h 4171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028987" h="4171062">
                <a:moveTo>
                  <a:pt x="0" y="504841"/>
                </a:moveTo>
                <a:cubicBezTo>
                  <a:pt x="0" y="370949"/>
                  <a:pt x="53189" y="242541"/>
                  <a:pt x="147865" y="147865"/>
                </a:cubicBezTo>
                <a:cubicBezTo>
                  <a:pt x="242541" y="53189"/>
                  <a:pt x="370950" y="1"/>
                  <a:pt x="504842" y="1"/>
                </a:cubicBezTo>
                <a:lnTo>
                  <a:pt x="2524146" y="0"/>
                </a:lnTo>
                <a:cubicBezTo>
                  <a:pt x="2658038" y="0"/>
                  <a:pt x="2786446" y="53189"/>
                  <a:pt x="2881122" y="147865"/>
                </a:cubicBezTo>
                <a:cubicBezTo>
                  <a:pt x="2975798" y="242541"/>
                  <a:pt x="3028986" y="370950"/>
                  <a:pt x="3028986" y="504842"/>
                </a:cubicBezTo>
                <a:cubicBezTo>
                  <a:pt x="3028986" y="1558635"/>
                  <a:pt x="3028987" y="2612428"/>
                  <a:pt x="3028987" y="3666221"/>
                </a:cubicBezTo>
                <a:cubicBezTo>
                  <a:pt x="3028987" y="3800113"/>
                  <a:pt x="2975799" y="3928522"/>
                  <a:pt x="2881122" y="4023198"/>
                </a:cubicBezTo>
                <a:cubicBezTo>
                  <a:pt x="2786446" y="4117874"/>
                  <a:pt x="2658038" y="4171062"/>
                  <a:pt x="2524145" y="4171062"/>
                </a:cubicBezTo>
                <a:lnTo>
                  <a:pt x="504841" y="4171062"/>
                </a:lnTo>
                <a:cubicBezTo>
                  <a:pt x="370949" y="4171062"/>
                  <a:pt x="242540" y="4117873"/>
                  <a:pt x="147864" y="4023197"/>
                </a:cubicBezTo>
                <a:cubicBezTo>
                  <a:pt x="53188" y="3928521"/>
                  <a:pt x="0" y="3800112"/>
                  <a:pt x="0" y="3666220"/>
                </a:cubicBezTo>
                <a:lnTo>
                  <a:pt x="0" y="504841"/>
                </a:lnTo>
                <a:close/>
              </a:path>
            </a:pathLst>
          </a:custGeom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30743" tIns="239303" rIns="330743" bIns="239303" anchor="ctr"/>
          <a:lstStyle/>
          <a:p>
            <a:pPr algn="ctr" defTabSz="21336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4800" b="1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Цель</a:t>
            </a:r>
            <a:r>
              <a:rPr lang="ru-RU" sz="440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4400">
                <a:solidFill>
                  <a:srgbClr val="002060"/>
                </a:solidFill>
                <a:ea typeface="Calibri" pitchFamily="34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ru-RU" sz="440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b="1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Arial" charset="0"/>
              </a:rPr>
              <a:t>получение теоретических и практических навыков работы по взаимодействию таможенных органов с участниками внешнеэкономической деятельности в процессе организации международных автомобильных перевозок. </a:t>
            </a:r>
          </a:p>
        </p:txBody>
      </p:sp>
      <p:sp>
        <p:nvSpPr>
          <p:cNvPr id="20" name="Полилиния 19"/>
          <p:cNvSpPr/>
          <p:nvPr/>
        </p:nvSpPr>
        <p:spPr>
          <a:xfrm>
            <a:off x="3934024" y="1605496"/>
            <a:ext cx="4790517" cy="902264"/>
          </a:xfrm>
          <a:custGeom>
            <a:avLst/>
            <a:gdLst>
              <a:gd name="connsiteX0" fmla="*/ 0 w 2612844"/>
              <a:gd name="connsiteY0" fmla="*/ 0 h 964046"/>
              <a:gd name="connsiteX1" fmla="*/ 2130821 w 2612844"/>
              <a:gd name="connsiteY1" fmla="*/ 0 h 964046"/>
              <a:gd name="connsiteX2" fmla="*/ 2612844 w 2612844"/>
              <a:gd name="connsiteY2" fmla="*/ 482023 h 964046"/>
              <a:gd name="connsiteX3" fmla="*/ 2130821 w 2612844"/>
              <a:gd name="connsiteY3" fmla="*/ 964046 h 964046"/>
              <a:gd name="connsiteX4" fmla="*/ 0 w 2612844"/>
              <a:gd name="connsiteY4" fmla="*/ 964046 h 964046"/>
              <a:gd name="connsiteX5" fmla="*/ 0 w 2612844"/>
              <a:gd name="connsiteY5" fmla="*/ 0 h 96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2844" h="964046">
                <a:moveTo>
                  <a:pt x="2612844" y="964045"/>
                </a:moveTo>
                <a:lnTo>
                  <a:pt x="482023" y="964045"/>
                </a:lnTo>
                <a:lnTo>
                  <a:pt x="0" y="482023"/>
                </a:lnTo>
                <a:lnTo>
                  <a:pt x="482023" y="1"/>
                </a:lnTo>
                <a:lnTo>
                  <a:pt x="2612844" y="1"/>
                </a:lnTo>
                <a:lnTo>
                  <a:pt x="2612844" y="964045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66131" tIns="129541" rIns="241808" bIns="129541" anchor="ctr"/>
          <a:lstStyle/>
          <a:p>
            <a:pPr algn="ctr" defTabSz="15113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b="1">
                <a:solidFill>
                  <a:schemeClr val="bg1"/>
                </a:solidFill>
                <a:latin typeface="Arial" charset="0"/>
                <a:cs typeface="Arial" charset="0"/>
              </a:rPr>
              <a:t>изучить понятийный аппарат и терминологию деятельности в сфере таможенного дела </a:t>
            </a:r>
          </a:p>
        </p:txBody>
      </p:sp>
      <p:sp>
        <p:nvSpPr>
          <p:cNvPr id="22" name="Полилиния 21"/>
          <p:cNvSpPr/>
          <p:nvPr/>
        </p:nvSpPr>
        <p:spPr>
          <a:xfrm>
            <a:off x="3934852" y="2815479"/>
            <a:ext cx="4838437" cy="1503169"/>
          </a:xfrm>
          <a:custGeom>
            <a:avLst/>
            <a:gdLst>
              <a:gd name="connsiteX0" fmla="*/ 0 w 2612844"/>
              <a:gd name="connsiteY0" fmla="*/ 0 h 964046"/>
              <a:gd name="connsiteX1" fmla="*/ 2130821 w 2612844"/>
              <a:gd name="connsiteY1" fmla="*/ 0 h 964046"/>
              <a:gd name="connsiteX2" fmla="*/ 2612844 w 2612844"/>
              <a:gd name="connsiteY2" fmla="*/ 482023 h 964046"/>
              <a:gd name="connsiteX3" fmla="*/ 2130821 w 2612844"/>
              <a:gd name="connsiteY3" fmla="*/ 964046 h 964046"/>
              <a:gd name="connsiteX4" fmla="*/ 0 w 2612844"/>
              <a:gd name="connsiteY4" fmla="*/ 964046 h 964046"/>
              <a:gd name="connsiteX5" fmla="*/ 0 w 2612844"/>
              <a:gd name="connsiteY5" fmla="*/ 0 h 96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2844" h="964046">
                <a:moveTo>
                  <a:pt x="2612844" y="964045"/>
                </a:moveTo>
                <a:lnTo>
                  <a:pt x="482023" y="964045"/>
                </a:lnTo>
                <a:lnTo>
                  <a:pt x="0" y="482023"/>
                </a:lnTo>
                <a:lnTo>
                  <a:pt x="482023" y="1"/>
                </a:lnTo>
                <a:lnTo>
                  <a:pt x="2612844" y="1"/>
                </a:lnTo>
                <a:lnTo>
                  <a:pt x="2612844" y="964045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66131" tIns="129541" rIns="241808" bIns="129540" anchor="ctr"/>
          <a:lstStyle/>
          <a:p>
            <a:pPr algn="ctr" defTabSz="15113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b="1">
                <a:solidFill>
                  <a:schemeClr val="bg1"/>
                </a:solidFill>
                <a:latin typeface="Arial" charset="0"/>
                <a:cs typeface="Arial" charset="0"/>
              </a:rPr>
              <a:t>рассмотреть основные нормативно-правовые акты регулирующие таможенные аспекты организации международных автомобильных перевозок </a:t>
            </a:r>
          </a:p>
        </p:txBody>
      </p:sp>
      <p:sp>
        <p:nvSpPr>
          <p:cNvPr id="24" name="Полилиния 23"/>
          <p:cNvSpPr/>
          <p:nvPr/>
        </p:nvSpPr>
        <p:spPr>
          <a:xfrm>
            <a:off x="3934024" y="4603475"/>
            <a:ext cx="4791887" cy="1443655"/>
          </a:xfrm>
          <a:custGeom>
            <a:avLst/>
            <a:gdLst>
              <a:gd name="connsiteX0" fmla="*/ 0 w 2612844"/>
              <a:gd name="connsiteY0" fmla="*/ 0 h 964046"/>
              <a:gd name="connsiteX1" fmla="*/ 2130821 w 2612844"/>
              <a:gd name="connsiteY1" fmla="*/ 0 h 964046"/>
              <a:gd name="connsiteX2" fmla="*/ 2612844 w 2612844"/>
              <a:gd name="connsiteY2" fmla="*/ 482023 h 964046"/>
              <a:gd name="connsiteX3" fmla="*/ 2130821 w 2612844"/>
              <a:gd name="connsiteY3" fmla="*/ 964046 h 964046"/>
              <a:gd name="connsiteX4" fmla="*/ 0 w 2612844"/>
              <a:gd name="connsiteY4" fmla="*/ 964046 h 964046"/>
              <a:gd name="connsiteX5" fmla="*/ 0 w 2612844"/>
              <a:gd name="connsiteY5" fmla="*/ 0 h 96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2844" h="964046">
                <a:moveTo>
                  <a:pt x="2612844" y="964045"/>
                </a:moveTo>
                <a:lnTo>
                  <a:pt x="482023" y="964045"/>
                </a:lnTo>
                <a:lnTo>
                  <a:pt x="0" y="482023"/>
                </a:lnTo>
                <a:lnTo>
                  <a:pt x="482023" y="1"/>
                </a:lnTo>
                <a:lnTo>
                  <a:pt x="2612844" y="1"/>
                </a:lnTo>
                <a:lnTo>
                  <a:pt x="2612844" y="964045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66131" tIns="129541" rIns="241809" bIns="129540" anchor="ctr"/>
          <a:lstStyle/>
          <a:p>
            <a:pPr algn="ctr" defTabSz="15113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b="1">
                <a:solidFill>
                  <a:schemeClr val="bg1"/>
                </a:solidFill>
                <a:latin typeface="Arial" charset="0"/>
                <a:cs typeface="Arial" charset="0"/>
              </a:rPr>
              <a:t>получить практические навыки оформления таможенной и визовой документации при организации международных автомобильных перевозок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68958" y="949666"/>
            <a:ext cx="2271606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spc="10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ЗАДАЧИ:</a:t>
            </a:r>
          </a:p>
        </p:txBody>
      </p:sp>
      <p:sp>
        <p:nvSpPr>
          <p:cNvPr id="15375" name="Rectangle 18"/>
          <p:cNvSpPr>
            <a:spLocks noChangeArrowheads="1"/>
          </p:cNvSpPr>
          <p:nvPr/>
        </p:nvSpPr>
        <p:spPr bwMode="auto">
          <a:xfrm>
            <a:off x="0" y="333375"/>
            <a:ext cx="88931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00FF00"/>
                </a:solidFill>
              </a:rPr>
              <a:t>Таможенные и визовые системы</a:t>
            </a:r>
          </a:p>
        </p:txBody>
      </p:sp>
      <p:sp>
        <p:nvSpPr>
          <p:cNvPr id="2" name="Овал 2"/>
          <p:cNvSpPr/>
          <p:nvPr/>
        </p:nvSpPr>
        <p:spPr>
          <a:xfrm>
            <a:off x="7974409" y="5750563"/>
            <a:ext cx="1440159" cy="1371849"/>
          </a:xfrm>
          <a:prstGeom prst="ellipse">
            <a:avLst/>
          </a:prstGeom>
          <a:solidFill>
            <a:schemeClr val="accent1">
              <a:alpha val="79000"/>
            </a:schemeClr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2060">
                      <a:alpha val="60000"/>
                    </a:srgbClr>
                  </a:glow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3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alpha val="77000"/>
              </a:schemeClr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4"/>
          <p:cNvSpPr>
            <a:spLocks noChangeArrowheads="1"/>
          </p:cNvSpPr>
          <p:nvPr/>
        </p:nvSpPr>
        <p:spPr bwMode="auto">
          <a:xfrm>
            <a:off x="250825" y="333375"/>
            <a:ext cx="88931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00FF00"/>
                </a:solidFill>
              </a:rPr>
              <a:t>Таможенные и визовые системы</a:t>
            </a:r>
          </a:p>
        </p:txBody>
      </p:sp>
      <p:sp>
        <p:nvSpPr>
          <p:cNvPr id="16387" name="Text Box 35"/>
          <p:cNvSpPr txBox="1">
            <a:spLocks noChangeArrowheads="1"/>
          </p:cNvSpPr>
          <p:nvPr/>
        </p:nvSpPr>
        <p:spPr bwMode="auto">
          <a:xfrm>
            <a:off x="395288" y="1268413"/>
            <a:ext cx="8497887" cy="539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chemeClr val="bg1"/>
                </a:solidFill>
              </a:rPr>
              <a:t>Содержание дисциплины</a:t>
            </a:r>
          </a:p>
          <a:p>
            <a:r>
              <a:rPr lang="ru-RU" sz="2000" b="1">
                <a:solidFill>
                  <a:schemeClr val="bg1"/>
                </a:solidFill>
              </a:rPr>
              <a:t>Тема 1. Организация таможенного дела в Республике Беларусь</a:t>
            </a:r>
          </a:p>
          <a:p>
            <a:r>
              <a:rPr lang="ru-RU" sz="2000" b="1">
                <a:solidFill>
                  <a:schemeClr val="bg1"/>
                </a:solidFill>
              </a:rPr>
              <a:t>Тема 2. Порядок перемещения товаров и транспортных средств через таможенную границу Таможенного союза.</a:t>
            </a:r>
          </a:p>
          <a:p>
            <a:r>
              <a:rPr lang="ru-RU" sz="2000" b="1">
                <a:solidFill>
                  <a:schemeClr val="bg1"/>
                </a:solidFill>
              </a:rPr>
              <a:t>Тема 3. Взаимоотношения таможенных органов с участниками внешнеэкономической деятельности.</a:t>
            </a:r>
          </a:p>
          <a:p>
            <a:r>
              <a:rPr lang="ru-RU" sz="2000" b="1">
                <a:solidFill>
                  <a:schemeClr val="bg1"/>
                </a:solidFill>
              </a:rPr>
              <a:t>Тема 4. Таможенные операции по выпуску товаров и транспортных средств.</a:t>
            </a:r>
          </a:p>
          <a:p>
            <a:r>
              <a:rPr lang="ru-RU" sz="2000" b="1">
                <a:solidFill>
                  <a:schemeClr val="bg1"/>
                </a:solidFill>
              </a:rPr>
              <a:t>Тема 5. Общие принципы таможенного контроля.</a:t>
            </a:r>
          </a:p>
          <a:p>
            <a:r>
              <a:rPr lang="ru-RU" sz="2000" b="1">
                <a:solidFill>
                  <a:schemeClr val="bg1"/>
                </a:solidFill>
                <a:cs typeface="Times New Roman" pitchFamily="18" charset="0"/>
              </a:rPr>
              <a:t>Тема 6. Таможенные платежи: виды, порядок расчёта</a:t>
            </a:r>
            <a:r>
              <a:rPr lang="ru-RU" sz="2000" b="1">
                <a:solidFill>
                  <a:schemeClr val="bg1"/>
                </a:solidFill>
              </a:rPr>
              <a:t> </a:t>
            </a:r>
          </a:p>
          <a:p>
            <a:r>
              <a:rPr lang="ru-RU" sz="2000" b="1">
                <a:solidFill>
                  <a:schemeClr val="bg1"/>
                </a:solidFill>
              </a:rPr>
              <a:t>Тема  7. Международные перевозки грузов с применением карнета </a:t>
            </a:r>
            <a:r>
              <a:rPr lang="en-US" sz="2000" b="1">
                <a:solidFill>
                  <a:schemeClr val="bg1"/>
                </a:solidFill>
              </a:rPr>
              <a:t>TIR</a:t>
            </a:r>
            <a:r>
              <a:rPr lang="ru-RU" sz="2000" b="1">
                <a:solidFill>
                  <a:schemeClr val="bg1"/>
                </a:solidFill>
              </a:rPr>
              <a:t>.</a:t>
            </a:r>
          </a:p>
          <a:p>
            <a:r>
              <a:rPr lang="ru-RU" sz="2000" b="1">
                <a:solidFill>
                  <a:schemeClr val="bg1"/>
                </a:solidFill>
              </a:rPr>
              <a:t>Тема 8. Международные перевозки с применением карнетов для временного ввоза.</a:t>
            </a:r>
          </a:p>
          <a:p>
            <a:r>
              <a:rPr lang="ru-RU" sz="2000" b="1">
                <a:solidFill>
                  <a:schemeClr val="bg1"/>
                </a:solidFill>
              </a:rPr>
              <a:t>Тема 9. Таможенные системы иностранных государств</a:t>
            </a:r>
          </a:p>
          <a:p>
            <a:r>
              <a:rPr lang="ru-RU" sz="2000" b="1">
                <a:solidFill>
                  <a:schemeClr val="bg1"/>
                </a:solidFill>
              </a:rPr>
              <a:t>Тема 10. Паспортно-визовое обеспечение международных перевозок</a:t>
            </a:r>
          </a:p>
        </p:txBody>
      </p:sp>
      <p:sp>
        <p:nvSpPr>
          <p:cNvPr id="19" name="Овал 18"/>
          <p:cNvSpPr/>
          <p:nvPr/>
        </p:nvSpPr>
        <p:spPr>
          <a:xfrm>
            <a:off x="7974409" y="5822001"/>
            <a:ext cx="1440159" cy="1371848"/>
          </a:xfrm>
          <a:prstGeom prst="ellipse">
            <a:avLst/>
          </a:prstGeom>
          <a:solidFill>
            <a:schemeClr val="accent1">
              <a:alpha val="79000"/>
            </a:schemeClr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2060">
                      <a:alpha val="60000"/>
                    </a:srgbClr>
                  </a:glow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4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ChangeArrowheads="1"/>
          </p:cNvSpPr>
          <p:nvPr/>
        </p:nvSpPr>
        <p:spPr bwMode="auto">
          <a:xfrm>
            <a:off x="250825" y="333375"/>
            <a:ext cx="88931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00FF00"/>
                </a:solidFill>
              </a:rPr>
              <a:t>Таможенные и визовые системы</a:t>
            </a:r>
          </a:p>
        </p:txBody>
      </p:sp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395288" y="981075"/>
            <a:ext cx="8064500" cy="563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ru-RU" sz="2800">
                <a:solidFill>
                  <a:srgbClr val="FFFFFF"/>
                </a:solidFill>
              </a:rPr>
              <a:t>Перечень тем практических занятий</a:t>
            </a:r>
          </a:p>
          <a:p>
            <a:pPr marL="342900" indent="-342900"/>
            <a:r>
              <a:rPr lang="ru-RU" sz="2200">
                <a:solidFill>
                  <a:srgbClr val="FFFFFF"/>
                </a:solidFill>
              </a:rPr>
              <a:t> 1) </a:t>
            </a:r>
            <a:r>
              <a:rPr lang="ru-RU" sz="2400"/>
              <a:t>Порядок заполнения Таможенной декларации на транспортное средство. </a:t>
            </a:r>
          </a:p>
          <a:p>
            <a:pPr marL="342900" indent="-342900"/>
            <a:r>
              <a:rPr lang="ru-RU" sz="2400"/>
              <a:t>2) Порядок заполнения Свидетельства о допущении транспортного средства международной перевозки к перевозке товаров под таможенными пломбами и печатями</a:t>
            </a:r>
          </a:p>
          <a:p>
            <a:pPr marL="342900" indent="-342900"/>
            <a:r>
              <a:rPr lang="ru-RU" sz="2400"/>
              <a:t>3) Порядок заполнения Пассажирской таможенной декларации.</a:t>
            </a:r>
          </a:p>
          <a:p>
            <a:pPr marL="342900" indent="-342900"/>
            <a:r>
              <a:rPr lang="ru-RU" sz="2400"/>
              <a:t>4) Порядок заполнения Транзитной декларации.</a:t>
            </a:r>
          </a:p>
          <a:p>
            <a:pPr marL="342900" indent="-342900"/>
            <a:r>
              <a:rPr lang="ru-RU" sz="2400"/>
              <a:t>5) Порядок заполнения Декларации на товары.</a:t>
            </a:r>
          </a:p>
          <a:p>
            <a:pPr marL="342900" indent="-342900"/>
            <a:r>
              <a:rPr lang="ru-RU" sz="2400"/>
              <a:t>6) Таможенные платежи.</a:t>
            </a:r>
          </a:p>
          <a:p>
            <a:pPr marL="342900" indent="-342900"/>
            <a:r>
              <a:rPr lang="ru-RU" sz="2400"/>
              <a:t>7) Порядок заполнения Карнета TIR (Книжка МДП)</a:t>
            </a:r>
          </a:p>
          <a:p>
            <a:pPr marL="342900" indent="-342900"/>
            <a:r>
              <a:rPr lang="ru-RU" sz="2400"/>
              <a:t>8) Порядок заполнения свидетельства о временном ввозе транспортного средства (Карнет АТА).</a:t>
            </a:r>
          </a:p>
        </p:txBody>
      </p:sp>
      <p:sp>
        <p:nvSpPr>
          <p:cNvPr id="31" name="Овал 30"/>
          <p:cNvSpPr/>
          <p:nvPr/>
        </p:nvSpPr>
        <p:spPr>
          <a:xfrm>
            <a:off x="8045847" y="5822001"/>
            <a:ext cx="1440158" cy="1371848"/>
          </a:xfrm>
          <a:prstGeom prst="ellipse">
            <a:avLst/>
          </a:prstGeom>
          <a:solidFill>
            <a:schemeClr val="accent1">
              <a:alpha val="79000"/>
            </a:schemeClr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2060">
                      <a:alpha val="60000"/>
                    </a:srgbClr>
                  </a:glow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5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53"/>
          <p:cNvSpPr>
            <a:spLocks noChangeArrowheads="1"/>
          </p:cNvSpPr>
          <p:nvPr/>
        </p:nvSpPr>
        <p:spPr bwMode="auto">
          <a:xfrm>
            <a:off x="323850" y="333375"/>
            <a:ext cx="8569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FFFF00"/>
                </a:solidFill>
              </a:rPr>
              <a:t>Внешнеэкономическая деятельность</a:t>
            </a:r>
          </a:p>
        </p:txBody>
      </p:sp>
      <p:sp>
        <p:nvSpPr>
          <p:cNvPr id="20" name="Полилиния 19"/>
          <p:cNvSpPr/>
          <p:nvPr/>
        </p:nvSpPr>
        <p:spPr>
          <a:xfrm>
            <a:off x="3934024" y="1561129"/>
            <a:ext cx="4790517" cy="1103820"/>
          </a:xfrm>
          <a:custGeom>
            <a:avLst/>
            <a:gdLst>
              <a:gd name="connsiteX0" fmla="*/ 0 w 2612844"/>
              <a:gd name="connsiteY0" fmla="*/ 0 h 964046"/>
              <a:gd name="connsiteX1" fmla="*/ 2130821 w 2612844"/>
              <a:gd name="connsiteY1" fmla="*/ 0 h 964046"/>
              <a:gd name="connsiteX2" fmla="*/ 2612844 w 2612844"/>
              <a:gd name="connsiteY2" fmla="*/ 482023 h 964046"/>
              <a:gd name="connsiteX3" fmla="*/ 2130821 w 2612844"/>
              <a:gd name="connsiteY3" fmla="*/ 964046 h 964046"/>
              <a:gd name="connsiteX4" fmla="*/ 0 w 2612844"/>
              <a:gd name="connsiteY4" fmla="*/ 964046 h 964046"/>
              <a:gd name="connsiteX5" fmla="*/ 0 w 2612844"/>
              <a:gd name="connsiteY5" fmla="*/ 0 h 96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2844" h="964046">
                <a:moveTo>
                  <a:pt x="2612844" y="964045"/>
                </a:moveTo>
                <a:lnTo>
                  <a:pt x="482023" y="964045"/>
                </a:lnTo>
                <a:lnTo>
                  <a:pt x="0" y="482023"/>
                </a:lnTo>
                <a:lnTo>
                  <a:pt x="482023" y="1"/>
                </a:lnTo>
                <a:lnTo>
                  <a:pt x="2612844" y="1"/>
                </a:lnTo>
                <a:lnTo>
                  <a:pt x="2612844" y="964045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66131" tIns="129541" rIns="241808" bIns="129541" anchor="ctr"/>
          <a:lstStyle/>
          <a:p>
            <a:pPr algn="ctr" defTabSz="15113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b="1">
                <a:solidFill>
                  <a:schemeClr val="bg1"/>
                </a:solidFill>
                <a:latin typeface="Arial" charset="0"/>
                <a:cs typeface="Arial" charset="0"/>
              </a:rPr>
              <a:t>изучение структуры и управления внешнеэкономической деятельности</a:t>
            </a:r>
            <a:r>
              <a:rPr lang="ru-RU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22" name="Полилиния 21"/>
          <p:cNvSpPr/>
          <p:nvPr/>
        </p:nvSpPr>
        <p:spPr>
          <a:xfrm>
            <a:off x="3934852" y="2834751"/>
            <a:ext cx="4838437" cy="1064228"/>
          </a:xfrm>
          <a:custGeom>
            <a:avLst/>
            <a:gdLst>
              <a:gd name="connsiteX0" fmla="*/ 0 w 2612844"/>
              <a:gd name="connsiteY0" fmla="*/ 0 h 964046"/>
              <a:gd name="connsiteX1" fmla="*/ 2130821 w 2612844"/>
              <a:gd name="connsiteY1" fmla="*/ 0 h 964046"/>
              <a:gd name="connsiteX2" fmla="*/ 2612844 w 2612844"/>
              <a:gd name="connsiteY2" fmla="*/ 482023 h 964046"/>
              <a:gd name="connsiteX3" fmla="*/ 2130821 w 2612844"/>
              <a:gd name="connsiteY3" fmla="*/ 964046 h 964046"/>
              <a:gd name="connsiteX4" fmla="*/ 0 w 2612844"/>
              <a:gd name="connsiteY4" fmla="*/ 964046 h 964046"/>
              <a:gd name="connsiteX5" fmla="*/ 0 w 2612844"/>
              <a:gd name="connsiteY5" fmla="*/ 0 h 96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2844" h="964046">
                <a:moveTo>
                  <a:pt x="2612844" y="964045"/>
                </a:moveTo>
                <a:lnTo>
                  <a:pt x="482023" y="964045"/>
                </a:lnTo>
                <a:lnTo>
                  <a:pt x="0" y="482023"/>
                </a:lnTo>
                <a:lnTo>
                  <a:pt x="482023" y="1"/>
                </a:lnTo>
                <a:lnTo>
                  <a:pt x="2612844" y="1"/>
                </a:lnTo>
                <a:lnTo>
                  <a:pt x="2612844" y="964045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66131" tIns="129541" rIns="241808" bIns="129540" anchor="ctr"/>
          <a:lstStyle/>
          <a:p>
            <a:pPr algn="ctr" defTabSz="15113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b="1">
                <a:solidFill>
                  <a:schemeClr val="bg1"/>
                </a:solidFill>
                <a:latin typeface="Arial" charset="0"/>
                <a:cs typeface="Arial" charset="0"/>
              </a:rPr>
              <a:t>изучение форм и видов механизма международных расчетов и кредитование внешней торговли</a:t>
            </a:r>
            <a:r>
              <a:rPr lang="ru-RU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34" name="Полилиния 33"/>
          <p:cNvSpPr/>
          <p:nvPr/>
        </p:nvSpPr>
        <p:spPr>
          <a:xfrm>
            <a:off x="255454" y="1099450"/>
            <a:ext cx="3426129" cy="5521934"/>
          </a:xfrm>
          <a:custGeom>
            <a:avLst/>
            <a:gdLst>
              <a:gd name="connsiteX0" fmla="*/ 0 w 3028987"/>
              <a:gd name="connsiteY0" fmla="*/ 504841 h 4171062"/>
              <a:gd name="connsiteX1" fmla="*/ 147865 w 3028987"/>
              <a:gd name="connsiteY1" fmla="*/ 147865 h 4171062"/>
              <a:gd name="connsiteX2" fmla="*/ 504842 w 3028987"/>
              <a:gd name="connsiteY2" fmla="*/ 1 h 4171062"/>
              <a:gd name="connsiteX3" fmla="*/ 2524146 w 3028987"/>
              <a:gd name="connsiteY3" fmla="*/ 0 h 4171062"/>
              <a:gd name="connsiteX4" fmla="*/ 2881122 w 3028987"/>
              <a:gd name="connsiteY4" fmla="*/ 147865 h 4171062"/>
              <a:gd name="connsiteX5" fmla="*/ 3028986 w 3028987"/>
              <a:gd name="connsiteY5" fmla="*/ 504842 h 4171062"/>
              <a:gd name="connsiteX6" fmla="*/ 3028987 w 3028987"/>
              <a:gd name="connsiteY6" fmla="*/ 3666221 h 4171062"/>
              <a:gd name="connsiteX7" fmla="*/ 2881122 w 3028987"/>
              <a:gd name="connsiteY7" fmla="*/ 4023198 h 4171062"/>
              <a:gd name="connsiteX8" fmla="*/ 2524145 w 3028987"/>
              <a:gd name="connsiteY8" fmla="*/ 4171062 h 4171062"/>
              <a:gd name="connsiteX9" fmla="*/ 504841 w 3028987"/>
              <a:gd name="connsiteY9" fmla="*/ 4171062 h 4171062"/>
              <a:gd name="connsiteX10" fmla="*/ 147864 w 3028987"/>
              <a:gd name="connsiteY10" fmla="*/ 4023197 h 4171062"/>
              <a:gd name="connsiteX11" fmla="*/ 0 w 3028987"/>
              <a:gd name="connsiteY11" fmla="*/ 3666220 h 4171062"/>
              <a:gd name="connsiteX12" fmla="*/ 0 w 3028987"/>
              <a:gd name="connsiteY12" fmla="*/ 504841 h 4171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028987" h="4171062">
                <a:moveTo>
                  <a:pt x="0" y="504841"/>
                </a:moveTo>
                <a:cubicBezTo>
                  <a:pt x="0" y="370949"/>
                  <a:pt x="53189" y="242541"/>
                  <a:pt x="147865" y="147865"/>
                </a:cubicBezTo>
                <a:cubicBezTo>
                  <a:pt x="242541" y="53189"/>
                  <a:pt x="370950" y="1"/>
                  <a:pt x="504842" y="1"/>
                </a:cubicBezTo>
                <a:lnTo>
                  <a:pt x="2524146" y="0"/>
                </a:lnTo>
                <a:cubicBezTo>
                  <a:pt x="2658038" y="0"/>
                  <a:pt x="2786446" y="53189"/>
                  <a:pt x="2881122" y="147865"/>
                </a:cubicBezTo>
                <a:cubicBezTo>
                  <a:pt x="2975798" y="242541"/>
                  <a:pt x="3028986" y="370950"/>
                  <a:pt x="3028986" y="504842"/>
                </a:cubicBezTo>
                <a:cubicBezTo>
                  <a:pt x="3028986" y="1558635"/>
                  <a:pt x="3028987" y="2612428"/>
                  <a:pt x="3028987" y="3666221"/>
                </a:cubicBezTo>
                <a:cubicBezTo>
                  <a:pt x="3028987" y="3800113"/>
                  <a:pt x="2975799" y="3928522"/>
                  <a:pt x="2881122" y="4023198"/>
                </a:cubicBezTo>
                <a:cubicBezTo>
                  <a:pt x="2786446" y="4117874"/>
                  <a:pt x="2658038" y="4171062"/>
                  <a:pt x="2524145" y="4171062"/>
                </a:cubicBezTo>
                <a:lnTo>
                  <a:pt x="504841" y="4171062"/>
                </a:lnTo>
                <a:cubicBezTo>
                  <a:pt x="370949" y="4171062"/>
                  <a:pt x="242540" y="4117873"/>
                  <a:pt x="147864" y="4023197"/>
                </a:cubicBezTo>
                <a:cubicBezTo>
                  <a:pt x="53188" y="3928521"/>
                  <a:pt x="0" y="3800112"/>
                  <a:pt x="0" y="3666220"/>
                </a:cubicBezTo>
                <a:lnTo>
                  <a:pt x="0" y="504841"/>
                </a:lnTo>
                <a:close/>
              </a:path>
            </a:pathLst>
          </a:custGeom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30743" tIns="239303" rIns="330743" bIns="239303" anchor="ctr"/>
          <a:lstStyle/>
          <a:p>
            <a:pPr algn="ctr" defTabSz="21336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4800" b="1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Цель</a:t>
            </a:r>
            <a:r>
              <a:rPr lang="ru-RU" sz="440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4400">
                <a:solidFill>
                  <a:srgbClr val="002060"/>
                </a:solidFill>
                <a:ea typeface="Calibri" pitchFamily="34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ru-RU" sz="440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формирование у студентов современного экономического мышления и системы специальных знаний в области организации и управления, техники проведения внешнеторговых операций, оценки конкурентоспособности продукции на внешнем рынке, а также представления о современном состоянии внешнеэкономической деятельности</a:t>
            </a:r>
            <a:r>
              <a:rPr lang="ru-RU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68958" y="949666"/>
            <a:ext cx="2271606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spc="10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ЗАДАЧИ:</a:t>
            </a:r>
          </a:p>
        </p:txBody>
      </p:sp>
      <p:sp>
        <p:nvSpPr>
          <p:cNvPr id="24" name="Полилиния 23"/>
          <p:cNvSpPr/>
          <p:nvPr/>
        </p:nvSpPr>
        <p:spPr>
          <a:xfrm>
            <a:off x="4007049" y="4049549"/>
            <a:ext cx="4791887" cy="1003920"/>
          </a:xfrm>
          <a:custGeom>
            <a:avLst/>
            <a:gdLst>
              <a:gd name="connsiteX0" fmla="*/ 0 w 2612844"/>
              <a:gd name="connsiteY0" fmla="*/ 0 h 964046"/>
              <a:gd name="connsiteX1" fmla="*/ 2130821 w 2612844"/>
              <a:gd name="connsiteY1" fmla="*/ 0 h 964046"/>
              <a:gd name="connsiteX2" fmla="*/ 2612844 w 2612844"/>
              <a:gd name="connsiteY2" fmla="*/ 482023 h 964046"/>
              <a:gd name="connsiteX3" fmla="*/ 2130821 w 2612844"/>
              <a:gd name="connsiteY3" fmla="*/ 964046 h 964046"/>
              <a:gd name="connsiteX4" fmla="*/ 0 w 2612844"/>
              <a:gd name="connsiteY4" fmla="*/ 964046 h 964046"/>
              <a:gd name="connsiteX5" fmla="*/ 0 w 2612844"/>
              <a:gd name="connsiteY5" fmla="*/ 0 h 96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2844" h="964046">
                <a:moveTo>
                  <a:pt x="2612844" y="964045"/>
                </a:moveTo>
                <a:lnTo>
                  <a:pt x="482023" y="964045"/>
                </a:lnTo>
                <a:lnTo>
                  <a:pt x="0" y="482023"/>
                </a:lnTo>
                <a:lnTo>
                  <a:pt x="482023" y="1"/>
                </a:lnTo>
                <a:lnTo>
                  <a:pt x="2612844" y="1"/>
                </a:lnTo>
                <a:lnTo>
                  <a:pt x="2612844" y="964045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66131" tIns="129541" rIns="241809" bIns="129540" anchor="ctr"/>
          <a:lstStyle/>
          <a:p>
            <a:pPr algn="ctr" defTabSz="15113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b="1">
                <a:solidFill>
                  <a:schemeClr val="bg1"/>
                </a:solidFill>
                <a:latin typeface="Arial" charset="0"/>
                <a:cs typeface="Arial" charset="0"/>
              </a:rPr>
              <a:t>изучение международных правил толкования торговых терминов «Инкотермс»</a:t>
            </a:r>
            <a:r>
              <a:rPr lang="ru-RU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2" name="Полилиния 23"/>
          <p:cNvSpPr/>
          <p:nvPr/>
        </p:nvSpPr>
        <p:spPr>
          <a:xfrm>
            <a:off x="4007049" y="5273352"/>
            <a:ext cx="4791887" cy="1002538"/>
          </a:xfrm>
          <a:custGeom>
            <a:avLst/>
            <a:gdLst>
              <a:gd name="connsiteX0" fmla="*/ 0 w 2612844"/>
              <a:gd name="connsiteY0" fmla="*/ 0 h 964046"/>
              <a:gd name="connsiteX1" fmla="*/ 2130821 w 2612844"/>
              <a:gd name="connsiteY1" fmla="*/ 0 h 964046"/>
              <a:gd name="connsiteX2" fmla="*/ 2612844 w 2612844"/>
              <a:gd name="connsiteY2" fmla="*/ 482023 h 964046"/>
              <a:gd name="connsiteX3" fmla="*/ 2130821 w 2612844"/>
              <a:gd name="connsiteY3" fmla="*/ 964046 h 964046"/>
              <a:gd name="connsiteX4" fmla="*/ 0 w 2612844"/>
              <a:gd name="connsiteY4" fmla="*/ 964046 h 964046"/>
              <a:gd name="connsiteX5" fmla="*/ 0 w 2612844"/>
              <a:gd name="connsiteY5" fmla="*/ 0 h 96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2844" h="964046">
                <a:moveTo>
                  <a:pt x="2612844" y="964045"/>
                </a:moveTo>
                <a:lnTo>
                  <a:pt x="482023" y="964045"/>
                </a:lnTo>
                <a:lnTo>
                  <a:pt x="0" y="482023"/>
                </a:lnTo>
                <a:lnTo>
                  <a:pt x="482023" y="1"/>
                </a:lnTo>
                <a:lnTo>
                  <a:pt x="2612844" y="1"/>
                </a:lnTo>
                <a:lnTo>
                  <a:pt x="2612844" y="964045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66131" tIns="129541" rIns="241809" bIns="129540" anchor="ctr"/>
          <a:lstStyle/>
          <a:p>
            <a:pPr algn="ctr" defTabSz="15113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b="1">
                <a:solidFill>
                  <a:schemeClr val="bg1"/>
                </a:solidFill>
                <a:latin typeface="Arial" charset="0"/>
                <a:cs typeface="Arial" charset="0"/>
              </a:rPr>
              <a:t>приобретение навыков по заключению и исполнению международных сделок и договоров</a:t>
            </a:r>
            <a:r>
              <a:rPr lang="ru-RU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8" name="Овал 7"/>
          <p:cNvSpPr/>
          <p:nvPr/>
        </p:nvSpPr>
        <p:spPr>
          <a:xfrm>
            <a:off x="8118872" y="5893438"/>
            <a:ext cx="1440158" cy="1371849"/>
          </a:xfrm>
          <a:prstGeom prst="ellipse">
            <a:avLst/>
          </a:prstGeom>
          <a:solidFill>
            <a:schemeClr val="accent1">
              <a:alpha val="79000"/>
            </a:schemeClr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2060">
                      <a:alpha val="60000"/>
                    </a:srgbClr>
                  </a:glow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6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3000">
              <a:srgbClr val="002060">
                <a:alpha val="96000"/>
              </a:srgbClr>
            </a:gs>
            <a:gs pos="60000">
              <a:schemeClr val="tx1"/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8028384" y="5807713"/>
            <a:ext cx="1440159" cy="1371849"/>
          </a:xfrm>
          <a:prstGeom prst="ellipse">
            <a:avLst/>
          </a:prstGeom>
          <a:solidFill>
            <a:schemeClr val="accent1">
              <a:alpha val="79000"/>
            </a:schemeClr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2060">
                      <a:alpha val="60000"/>
                    </a:srgbClr>
                  </a:glow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7</a:t>
            </a:r>
          </a:p>
        </p:txBody>
      </p:sp>
      <p:sp>
        <p:nvSpPr>
          <p:cNvPr id="19459" name="Text Box 9"/>
          <p:cNvSpPr txBox="1">
            <a:spLocks noChangeArrowheads="1"/>
          </p:cNvSpPr>
          <p:nvPr/>
        </p:nvSpPr>
        <p:spPr bwMode="auto">
          <a:xfrm>
            <a:off x="395288" y="1268413"/>
            <a:ext cx="8497887" cy="508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chemeClr val="bg1"/>
                </a:solidFill>
              </a:rPr>
              <a:t>Содержание дисциплины</a:t>
            </a:r>
          </a:p>
          <a:p>
            <a:endParaRPr lang="ru-RU" sz="2400" b="1">
              <a:solidFill>
                <a:schemeClr val="bg1"/>
              </a:solidFill>
            </a:endParaRPr>
          </a:p>
          <a:p>
            <a:r>
              <a:rPr lang="ru-RU" sz="2000" b="1">
                <a:solidFill>
                  <a:schemeClr val="bg1"/>
                </a:solidFill>
              </a:rPr>
              <a:t>Тема 1. Содержание и управление внешнеэкономической деятельностью</a:t>
            </a:r>
            <a:endParaRPr lang="ru-RU" sz="2000">
              <a:solidFill>
                <a:schemeClr val="bg1"/>
              </a:solidFill>
            </a:endParaRPr>
          </a:p>
          <a:p>
            <a:r>
              <a:rPr lang="ru-RU" sz="2000" b="1">
                <a:solidFill>
                  <a:schemeClr val="bg1"/>
                </a:solidFill>
              </a:rPr>
              <a:t>Тема 2.  Конкурентоспособность национальной экономики </a:t>
            </a:r>
            <a:endParaRPr lang="ru-RU" sz="2000">
              <a:solidFill>
                <a:schemeClr val="bg1"/>
              </a:solidFill>
            </a:endParaRPr>
          </a:p>
          <a:p>
            <a:r>
              <a:rPr lang="ru-RU" sz="2000" b="1">
                <a:solidFill>
                  <a:schemeClr val="bg1"/>
                </a:solidFill>
              </a:rPr>
              <a:t>Тема 3. Международные торговые сделки и международные договоры </a:t>
            </a:r>
            <a:endParaRPr lang="ru-RU" sz="2000">
              <a:solidFill>
                <a:schemeClr val="bg1"/>
              </a:solidFill>
            </a:endParaRPr>
          </a:p>
          <a:p>
            <a:r>
              <a:rPr lang="ru-RU" sz="2000" b="1">
                <a:solidFill>
                  <a:schemeClr val="bg1"/>
                </a:solidFill>
              </a:rPr>
              <a:t>Тема 4. Исполнение международных сделок и договоров, методы их государственного регулирования </a:t>
            </a:r>
            <a:endParaRPr lang="ru-RU" sz="2000">
              <a:solidFill>
                <a:schemeClr val="bg1"/>
              </a:solidFill>
            </a:endParaRPr>
          </a:p>
          <a:p>
            <a:r>
              <a:rPr lang="ru-RU" sz="2000" b="1">
                <a:solidFill>
                  <a:schemeClr val="bg1"/>
                </a:solidFill>
              </a:rPr>
              <a:t>Тема 5.  Механизм международных расчетов  </a:t>
            </a:r>
            <a:endParaRPr lang="ru-RU" sz="2000">
              <a:solidFill>
                <a:schemeClr val="bg1"/>
              </a:solidFill>
            </a:endParaRPr>
          </a:p>
          <a:p>
            <a:r>
              <a:rPr lang="ru-RU" sz="2000" b="1">
                <a:solidFill>
                  <a:schemeClr val="bg1"/>
                </a:solidFill>
              </a:rPr>
              <a:t>Тема 6.  Кредитование внешней торговли  </a:t>
            </a:r>
            <a:endParaRPr lang="ru-RU" sz="2000">
              <a:solidFill>
                <a:schemeClr val="bg1"/>
              </a:solidFill>
            </a:endParaRPr>
          </a:p>
          <a:p>
            <a:r>
              <a:rPr lang="ru-RU" sz="2000" b="1">
                <a:solidFill>
                  <a:schemeClr val="bg1"/>
                </a:solidFill>
              </a:rPr>
              <a:t>Тема 7.  Международные экономические организации   </a:t>
            </a:r>
            <a:endParaRPr lang="ru-RU" sz="2000">
              <a:solidFill>
                <a:schemeClr val="bg1"/>
              </a:solidFill>
            </a:endParaRPr>
          </a:p>
          <a:p>
            <a:r>
              <a:rPr lang="ru-RU" sz="2000" b="1">
                <a:solidFill>
                  <a:schemeClr val="bg1"/>
                </a:solidFill>
              </a:rPr>
              <a:t>Тема 8.  Свободные экономические зоны. Оффшорные зоны</a:t>
            </a:r>
            <a:endParaRPr lang="ru-RU" sz="2000">
              <a:solidFill>
                <a:schemeClr val="bg1"/>
              </a:solidFill>
            </a:endParaRPr>
          </a:p>
          <a:p>
            <a:r>
              <a:rPr lang="ru-RU" sz="2000" b="1">
                <a:solidFill>
                  <a:schemeClr val="bg1"/>
                </a:solidFill>
              </a:rPr>
              <a:t>Тема 9. Международные инвестиции и их регулирование   </a:t>
            </a:r>
            <a:endParaRPr lang="ru-RU" sz="2000">
              <a:solidFill>
                <a:schemeClr val="bg1"/>
              </a:solidFill>
            </a:endParaRPr>
          </a:p>
          <a:p>
            <a:r>
              <a:rPr lang="ru-RU" sz="2000" b="1">
                <a:solidFill>
                  <a:schemeClr val="bg1"/>
                </a:solidFill>
              </a:rPr>
              <a:t>Тема 10. Менеджмент и маркетинг во внешнеэкономической деятельности предприятий</a:t>
            </a:r>
            <a:r>
              <a:rPr lang="ru-RU" sz="20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9460" name="Rectangle 10"/>
          <p:cNvSpPr>
            <a:spLocks noChangeArrowheads="1"/>
          </p:cNvSpPr>
          <p:nvPr/>
        </p:nvSpPr>
        <p:spPr bwMode="auto">
          <a:xfrm>
            <a:off x="323850" y="333375"/>
            <a:ext cx="8569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FFFF00"/>
                </a:solidFill>
              </a:rPr>
              <a:t>Внешнеэкономическая деятельность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3000">
              <a:srgbClr val="002060">
                <a:alpha val="96000"/>
              </a:srgbClr>
            </a:gs>
            <a:gs pos="60000">
              <a:schemeClr val="tx1"/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8028384" y="5807713"/>
            <a:ext cx="1440159" cy="1371849"/>
          </a:xfrm>
          <a:prstGeom prst="ellipse">
            <a:avLst/>
          </a:prstGeom>
          <a:solidFill>
            <a:schemeClr val="accent1">
              <a:alpha val="79000"/>
            </a:schemeClr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2060">
                      <a:alpha val="60000"/>
                    </a:srgbClr>
                  </a:glow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8</a:t>
            </a:r>
          </a:p>
        </p:txBody>
      </p:sp>
      <p:sp>
        <p:nvSpPr>
          <p:cNvPr id="20483" name="Text Box 8"/>
          <p:cNvSpPr txBox="1">
            <a:spLocks noChangeArrowheads="1"/>
          </p:cNvSpPr>
          <p:nvPr/>
        </p:nvSpPr>
        <p:spPr bwMode="auto">
          <a:xfrm>
            <a:off x="395288" y="1268413"/>
            <a:ext cx="8497887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ru-RU" sz="2400">
                <a:solidFill>
                  <a:schemeClr val="bg1"/>
                </a:solidFill>
              </a:rPr>
              <a:t>Перечень тем практических занятий</a:t>
            </a:r>
          </a:p>
          <a:p>
            <a:pPr marL="342900" indent="-342900" algn="ctr"/>
            <a:endParaRPr lang="ru-RU" sz="2400">
              <a:solidFill>
                <a:schemeClr val="bg1"/>
              </a:solidFill>
            </a:endParaRPr>
          </a:p>
          <a:p>
            <a:pPr marL="342900" indent="-342900">
              <a:buFontTx/>
              <a:buAutoNum type="arabicParenR"/>
            </a:pPr>
            <a:r>
              <a:rPr lang="ru-RU" sz="2400">
                <a:solidFill>
                  <a:schemeClr val="bg1"/>
                </a:solidFill>
              </a:rPr>
              <a:t> Экономическая эффективность ВЭД </a:t>
            </a:r>
          </a:p>
          <a:p>
            <a:pPr marL="342900" indent="-342900">
              <a:buFontTx/>
              <a:buAutoNum type="arabicParenR"/>
            </a:pPr>
            <a:r>
              <a:rPr lang="ru-RU" sz="2400">
                <a:solidFill>
                  <a:schemeClr val="bg1"/>
                </a:solidFill>
              </a:rPr>
              <a:t> Внешнеэкономическая инвестиционная деятельность </a:t>
            </a:r>
          </a:p>
          <a:p>
            <a:pPr marL="342900" indent="-342900">
              <a:buFontTx/>
              <a:buAutoNum type="arabicParenR"/>
            </a:pPr>
            <a:r>
              <a:rPr lang="ru-RU" sz="2400">
                <a:solidFill>
                  <a:schemeClr val="bg1"/>
                </a:solidFill>
              </a:rPr>
              <a:t> Ценообразование при экспортно-импортных операциях </a:t>
            </a:r>
          </a:p>
          <a:p>
            <a:pPr marL="342900" indent="-342900">
              <a:buFontTx/>
              <a:buAutoNum type="arabicParenR"/>
            </a:pPr>
            <a:r>
              <a:rPr lang="ru-RU" sz="2400">
                <a:solidFill>
                  <a:schemeClr val="bg1"/>
                </a:solidFill>
              </a:rPr>
              <a:t> Тарифно-таможенное регулирование и нетарифное регулирование ВЭД</a:t>
            </a:r>
          </a:p>
          <a:p>
            <a:pPr marL="342900" indent="-342900">
              <a:buFontTx/>
              <a:buAutoNum type="arabicParenR"/>
            </a:pPr>
            <a:r>
              <a:rPr lang="ru-RU" sz="2400">
                <a:solidFill>
                  <a:schemeClr val="bg1"/>
                </a:solidFill>
              </a:rPr>
              <a:t> Инкотермс-2000, 2010</a:t>
            </a:r>
          </a:p>
          <a:p>
            <a:pPr marL="342900" indent="-342900"/>
            <a:r>
              <a:rPr lang="ru-RU" sz="2400">
                <a:solidFill>
                  <a:schemeClr val="bg1"/>
                </a:solidFill>
              </a:rPr>
              <a:t>6) Формы расчётов в международной торговли</a:t>
            </a:r>
          </a:p>
          <a:p>
            <a:pPr marL="342900" indent="-342900"/>
            <a:r>
              <a:rPr lang="ru-RU" sz="2400">
                <a:solidFill>
                  <a:schemeClr val="bg1"/>
                </a:solidFill>
              </a:rPr>
              <a:t>7) Особенности функционирования СЭЗ и оффшоров</a:t>
            </a:r>
          </a:p>
          <a:p>
            <a:pPr marL="342900" indent="-342900"/>
            <a:r>
              <a:rPr lang="ru-RU" sz="2400">
                <a:solidFill>
                  <a:schemeClr val="bg1"/>
                </a:solidFill>
              </a:rPr>
              <a:t>8) Менеджмент и маркетинг во внешнеэкономической деятельности предприятий</a:t>
            </a:r>
          </a:p>
        </p:txBody>
      </p:sp>
      <p:sp>
        <p:nvSpPr>
          <p:cNvPr id="20484" name="Rectangle 9"/>
          <p:cNvSpPr>
            <a:spLocks noChangeArrowheads="1"/>
          </p:cNvSpPr>
          <p:nvPr/>
        </p:nvSpPr>
        <p:spPr bwMode="auto">
          <a:xfrm>
            <a:off x="323850" y="333375"/>
            <a:ext cx="8569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FFFF00"/>
                </a:solidFill>
              </a:rPr>
              <a:t>Внешнеэкономическая деятельность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>
                <a:alpha val="64000"/>
              </a:srgbClr>
            </a:gs>
            <a:gs pos="12000">
              <a:schemeClr val="tx1">
                <a:alpha val="80000"/>
              </a:schemeClr>
            </a:gs>
            <a:gs pos="27000">
              <a:schemeClr val="accent1">
                <a:lumMod val="60000"/>
                <a:lumOff val="40000"/>
                <a:alpha val="17000"/>
              </a:schemeClr>
            </a:gs>
            <a:gs pos="100000">
              <a:srgbClr val="002060">
                <a:alpha val="84000"/>
              </a:srgbClr>
            </a:gs>
            <a:gs pos="100000">
              <a:srgbClr val="002060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357430"/>
            <a:ext cx="6000791" cy="230832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dirty="0">
                <a:solidFill>
                  <a:srgbClr val="00206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  <a:latin typeface="+mn-lt"/>
                <a:cs typeface="+mn-cs"/>
              </a:rPr>
              <a:t>Спасибо за внимание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071934" y="428604"/>
            <a:ext cx="5214974" cy="6072230"/>
          </a:xfrm>
          <a:prstGeom prst="roundRect">
            <a:avLst/>
          </a:prstGeom>
          <a:blipFill dpi="0" rotWithShape="1">
            <a:blip r:embed="rId2" cstate="print">
              <a:alphaModFix amt="47000"/>
            </a:blip>
            <a:srcRect/>
            <a:stretch>
              <a:fillRect/>
            </a:stretch>
          </a:blip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 advClick="0" advTm="1000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>
    <a:spDef>
      <a:spPr>
        <a:blipFill>
          <a:blip xmlns:r="http://schemas.openxmlformats.org/officeDocument/2006/relationships" r:embed="rId2"/>
          <a:stretch>
            <a:fillRect/>
          </a:stretch>
        </a:blip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2445</TotalTime>
  <Words>477</Words>
  <Application>Microsoft Office PowerPoint</Application>
  <PresentationFormat>Экран (4:3)</PresentationFormat>
  <Paragraphs>71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7</vt:i4>
      </vt:variant>
      <vt:variant>
        <vt:lpstr>Заголовки слайдов</vt:lpstr>
      </vt:variant>
      <vt:variant>
        <vt:i4>9</vt:i4>
      </vt:variant>
    </vt:vector>
  </HeadingPairs>
  <TitlesOfParts>
    <vt:vector size="23" baseType="lpstr">
      <vt:lpstr>Arial</vt:lpstr>
      <vt:lpstr>Century Gothic</vt:lpstr>
      <vt:lpstr>Wingdings 2</vt:lpstr>
      <vt:lpstr>Verdana</vt:lpstr>
      <vt:lpstr>Calibri</vt:lpstr>
      <vt:lpstr>Times New Roman</vt:lpstr>
      <vt:lpstr>Symbol</vt:lpstr>
      <vt:lpstr>Яркая</vt:lpstr>
      <vt:lpstr>Яркая</vt:lpstr>
      <vt:lpstr>Яркая</vt:lpstr>
      <vt:lpstr>Яркая</vt:lpstr>
      <vt:lpstr>Яркая</vt:lpstr>
      <vt:lpstr>Яркая</vt:lpstr>
      <vt:lpstr>Яркая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Ярослав</cp:lastModifiedBy>
  <cp:revision>309</cp:revision>
  <dcterms:created xsi:type="dcterms:W3CDTF">2014-05-12T08:43:53Z</dcterms:created>
  <dcterms:modified xsi:type="dcterms:W3CDTF">2017-11-28T20:27:50Z</dcterms:modified>
</cp:coreProperties>
</file>