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8" r:id="rId4"/>
    <p:sldId id="259" r:id="rId5"/>
    <p:sldId id="281" r:id="rId6"/>
    <p:sldId id="261" r:id="rId7"/>
    <p:sldId id="265" r:id="rId8"/>
    <p:sldId id="266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FF00"/>
    <a:srgbClr val="DAA600"/>
    <a:srgbClr val="FEFACA"/>
    <a:srgbClr val="37CCF5"/>
    <a:srgbClr val="FDFBAF"/>
    <a:srgbClr val="68B7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86" autoAdjust="0"/>
    <p:restoredTop sz="94643" autoAdjust="0"/>
  </p:normalViewPr>
  <p:slideViewPr>
    <p:cSldViewPr>
      <p:cViewPr>
        <p:scale>
          <a:sx n="56" d="100"/>
          <a:sy n="56" d="100"/>
        </p:scale>
        <p:origin x="-1482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61CF6FE-5215-4BEF-9C1C-8BD1668758A2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5E21BE-B33F-498F-97E4-CE5B97071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E515-DBF9-4A58-8F67-D94177A1E022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95B0-B248-43F7-AE55-F0C9A1D1D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1F58-F16C-41D7-8E74-DDA270EEE81A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FF99-DA82-4380-A4B0-98027F8C3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9496-344D-442D-BDD7-A50713E287F3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EE44-69FD-412E-9A4D-1B0AE10DB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72CA-75B9-419B-B9F4-8FEF1326A595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D047A-078F-47C6-9480-48E3CAE2A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E83F-02E0-471D-9042-52446E2EBE6D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0CFB-5E06-46F2-BE18-C69BF9FF8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34E5-33A2-4F9F-87E7-648CDB3951BD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D61529-2257-4CD0-A8A6-33BDEE590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3FCA-2524-4C4A-ABD4-A4D5886A4700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5EC9-BF98-43E7-AF01-B040FF6E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FF404-6C35-4F07-A729-D06466E15CCD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4248-7546-46C0-8F8E-9879A1DD1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2A60B3C-D521-459D-83CD-ED84C11EDC24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AE6FA10-C767-487C-A2D3-C3407DB75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1153238-88C5-4CC9-BA29-F9BDEAC7CCA3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BEF0046-2921-40F9-A963-10A966289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5696C-FDAB-43CB-86B0-32C3C918B336}" type="datetimeFigureOut">
              <a:rPr lang="ru-RU"/>
              <a:pPr>
                <a:defRPr/>
              </a:pPr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4F737-E38C-4CE7-82FB-35108F9F7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7" r:id="rId4"/>
    <p:sldLayoutId id="2147483831" r:id="rId5"/>
    <p:sldLayoutId id="2147483826" r:id="rId6"/>
    <p:sldLayoutId id="2147483825" r:id="rId7"/>
    <p:sldLayoutId id="2147483832" r:id="rId8"/>
    <p:sldLayoutId id="2147483833" r:id="rId9"/>
    <p:sldLayoutId id="2147483824" r:id="rId10"/>
    <p:sldLayoutId id="2147483823" r:id="rId11"/>
  </p:sldLayoutIdLst>
  <p:transition spd="med"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tx1">
                <a:lumMod val="95000"/>
                <a:alpha val="57000"/>
              </a:schemeClr>
            </a:gs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14786" y="3449020"/>
            <a:ext cx="7449123" cy="3888433"/>
          </a:xfrm>
          <a:prstGeom prst="ellipse">
            <a:avLst/>
          </a:prstGeom>
          <a:blipFill>
            <a:blip r:embed="rId2" cstate="print">
              <a:alphaModFix amt="37000"/>
            </a:blip>
            <a:stretch>
              <a:fillRect/>
            </a:stretch>
          </a:blipFill>
          <a:effectLst>
            <a:softEdge rad="749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-379448" y="568304"/>
            <a:ext cx="9215502" cy="6858049"/>
          </a:xfrm>
          <a:prstGeom prst="rtTriangle">
            <a:avLst/>
          </a:prstGeom>
          <a:solidFill>
            <a:schemeClr val="bg2">
              <a:lumMod val="50000"/>
              <a:alpha val="43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684213" y="476250"/>
            <a:ext cx="7978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Кафедра «Таможенное дело»</a:t>
            </a: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827088" y="1412875"/>
            <a:ext cx="7848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Дисциплины по выбору компонента учреждения высшего образования</a:t>
            </a:r>
          </a:p>
          <a:p>
            <a:pPr algn="ctr"/>
            <a:r>
              <a:rPr lang="ru-RU" sz="3200"/>
              <a:t>для студентов специальностей «Бухгалтерский учёт, анализ и аудит (по направлениям)» и «Коммерческая деятельность»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23850" y="4581525"/>
            <a:ext cx="86344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FF00"/>
                </a:solidFill>
              </a:rPr>
              <a:t>1) Таможенные и визовые системы</a:t>
            </a:r>
          </a:p>
          <a:p>
            <a:endParaRPr lang="ru-RU" sz="3600">
              <a:solidFill>
                <a:srgbClr val="00FF00"/>
              </a:solidFill>
            </a:endParaRPr>
          </a:p>
          <a:p>
            <a:r>
              <a:rPr lang="ru-RU" sz="3600">
                <a:solidFill>
                  <a:srgbClr val="FFFF00"/>
                </a:solidFill>
              </a:rPr>
              <a:t>2) 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-376279" y="19047"/>
            <a:ext cx="10215634" cy="5286412"/>
          </a:xfrm>
          <a:prstGeom prst="ellipse">
            <a:avLst/>
          </a:prstGeom>
          <a:blipFill dpi="0" rotWithShape="1">
            <a:blip r:embed="rId2" cstate="print">
              <a:alphaModFix amt="3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95288" y="444500"/>
            <a:ext cx="8497887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200" b="1">
                <a:solidFill>
                  <a:schemeClr val="bg1"/>
                </a:solidFill>
              </a:rPr>
              <a:t>Характеристика дисциплины</a:t>
            </a:r>
          </a:p>
          <a:p>
            <a:pPr marL="342900" indent="-342900" algn="ctr"/>
            <a:endParaRPr lang="ru-RU" sz="3200" b="1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Изучается в 3-ем семестре 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Всего часов – ГБ (84), ГК (100), из них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Аудиторных часов – 50, из них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Лекции – 34 часа (1 раз в неделю)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Практ. зан. – 16 часов (1 раз в две недели)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solidFill>
                  <a:schemeClr val="bg1"/>
                </a:solidFill>
              </a:rPr>
              <a:t> Форма контроля - зачёт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7912125" y="5695942"/>
            <a:ext cx="1214446" cy="1143008"/>
          </a:xfrm>
          <a:prstGeom prst="ellipse">
            <a:avLst/>
          </a:prstGeom>
          <a:solidFill>
            <a:srgbClr val="FFC000">
              <a:alpha val="69000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>
                <a:lumMod val="8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/>
          <p:nvPr/>
        </p:nvSpPr>
        <p:spPr>
          <a:xfrm>
            <a:off x="244867" y="1422337"/>
            <a:ext cx="3369305" cy="5006660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получение теоретических и практических навыков работы по взаимодействию таможенных органов с участниками внешнеэкономической деятельности в процессе организации международных автомобильных перевозок. 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3934024" y="1605496"/>
            <a:ext cx="4790517" cy="902264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изучить понятийный аппарат и терминологию деятельности в сфере таможенного дела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3934852" y="2815479"/>
            <a:ext cx="4838437" cy="1503169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рассмотреть основные нормативно-правовые акты регулирующие таможенные аспекты организации международных автомобильных перевозок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934024" y="4603475"/>
            <a:ext cx="4791887" cy="1443655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получить практические навыки оформления таможенной и визовой документации при организации международных автомобильных перевозок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0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2" name="Овал 2"/>
          <p:cNvSpPr/>
          <p:nvPr/>
        </p:nvSpPr>
        <p:spPr>
          <a:xfrm>
            <a:off x="7974409" y="575056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77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/>
          <p:cNvSpPr>
            <a:spLocks noChangeArrowheads="1"/>
          </p:cNvSpPr>
          <p:nvPr/>
        </p:nvSpPr>
        <p:spPr bwMode="auto">
          <a:xfrm>
            <a:off x="250825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16387" name="Text Box 35"/>
          <p:cNvSpPr txBox="1">
            <a:spLocks noChangeArrowheads="1"/>
          </p:cNvSpPr>
          <p:nvPr/>
        </p:nvSpPr>
        <p:spPr bwMode="auto">
          <a:xfrm>
            <a:off x="395288" y="1268413"/>
            <a:ext cx="8497887" cy="539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Содержание дисциплины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1. Организация таможенного дела в Республике Беларусь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2. Порядок перемещения товаров и транспортных средств через таможенную границу Таможенного союза.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3. Взаимоотношения таможенных органов с участниками внешнеэкономической деятельности.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4. Таможенные операции по выпуску товаров и транспортных средств.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5. Общие принципы таможенного контроля.</a:t>
            </a:r>
          </a:p>
          <a:p>
            <a:r>
              <a:rPr lang="ru-RU" sz="2000" b="1">
                <a:solidFill>
                  <a:schemeClr val="bg1"/>
                </a:solidFill>
                <a:cs typeface="Times New Roman" pitchFamily="18" charset="0"/>
              </a:rPr>
              <a:t>Тема 6. Таможенные платежи: виды, порядок расчёта</a:t>
            </a:r>
            <a:r>
              <a:rPr lang="ru-RU" sz="2000" b="1">
                <a:solidFill>
                  <a:schemeClr val="bg1"/>
                </a:solidFill>
              </a:rPr>
              <a:t> 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 7. Международные перевозки грузов с применением карнета </a:t>
            </a:r>
            <a:r>
              <a:rPr lang="en-US" sz="2000" b="1">
                <a:solidFill>
                  <a:schemeClr val="bg1"/>
                </a:solidFill>
              </a:rPr>
              <a:t>TIR</a:t>
            </a:r>
            <a:r>
              <a:rPr lang="ru-RU" sz="2000" b="1">
                <a:solidFill>
                  <a:schemeClr val="bg1"/>
                </a:solidFill>
              </a:rPr>
              <a:t>.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8. Международные перевозки с применением карнетов для временного ввоза.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9. Таможенные системы иностранных государств</a:t>
            </a:r>
          </a:p>
          <a:p>
            <a:r>
              <a:rPr lang="ru-RU" sz="2000" b="1">
                <a:solidFill>
                  <a:schemeClr val="bg1"/>
                </a:solidFill>
              </a:rPr>
              <a:t>Тема 10. Паспортно-визовое обеспечение международных перевозок</a:t>
            </a:r>
          </a:p>
        </p:txBody>
      </p:sp>
      <p:sp>
        <p:nvSpPr>
          <p:cNvPr id="19" name="Овал 18"/>
          <p:cNvSpPr/>
          <p:nvPr/>
        </p:nvSpPr>
        <p:spPr>
          <a:xfrm>
            <a:off x="7974409" y="5822001"/>
            <a:ext cx="1440159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250825" y="333375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FF00"/>
                </a:solidFill>
              </a:rPr>
              <a:t>Таможенные и визовые системы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80645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FFFFFF"/>
                </a:solidFill>
              </a:rPr>
              <a:t>Перечень тем практических занятий</a:t>
            </a:r>
          </a:p>
          <a:p>
            <a:pPr marL="342900" indent="-342900"/>
            <a:r>
              <a:rPr lang="ru-RU" sz="2200">
                <a:solidFill>
                  <a:srgbClr val="FFFFFF"/>
                </a:solidFill>
              </a:rPr>
              <a:t> 1) </a:t>
            </a:r>
            <a:r>
              <a:rPr lang="ru-RU" sz="2400"/>
              <a:t>Порядок заполнения Таможенной декларации на транспортное средство. </a:t>
            </a:r>
          </a:p>
          <a:p>
            <a:pPr marL="342900" indent="-342900"/>
            <a:r>
              <a:rPr lang="ru-RU" sz="2400"/>
              <a:t>2) Порядок заполнения Свидетельства о допущении транспортного средства международной перевозки к перевозке товаров под таможенными пломбами и печатями</a:t>
            </a:r>
          </a:p>
          <a:p>
            <a:pPr marL="342900" indent="-342900"/>
            <a:r>
              <a:rPr lang="ru-RU" sz="2400"/>
              <a:t>3) Порядок заполнения Пассажирской таможенной декларации.</a:t>
            </a:r>
          </a:p>
          <a:p>
            <a:pPr marL="342900" indent="-342900"/>
            <a:r>
              <a:rPr lang="ru-RU" sz="2400"/>
              <a:t>4) Порядок заполнения Транзитной декларации.</a:t>
            </a:r>
          </a:p>
          <a:p>
            <a:pPr marL="342900" indent="-342900"/>
            <a:r>
              <a:rPr lang="ru-RU" sz="2400"/>
              <a:t>5) Порядок заполнения Декларации на товары.</a:t>
            </a:r>
          </a:p>
          <a:p>
            <a:pPr marL="342900" indent="-342900"/>
            <a:r>
              <a:rPr lang="ru-RU" sz="2400"/>
              <a:t>6) Таможенные платежи.</a:t>
            </a:r>
          </a:p>
          <a:p>
            <a:pPr marL="342900" indent="-342900"/>
            <a:r>
              <a:rPr lang="ru-RU" sz="2400"/>
              <a:t>7) Порядок заполнения Карнета TIR (Книжка МДП)</a:t>
            </a:r>
          </a:p>
          <a:p>
            <a:pPr marL="342900" indent="-342900"/>
            <a:r>
              <a:rPr lang="ru-RU" sz="2400"/>
              <a:t>8) Порядок заполнения свидетельства о временном ввозе транспортного средства (Карнет АТА).</a:t>
            </a:r>
          </a:p>
        </p:txBody>
      </p:sp>
      <p:sp>
        <p:nvSpPr>
          <p:cNvPr id="31" name="Овал 30"/>
          <p:cNvSpPr/>
          <p:nvPr/>
        </p:nvSpPr>
        <p:spPr>
          <a:xfrm>
            <a:off x="8045847" y="5822001"/>
            <a:ext cx="1440158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3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3934024" y="1561129"/>
            <a:ext cx="4790517" cy="110382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структуры и управления внешнеэкономической деятельности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3934852" y="2834751"/>
            <a:ext cx="4838437" cy="1064228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форм и видов механизма международных расчетов и кредитование внешней торговли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255454" y="1099450"/>
            <a:ext cx="3426129" cy="5521934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формирование у студентов современного экономического мышления и системы специальных знаний в области организации и управления, техники проведения внешнеторговых операций, оценки конкурентоспособности продукции на внешнем рынке, а также представления о современном состоянии внешнеэкономической деятельности</a:t>
            </a:r>
            <a:r>
              <a:rPr lang="ru-RU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4007049" y="4049549"/>
            <a:ext cx="4791887" cy="100392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изучение международных правил толкования торговых терминов «Инкотермс»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Полилиния 23"/>
          <p:cNvSpPr/>
          <p:nvPr/>
        </p:nvSpPr>
        <p:spPr>
          <a:xfrm>
            <a:off x="4007049" y="5273352"/>
            <a:ext cx="4791887" cy="1002538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приобретение навыков по заключению и исполнению международных сделок и договоров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8118872" y="5893438"/>
            <a:ext cx="1440158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95288" y="1268413"/>
            <a:ext cx="8497887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Содержание дисциплины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1. Содержание и управление внешнеэкономической деятельностью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2.  Конкурентоспособность национальной экономики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3. Международные торговые сделки и международные договоры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4. Исполнение международных сделок и договоров, методы их государственного регулирования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5.  Механизм международных расчетов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6.  Кредитование внешней торговли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7.  Международные экономические организации 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8.  Свободные экономические зоны. Оффшорные зоны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9. Международные инвестиции и их регулирование   </a:t>
            </a:r>
            <a:endParaRPr lang="ru-RU" sz="2000">
              <a:solidFill>
                <a:schemeClr val="bg1"/>
              </a:solidFill>
            </a:endParaRPr>
          </a:p>
          <a:p>
            <a:r>
              <a:rPr lang="ru-RU" sz="2000" b="1">
                <a:solidFill>
                  <a:schemeClr val="bg1"/>
                </a:solidFill>
              </a:rPr>
              <a:t>Тема 10. Менеджмент и маркетинг во внешнеэкономической деятельности предприятий</a:t>
            </a:r>
            <a:r>
              <a:rPr lang="ru-RU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395288" y="1268413"/>
            <a:ext cx="8497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400">
                <a:solidFill>
                  <a:schemeClr val="bg1"/>
                </a:solidFill>
              </a:rPr>
              <a:t>Перечень тем практических занятий</a:t>
            </a:r>
          </a:p>
          <a:p>
            <a:pPr marL="342900" indent="-342900" algn="ctr"/>
            <a:endParaRPr lang="ru-RU" sz="240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Экономическая эффективность ВЭД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Внешнеэкономическая инвестиционная деятельность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Ценообразование при экспортно-импортных операциях 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Тарифно-таможенное регулирование и нетарифное регулирование ВЭД</a:t>
            </a:r>
          </a:p>
          <a:p>
            <a:pPr marL="342900" indent="-342900">
              <a:buFontTx/>
              <a:buAutoNum type="arabicParenR"/>
            </a:pPr>
            <a:r>
              <a:rPr lang="ru-RU" sz="2400">
                <a:solidFill>
                  <a:schemeClr val="bg1"/>
                </a:solidFill>
              </a:rPr>
              <a:t> Инкотермс-2000, 2010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6) Формы расчётов в международной торговли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7) Особенности функционирования СЭЗ и оффшоров</a:t>
            </a:r>
          </a:p>
          <a:p>
            <a:pPr marL="342900" indent="-342900"/>
            <a:r>
              <a:rPr lang="ru-RU" sz="2400">
                <a:solidFill>
                  <a:schemeClr val="bg1"/>
                </a:solidFill>
              </a:rPr>
              <a:t>8) Менеджмент и маркетинг во внешнеэкономической деятельности предприятий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Внешнеэкономическая деятельность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64000"/>
              </a:srgbClr>
            </a:gs>
            <a:gs pos="12000">
              <a:schemeClr val="tx1">
                <a:alpha val="80000"/>
              </a:schemeClr>
            </a:gs>
            <a:gs pos="27000">
              <a:schemeClr val="accent1">
                <a:lumMod val="60000"/>
                <a:lumOff val="40000"/>
                <a:alpha val="17000"/>
              </a:schemeClr>
            </a:gs>
            <a:gs pos="100000">
              <a:srgbClr val="002060">
                <a:alpha val="84000"/>
              </a:srgbClr>
            </a:gs>
            <a:gs pos="100000">
              <a:srgbClr val="00206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57430"/>
            <a:ext cx="6000791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Спасибо за внимание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8604"/>
            <a:ext cx="5214974" cy="6072230"/>
          </a:xfrm>
          <a:prstGeom prst="roundRect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2445</TotalTime>
  <Words>477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Century Gothic</vt:lpstr>
      <vt:lpstr>Wingdings 2</vt:lpstr>
      <vt:lpstr>Verdana</vt:lpstr>
      <vt:lpstr>Calibri</vt:lpstr>
      <vt:lpstr>Times New Roman</vt:lpstr>
      <vt:lpstr>Symbol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Ярослав</cp:lastModifiedBy>
  <cp:revision>309</cp:revision>
  <dcterms:created xsi:type="dcterms:W3CDTF">2014-05-12T08:43:53Z</dcterms:created>
  <dcterms:modified xsi:type="dcterms:W3CDTF">2017-11-28T20:27:50Z</dcterms:modified>
</cp:coreProperties>
</file>