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8" r:id="rId4"/>
    <p:sldId id="259" r:id="rId5"/>
    <p:sldId id="281" r:id="rId6"/>
    <p:sldId id="261" r:id="rId7"/>
    <p:sldId id="265" r:id="rId8"/>
    <p:sldId id="266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FF00"/>
    <a:srgbClr val="DAA600"/>
    <a:srgbClr val="FEFACA"/>
    <a:srgbClr val="37CCF5"/>
    <a:srgbClr val="FDFBAF"/>
    <a:srgbClr val="68B7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72" autoAdjust="0"/>
    <p:restoredTop sz="94643" autoAdjust="0"/>
  </p:normalViewPr>
  <p:slideViewPr>
    <p:cSldViewPr>
      <p:cViewPr>
        <p:scale>
          <a:sx n="56" d="100"/>
          <a:sy n="56" d="100"/>
        </p:scale>
        <p:origin x="-158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B405C27-7532-4536-A884-0D3AE4B00847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6E21E6-A846-4E44-8213-254D64472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7FED4-5782-4781-8062-E3F529DE18F8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698D-760E-4D9B-A848-27399D1EC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8B05-A343-4F86-BEDA-56F60D19E040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AB50-A978-40A2-BDE9-FA1C6EB94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AD61-9D7F-4263-9838-5E0C1378F40E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0969-7198-4EE6-9C5D-35BC66F95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DFA3-8200-4CC9-812C-F6AA4F64CB84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73E7E-D750-49C5-BFC4-25657E502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F579-F9B1-4C91-A85D-4EFA8072EDD1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8735-32E6-47D4-B36A-1D583DB62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100B-7889-4529-B938-2D99C889B526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868067-7B66-4F08-BD30-D7D8CF7A5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845E-8E83-4CCA-961B-770AD32F0B3F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591D7-F2AC-45AA-9062-BA7DC236B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9BB6-AA96-4336-B9C4-6D02B5E38DF0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C8B6-9DFF-4D88-9745-D4DCC0999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A871BD3-FDD1-40E0-8166-54CD9804D660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CF0369B-76B7-4524-98EB-EEC33E4F5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C21E8B-C2E9-4FF5-84B6-2BC7665908A1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5B3FDB4-D6FA-4740-BCDA-6685C8160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629547-2B73-4F8E-A84F-379C4BE9FCB1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9B710-4B26-4E40-91E7-67FFEED8D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3" r:id="rId4"/>
    <p:sldLayoutId id="2147483831" r:id="rId5"/>
    <p:sldLayoutId id="2147483824" r:id="rId6"/>
    <p:sldLayoutId id="2147483825" r:id="rId7"/>
    <p:sldLayoutId id="2147483832" r:id="rId8"/>
    <p:sldLayoutId id="2147483833" r:id="rId9"/>
    <p:sldLayoutId id="2147483826" r:id="rId10"/>
    <p:sldLayoutId id="2147483827" r:id="rId11"/>
  </p:sldLayoutIdLst>
  <p:transition spd="med"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tx1">
                <a:lumMod val="95000"/>
                <a:alpha val="57000"/>
              </a:schemeClr>
            </a:gs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14786" y="3449020"/>
            <a:ext cx="7449123" cy="3888433"/>
          </a:xfrm>
          <a:prstGeom prst="ellipse">
            <a:avLst/>
          </a:prstGeom>
          <a:blipFill>
            <a:blip r:embed="rId2" cstate="print">
              <a:alphaModFix amt="37000"/>
            </a:blip>
            <a:stretch>
              <a:fillRect/>
            </a:stretch>
          </a:blipFill>
          <a:effectLst>
            <a:softEdge rad="749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-379448" y="568304"/>
            <a:ext cx="9215502" cy="6858049"/>
          </a:xfrm>
          <a:prstGeom prst="rtTriangle">
            <a:avLst/>
          </a:prstGeom>
          <a:solidFill>
            <a:schemeClr val="bg2">
              <a:lumMod val="50000"/>
              <a:alpha val="43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684213" y="476250"/>
            <a:ext cx="797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Кафедра «Таможенное дело»</a:t>
            </a: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827088" y="1412875"/>
            <a:ext cx="7848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Дисциплины по выбору компонента учреждения высшего образования</a:t>
            </a:r>
          </a:p>
          <a:p>
            <a:pPr algn="ctr"/>
            <a:r>
              <a:rPr lang="ru-RU" sz="3200"/>
              <a:t>для студентов специальности «Организация перевозок и управление на автомобильном и городском  транспорте»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50825" y="4508500"/>
            <a:ext cx="86344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FF00"/>
                </a:solidFill>
              </a:rPr>
              <a:t>1) Таможенные и визовые системы</a:t>
            </a:r>
          </a:p>
          <a:p>
            <a:endParaRPr lang="ru-RU" sz="3600">
              <a:solidFill>
                <a:srgbClr val="00FF00"/>
              </a:solidFill>
            </a:endParaRPr>
          </a:p>
          <a:p>
            <a:r>
              <a:rPr lang="ru-RU" sz="3600">
                <a:solidFill>
                  <a:srgbClr val="FFFF00"/>
                </a:solidFill>
              </a:rPr>
              <a:t>2) 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-376279" y="19047"/>
            <a:ext cx="10215634" cy="5286412"/>
          </a:xfrm>
          <a:prstGeom prst="ellipse">
            <a:avLst/>
          </a:prstGeom>
          <a:blipFill dpi="0" rotWithShape="1">
            <a:blip r:embed="rId2" cstate="print">
              <a:alphaModFix amt="3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95288" y="444500"/>
            <a:ext cx="8497887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200" b="1">
                <a:solidFill>
                  <a:schemeClr val="bg1"/>
                </a:solidFill>
              </a:rPr>
              <a:t>Характеристика дисциплины</a:t>
            </a:r>
          </a:p>
          <a:p>
            <a:pPr marL="342900" indent="-342900" algn="ctr"/>
            <a:endParaRPr lang="ru-RU" sz="3200" b="1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Изучается в 3-ем семестре 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Всего часов – 90, из них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Аудиторных часов – 50, из них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Лекции – 34 часа (1 раз в неделю)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Практ. зан. – 16 часов (1 раз в две недели)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Форма контроля - зачёт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7912125" y="5695942"/>
            <a:ext cx="1214446" cy="1143008"/>
          </a:xfrm>
          <a:prstGeom prst="ellipse">
            <a:avLst/>
          </a:prstGeom>
          <a:solidFill>
            <a:srgbClr val="FFC000">
              <a:alpha val="69000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>
                <a:lumMod val="8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/>
          <p:nvPr/>
        </p:nvSpPr>
        <p:spPr>
          <a:xfrm>
            <a:off x="244867" y="1422337"/>
            <a:ext cx="3369305" cy="5006660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получение теоретических и практических навыков работы по взаимодействию таможенных органов с участниками внешнеэкономической деятельности в процессе организации международных автомобильных перевозок. 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3934024" y="1605496"/>
            <a:ext cx="4790517" cy="902264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изучить понятийный аппарат и терминологию деятельности в сфере таможенного дела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3934852" y="2815479"/>
            <a:ext cx="4838437" cy="1503169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рассмотреть основные нормативно-правовые акты регулирующие таможенные аспекты организации международных автомобильных перевозок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934024" y="4603475"/>
            <a:ext cx="4791887" cy="1443655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получить практические навыки оформления таможенной и визовой документации при организации международных автомобильных перевозок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0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2" name="Овал 2"/>
          <p:cNvSpPr/>
          <p:nvPr/>
        </p:nvSpPr>
        <p:spPr>
          <a:xfrm>
            <a:off x="7974409" y="575056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77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/>
          <p:cNvSpPr>
            <a:spLocks noChangeArrowheads="1"/>
          </p:cNvSpPr>
          <p:nvPr/>
        </p:nvSpPr>
        <p:spPr bwMode="auto">
          <a:xfrm>
            <a:off x="250825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16387" name="Text Box 35"/>
          <p:cNvSpPr txBox="1">
            <a:spLocks noChangeArrowheads="1"/>
          </p:cNvSpPr>
          <p:nvPr/>
        </p:nvSpPr>
        <p:spPr bwMode="auto">
          <a:xfrm>
            <a:off x="395288" y="1268413"/>
            <a:ext cx="8497887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Содержание дисциплины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1. Организация таможенного дела в Республике Беларусь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2. Порядок перемещения товаров и транспортных средств через таможенную границу Таможенного союза.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3. Взаимоотношения таможенных органов с участниками внешнеэкономической деятельности.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4. Таможенные операции по выпуску товаров и транспортных средств.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5. Общие принципы таможенного контроля.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6. Международные перевозки грузов с применением карнета </a:t>
            </a:r>
            <a:r>
              <a:rPr lang="en-US" sz="2000" b="1">
                <a:solidFill>
                  <a:schemeClr val="bg1"/>
                </a:solidFill>
              </a:rPr>
              <a:t>TIR</a:t>
            </a:r>
            <a:r>
              <a:rPr lang="ru-RU" sz="2000" b="1">
                <a:solidFill>
                  <a:schemeClr val="bg1"/>
                </a:solidFill>
              </a:rPr>
              <a:t>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7. Международные перевозки с применением карнетов для временного ввоза.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8. Таможенные системы иностранных государств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9. Паспортно-визовое обеспечение международных перевозок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974409" y="5822001"/>
            <a:ext cx="1440159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250825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497887" cy="520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FFFFFF"/>
                </a:solidFill>
              </a:rPr>
              <a:t>Перечень тем практических занятий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Таможенной декларации на транспортное средство.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Свидетельства о допущении транспортного средства международной перевозки к перевозке товаров под таможенными пломбами и печатями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Пассажирской таможенной декларации.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Транзитной декларации.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Декларации на товары.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Карнета TIR (Книжка МДП)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свидетельства о временном ввозе транспортного средства (Карнет АТА).</a:t>
            </a:r>
          </a:p>
          <a:p>
            <a:pPr marL="342900" indent="-342900">
              <a:buFontTx/>
              <a:buAutoNum type="arabicParenR"/>
            </a:pPr>
            <a:r>
              <a:rPr lang="ru-RU" sz="2200">
                <a:solidFill>
                  <a:srgbClr val="FFFFFF"/>
                </a:solidFill>
              </a:rPr>
              <a:t> Порядок заполнения Единого административного документа (</a:t>
            </a:r>
            <a:r>
              <a:rPr lang="en-US" sz="2200">
                <a:solidFill>
                  <a:srgbClr val="FFFFFF"/>
                </a:solidFill>
              </a:rPr>
              <a:t>SAD</a:t>
            </a:r>
            <a:r>
              <a:rPr lang="ru-RU" sz="2200">
                <a:solidFill>
                  <a:srgbClr val="FFFFFF"/>
                </a:solidFill>
              </a:rPr>
              <a:t>).</a:t>
            </a:r>
          </a:p>
        </p:txBody>
      </p:sp>
      <p:sp>
        <p:nvSpPr>
          <p:cNvPr id="31" name="Овал 30"/>
          <p:cNvSpPr/>
          <p:nvPr/>
        </p:nvSpPr>
        <p:spPr>
          <a:xfrm>
            <a:off x="8045847" y="5822001"/>
            <a:ext cx="1440158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3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3934024" y="1561129"/>
            <a:ext cx="4790517" cy="110382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структуры и управления внешнеэкономической деятельности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3934852" y="2834751"/>
            <a:ext cx="4838437" cy="1064228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форм и видов механизма международных расчетов и кредитование внешней торговли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255454" y="1099450"/>
            <a:ext cx="3426129" cy="5521934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формирование у студентов современного экономического мышления и системы специальных знаний в области организации и управления, техники проведения внешнеторговых операций, оценки конкурентоспособности продукции на внешнем рынке, а также представления о современном состоянии внешнеэкономической деятельности</a:t>
            </a:r>
            <a:r>
              <a:rPr lang="ru-RU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4007049" y="4049549"/>
            <a:ext cx="4791887" cy="100392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международных правил толкования торговых терминов «Инкотермс»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Полилиния 23"/>
          <p:cNvSpPr/>
          <p:nvPr/>
        </p:nvSpPr>
        <p:spPr>
          <a:xfrm>
            <a:off x="4007049" y="5273352"/>
            <a:ext cx="4791887" cy="1002538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приобретение навыков по заключению и исполнению международных сделок и договоров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8118872" y="5893438"/>
            <a:ext cx="1440158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95288" y="1268413"/>
            <a:ext cx="8497887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Содержание дисциплины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1. Содержание и управление внешнеэкономической деятельностью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2.  Конкурентоспособность национальной экономики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3. Международные торговые сделки и международные договоры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4. Исполнение международных сделок и договоров, методы их государственного регулирования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5.  Механизм международных расчетов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6.  Кредитование внешней торговли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7.  Международные экономические организации 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8.  Свободные экономические зоны. Оффшорные зоны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9. Международные инвестиции и их регулирование 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10. Менеджмент и маркетинг во внешнеэкономической деятельности предприятий</a:t>
            </a:r>
            <a:r>
              <a:rPr lang="ru-RU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395288" y="1268413"/>
            <a:ext cx="8497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400">
                <a:solidFill>
                  <a:schemeClr val="bg1"/>
                </a:solidFill>
              </a:rPr>
              <a:t>Перечень тем практических занятий</a:t>
            </a:r>
          </a:p>
          <a:p>
            <a:pPr marL="342900" indent="-342900" algn="ctr"/>
            <a:endParaRPr lang="ru-RU" sz="240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Экономическая эффективность ВЭД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Внешнеэкономическая инвестиционная деятельность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Ценообразование при экспортно-импортных операциях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Тарифно-таможенное регулирование и нетарифное регулирование ВЭД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Инкотермс-2000, 2010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6) Формы расчётов в международной торговли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7) Особенности функционирования СЭЗ и оффшоров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8) Менеджмент и маркетинг во внешнеэкономической деятельности предприятий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64000"/>
              </a:srgbClr>
            </a:gs>
            <a:gs pos="12000">
              <a:schemeClr val="tx1">
                <a:alpha val="80000"/>
              </a:schemeClr>
            </a:gs>
            <a:gs pos="27000">
              <a:schemeClr val="accent1">
                <a:lumMod val="60000"/>
                <a:lumOff val="40000"/>
                <a:alpha val="17000"/>
              </a:schemeClr>
            </a:gs>
            <a:gs pos="100000">
              <a:srgbClr val="002060">
                <a:alpha val="84000"/>
              </a:srgbClr>
            </a:gs>
            <a:gs pos="100000">
              <a:srgbClr val="00206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57430"/>
            <a:ext cx="6000791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Спасибо за внимание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8604"/>
            <a:ext cx="5214974" cy="6072230"/>
          </a:xfrm>
          <a:prstGeom prst="roundRect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2431</TotalTime>
  <Words>462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Century Gothic</vt:lpstr>
      <vt:lpstr>Wingdings 2</vt:lpstr>
      <vt:lpstr>Verdana</vt:lpstr>
      <vt:lpstr>Calibri</vt:lpstr>
      <vt:lpstr>Times New Roman</vt:lpstr>
      <vt:lpstr>Symbol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Ярослав</cp:lastModifiedBy>
  <cp:revision>308</cp:revision>
  <dcterms:created xsi:type="dcterms:W3CDTF">2014-05-12T08:43:53Z</dcterms:created>
  <dcterms:modified xsi:type="dcterms:W3CDTF">2017-11-28T20:28:25Z</dcterms:modified>
</cp:coreProperties>
</file>