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58" r:id="rId4"/>
    <p:sldId id="259" r:id="rId5"/>
    <p:sldId id="281" r:id="rId6"/>
    <p:sldId id="261" r:id="rId7"/>
    <p:sldId id="265" r:id="rId8"/>
    <p:sldId id="266" r:id="rId9"/>
    <p:sldId id="27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FF00"/>
    <a:srgbClr val="DAA600"/>
    <a:srgbClr val="FEFACA"/>
    <a:srgbClr val="37CCF5"/>
    <a:srgbClr val="FDFBAF"/>
    <a:srgbClr val="68B7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972" autoAdjust="0"/>
    <p:restoredTop sz="94643" autoAdjust="0"/>
  </p:normalViewPr>
  <p:slideViewPr>
    <p:cSldViewPr>
      <p:cViewPr>
        <p:scale>
          <a:sx n="56" d="100"/>
          <a:sy n="56" d="100"/>
        </p:scale>
        <p:origin x="-1584" y="-10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B405C27-7532-4536-A884-0D3AE4B00847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6E21E6-A846-4E44-8213-254D64472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7FED4-5782-4781-8062-E3F529DE18F8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4698D-760E-4D9B-A848-27399D1EC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58B05-A343-4F86-BEDA-56F60D19E040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7AB50-A978-40A2-BDE9-FA1C6EB94D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AD61-9D7F-4263-9838-5E0C1378F40E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0969-7198-4EE6-9C5D-35BC66F95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DFA3-8200-4CC9-812C-F6AA4F64CB84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73E7E-D750-49C5-BFC4-25657E502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1F579-F9B1-4C91-A85D-4EFA8072EDD1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8735-32E6-47D4-B36A-1D583DB62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2100B-7889-4529-B938-2D99C889B526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868067-7B66-4F08-BD30-D7D8CF7A5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845E-8E83-4CCA-961B-770AD32F0B3F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591D7-F2AC-45AA-9062-BA7DC236B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9BB6-AA96-4336-B9C4-6D02B5E38DF0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5C8B6-9DFF-4D88-9745-D4DCC0999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A871BD3-FDD1-40E0-8166-54CD9804D660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CF0369B-76B7-4524-98EB-EEC33E4F5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1C21E8B-C2E9-4FF5-84B6-2BC7665908A1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5B3FDB4-D6FA-4740-BCDA-6685C8160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629547-2B73-4F8E-A84F-379C4BE9FCB1}" type="datetimeFigureOut">
              <a:rPr lang="ru-RU"/>
              <a:pPr>
                <a:defRPr/>
              </a:pPr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79B710-4B26-4E40-91E7-67FFEED8D9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3" r:id="rId4"/>
    <p:sldLayoutId id="2147483831" r:id="rId5"/>
    <p:sldLayoutId id="2147483824" r:id="rId6"/>
    <p:sldLayoutId id="2147483825" r:id="rId7"/>
    <p:sldLayoutId id="2147483832" r:id="rId8"/>
    <p:sldLayoutId id="2147483833" r:id="rId9"/>
    <p:sldLayoutId id="2147483826" r:id="rId10"/>
    <p:sldLayoutId id="2147483827" r:id="rId11"/>
  </p:sldLayoutIdLst>
  <p:transition spd="med">
    <p:fade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C4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4C6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tx1">
                <a:lumMod val="95000"/>
                <a:alpha val="57000"/>
              </a:schemeClr>
            </a:gs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14786" y="3449020"/>
            <a:ext cx="7449123" cy="3888433"/>
          </a:xfrm>
          <a:prstGeom prst="ellipse">
            <a:avLst/>
          </a:prstGeom>
          <a:blipFill>
            <a:blip r:embed="rId2" cstate="print">
              <a:alphaModFix amt="37000"/>
            </a:blip>
            <a:stretch>
              <a:fillRect/>
            </a:stretch>
          </a:blipFill>
          <a:effectLst>
            <a:softEdge rad="749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-379448" y="568304"/>
            <a:ext cx="9215502" cy="6858049"/>
          </a:xfrm>
          <a:prstGeom prst="rtTriangle">
            <a:avLst/>
          </a:prstGeom>
          <a:solidFill>
            <a:schemeClr val="bg2">
              <a:lumMod val="50000"/>
              <a:alpha val="43000"/>
            </a:scheme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684213" y="476250"/>
            <a:ext cx="7978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Кафедра «Таможенное дело»</a:t>
            </a:r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827088" y="1412875"/>
            <a:ext cx="7848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Дисциплины по выбору компонента учреждения высшего образования</a:t>
            </a:r>
          </a:p>
          <a:p>
            <a:pPr algn="ctr"/>
            <a:r>
              <a:rPr lang="ru-RU" sz="3200"/>
              <a:t>для студентов специальности «Организация перевозок и управление на автомобильном и городском  транспорте»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50825" y="4508500"/>
            <a:ext cx="863441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FF00"/>
                </a:solidFill>
              </a:rPr>
              <a:t>1) Таможенные и визовые системы</a:t>
            </a:r>
          </a:p>
          <a:p>
            <a:endParaRPr lang="ru-RU" sz="3600">
              <a:solidFill>
                <a:srgbClr val="00FF00"/>
              </a:solidFill>
            </a:endParaRPr>
          </a:p>
          <a:p>
            <a:r>
              <a:rPr lang="ru-RU" sz="3600">
                <a:solidFill>
                  <a:srgbClr val="FFFF00"/>
                </a:solidFill>
              </a:rPr>
              <a:t>2) Внешнеэкономическая деятельность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tx1">
                <a:lumMod val="9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вал 25"/>
          <p:cNvSpPr/>
          <p:nvPr/>
        </p:nvSpPr>
        <p:spPr>
          <a:xfrm>
            <a:off x="-376279" y="19047"/>
            <a:ext cx="10215634" cy="5286412"/>
          </a:xfrm>
          <a:prstGeom prst="ellipse">
            <a:avLst/>
          </a:prstGeom>
          <a:blipFill dpi="0" rotWithShape="1">
            <a:blip r:embed="rId2" cstate="print">
              <a:alphaModFix amt="37000"/>
            </a:blip>
            <a:srcRect/>
            <a:stretch>
              <a:fillRect/>
            </a:stretch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395288" y="444500"/>
            <a:ext cx="8497887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3200" b="1">
                <a:solidFill>
                  <a:schemeClr val="bg1"/>
                </a:solidFill>
              </a:rPr>
              <a:t>Характеристика дисциплины</a:t>
            </a:r>
          </a:p>
          <a:p>
            <a:pPr marL="342900" indent="-342900" algn="ctr"/>
            <a:endParaRPr lang="ru-RU" sz="3200" b="1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Изучается в 3-ем семестре 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Всего часов – 90, из них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Аудиторных часов – 50, из них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Лекции – 34 часа (1 раз в неделю)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Практ. зан. – 16 часов (1 раз в две недели)</a:t>
            </a:r>
          </a:p>
          <a:p>
            <a:pPr marL="342900" indent="-342900">
              <a:buFontTx/>
              <a:buAutoNum type="arabicParenR"/>
            </a:pPr>
            <a:r>
              <a:rPr lang="ru-RU" sz="3200" b="1">
                <a:solidFill>
                  <a:schemeClr val="bg1"/>
                </a:solidFill>
              </a:rPr>
              <a:t> Форма контроля - зачёт</a:t>
            </a:r>
          </a:p>
        </p:txBody>
      </p:sp>
      <p:sp>
        <p:nvSpPr>
          <p:cNvPr id="12" name="Овал 11"/>
          <p:cNvSpPr/>
          <p:nvPr/>
        </p:nvSpPr>
        <p:spPr>
          <a:xfrm>
            <a:off x="7912125" y="5695942"/>
            <a:ext cx="1214446" cy="1143008"/>
          </a:xfrm>
          <a:prstGeom prst="ellipse">
            <a:avLst/>
          </a:prstGeom>
          <a:solidFill>
            <a:srgbClr val="FFC000">
              <a:alpha val="69000"/>
            </a:srgb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>
                <a:lumMod val="8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олилиния 33"/>
          <p:cNvSpPr/>
          <p:nvPr/>
        </p:nvSpPr>
        <p:spPr>
          <a:xfrm>
            <a:off x="244867" y="1422337"/>
            <a:ext cx="3369305" cy="5006660"/>
          </a:xfrm>
          <a:custGeom>
            <a:avLst/>
            <a:gdLst>
              <a:gd name="connsiteX0" fmla="*/ 0 w 3028987"/>
              <a:gd name="connsiteY0" fmla="*/ 504841 h 4171062"/>
              <a:gd name="connsiteX1" fmla="*/ 147865 w 3028987"/>
              <a:gd name="connsiteY1" fmla="*/ 147865 h 4171062"/>
              <a:gd name="connsiteX2" fmla="*/ 504842 w 3028987"/>
              <a:gd name="connsiteY2" fmla="*/ 1 h 4171062"/>
              <a:gd name="connsiteX3" fmla="*/ 2524146 w 3028987"/>
              <a:gd name="connsiteY3" fmla="*/ 0 h 4171062"/>
              <a:gd name="connsiteX4" fmla="*/ 2881122 w 3028987"/>
              <a:gd name="connsiteY4" fmla="*/ 147865 h 4171062"/>
              <a:gd name="connsiteX5" fmla="*/ 3028986 w 3028987"/>
              <a:gd name="connsiteY5" fmla="*/ 504842 h 4171062"/>
              <a:gd name="connsiteX6" fmla="*/ 3028987 w 3028987"/>
              <a:gd name="connsiteY6" fmla="*/ 3666221 h 4171062"/>
              <a:gd name="connsiteX7" fmla="*/ 2881122 w 3028987"/>
              <a:gd name="connsiteY7" fmla="*/ 4023198 h 4171062"/>
              <a:gd name="connsiteX8" fmla="*/ 2524145 w 3028987"/>
              <a:gd name="connsiteY8" fmla="*/ 4171062 h 4171062"/>
              <a:gd name="connsiteX9" fmla="*/ 504841 w 3028987"/>
              <a:gd name="connsiteY9" fmla="*/ 4171062 h 4171062"/>
              <a:gd name="connsiteX10" fmla="*/ 147864 w 3028987"/>
              <a:gd name="connsiteY10" fmla="*/ 4023197 h 4171062"/>
              <a:gd name="connsiteX11" fmla="*/ 0 w 3028987"/>
              <a:gd name="connsiteY11" fmla="*/ 3666220 h 4171062"/>
              <a:gd name="connsiteX12" fmla="*/ 0 w 3028987"/>
              <a:gd name="connsiteY12" fmla="*/ 504841 h 417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8987" h="4171062">
                <a:moveTo>
                  <a:pt x="0" y="504841"/>
                </a:moveTo>
                <a:cubicBezTo>
                  <a:pt x="0" y="370949"/>
                  <a:pt x="53189" y="242541"/>
                  <a:pt x="147865" y="147865"/>
                </a:cubicBezTo>
                <a:cubicBezTo>
                  <a:pt x="242541" y="53189"/>
                  <a:pt x="370950" y="1"/>
                  <a:pt x="504842" y="1"/>
                </a:cubicBezTo>
                <a:lnTo>
                  <a:pt x="2524146" y="0"/>
                </a:lnTo>
                <a:cubicBezTo>
                  <a:pt x="2658038" y="0"/>
                  <a:pt x="2786446" y="53189"/>
                  <a:pt x="2881122" y="147865"/>
                </a:cubicBezTo>
                <a:cubicBezTo>
                  <a:pt x="2975798" y="242541"/>
                  <a:pt x="3028986" y="370950"/>
                  <a:pt x="3028986" y="504842"/>
                </a:cubicBezTo>
                <a:cubicBezTo>
                  <a:pt x="3028986" y="1558635"/>
                  <a:pt x="3028987" y="2612428"/>
                  <a:pt x="3028987" y="3666221"/>
                </a:cubicBezTo>
                <a:cubicBezTo>
                  <a:pt x="3028987" y="3800113"/>
                  <a:pt x="2975799" y="3928522"/>
                  <a:pt x="2881122" y="4023198"/>
                </a:cubicBezTo>
                <a:cubicBezTo>
                  <a:pt x="2786446" y="4117874"/>
                  <a:pt x="2658038" y="4171062"/>
                  <a:pt x="2524145" y="4171062"/>
                </a:cubicBezTo>
                <a:lnTo>
                  <a:pt x="504841" y="4171062"/>
                </a:lnTo>
                <a:cubicBezTo>
                  <a:pt x="370949" y="4171062"/>
                  <a:pt x="242540" y="4117873"/>
                  <a:pt x="147864" y="4023197"/>
                </a:cubicBezTo>
                <a:cubicBezTo>
                  <a:pt x="53188" y="3928521"/>
                  <a:pt x="0" y="3800112"/>
                  <a:pt x="0" y="3666220"/>
                </a:cubicBezTo>
                <a:lnTo>
                  <a:pt x="0" y="504841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30743" tIns="239303" rIns="330743" bIns="239303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8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Arial" charset="0"/>
              </a:rPr>
              <a:t>получение теоретических и практических навыков работы по взаимодействию таможенных органов с участниками внешнеэкономической деятельности в процессе организации международных автомобильных перевозок. 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3934024" y="1605496"/>
            <a:ext cx="4790517" cy="902264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1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изучить понятийный аппарат и терминологию деятельности в сфере таможенного дела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3934852" y="2815479"/>
            <a:ext cx="4838437" cy="1503169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рассмотреть основные нормативно-правовые акты регулирующие таможенные аспекты организации международных автомобильных перевозок 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3934024" y="4603475"/>
            <a:ext cx="4791887" cy="1443655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получить практические навыки оформления таможенной и визовой документации при организации международных автомобильных перевозок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8958" y="949666"/>
            <a:ext cx="227160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1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</a:p>
        </p:txBody>
      </p:sp>
      <p:sp>
        <p:nvSpPr>
          <p:cNvPr id="15375" name="Rectangle 18"/>
          <p:cNvSpPr>
            <a:spLocks noChangeArrowheads="1"/>
          </p:cNvSpPr>
          <p:nvPr/>
        </p:nvSpPr>
        <p:spPr bwMode="auto">
          <a:xfrm>
            <a:off x="0" y="333375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FF00"/>
                </a:solidFill>
              </a:rPr>
              <a:t>Таможенные и визовые системы</a:t>
            </a:r>
          </a:p>
        </p:txBody>
      </p:sp>
      <p:sp>
        <p:nvSpPr>
          <p:cNvPr id="2" name="Овал 2"/>
          <p:cNvSpPr/>
          <p:nvPr/>
        </p:nvSpPr>
        <p:spPr>
          <a:xfrm>
            <a:off x="7974409" y="575056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77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/>
          <p:cNvSpPr>
            <a:spLocks noChangeArrowheads="1"/>
          </p:cNvSpPr>
          <p:nvPr/>
        </p:nvSpPr>
        <p:spPr bwMode="auto">
          <a:xfrm>
            <a:off x="250825" y="333375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FF00"/>
                </a:solidFill>
              </a:rPr>
              <a:t>Таможенные и визовые системы</a:t>
            </a:r>
          </a:p>
        </p:txBody>
      </p:sp>
      <p:sp>
        <p:nvSpPr>
          <p:cNvPr id="16387" name="Text Box 35"/>
          <p:cNvSpPr txBox="1">
            <a:spLocks noChangeArrowheads="1"/>
          </p:cNvSpPr>
          <p:nvPr/>
        </p:nvSpPr>
        <p:spPr bwMode="auto">
          <a:xfrm>
            <a:off x="395288" y="1268413"/>
            <a:ext cx="8497887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bg1"/>
                </a:solidFill>
              </a:rPr>
              <a:t>Содержание дисциплины</a:t>
            </a:r>
          </a:p>
          <a:p>
            <a:r>
              <a:rPr lang="ru-RU" sz="2000" b="1">
                <a:solidFill>
                  <a:schemeClr val="bg1"/>
                </a:solidFill>
              </a:rPr>
              <a:t>Тема 1. Организация таможенного дела в Республике Беларусь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2. Порядок перемещения товаров и транспортных средств через таможенную границу Таможенного союза.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3. Взаимоотношения таможенных органов с участниками внешнеэкономической деятельности.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4. Таможенные операции по выпуску товаров и транспортных средств.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5. Общие принципы таможенного контроля.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6. Международные перевозки грузов с применением карнета </a:t>
            </a:r>
            <a:r>
              <a:rPr lang="en-US" sz="2000" b="1">
                <a:solidFill>
                  <a:schemeClr val="bg1"/>
                </a:solidFill>
              </a:rPr>
              <a:t>TIR</a:t>
            </a:r>
            <a:r>
              <a:rPr lang="ru-RU" sz="2000" b="1">
                <a:solidFill>
                  <a:schemeClr val="bg1"/>
                </a:solidFill>
              </a:rPr>
              <a:t>.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7. Международные перевозки с применением карнетов для временного ввоза.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8. Таможенные системы иностранных государств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9. Паспортно-визовое обеспечение международных перевозок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7974409" y="5822001"/>
            <a:ext cx="1440159" cy="1371848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250825" y="333375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FF00"/>
                </a:solidFill>
              </a:rPr>
              <a:t>Таможенные и визовые системы</a:t>
            </a: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497887" cy="520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800">
                <a:solidFill>
                  <a:srgbClr val="FFFFFF"/>
                </a:solidFill>
              </a:rPr>
              <a:t>Перечень тем практических занятий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Таможенной декларации на транспортное средство.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Свидетельства о допущении транспортного средства международной перевозки к перевозке товаров под таможенными пломбами и печатями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Пассажирской таможенной декларации.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Транзитной декларации.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Декларации на товары.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Карнета TIR (Книжка МДП)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свидетельства о временном ввозе транспортного средства (Карнет АТА).</a:t>
            </a:r>
          </a:p>
          <a:p>
            <a:pPr marL="342900" indent="-342900">
              <a:buFontTx/>
              <a:buAutoNum type="arabicParenR"/>
            </a:pPr>
            <a:r>
              <a:rPr lang="ru-RU" sz="2200">
                <a:solidFill>
                  <a:srgbClr val="FFFFFF"/>
                </a:solidFill>
              </a:rPr>
              <a:t> Порядок заполнения Единого административного документа (</a:t>
            </a:r>
            <a:r>
              <a:rPr lang="en-US" sz="2200">
                <a:solidFill>
                  <a:srgbClr val="FFFFFF"/>
                </a:solidFill>
              </a:rPr>
              <a:t>SAD</a:t>
            </a:r>
            <a:r>
              <a:rPr lang="ru-RU" sz="2200">
                <a:solidFill>
                  <a:srgbClr val="FFFFFF"/>
                </a:solidFill>
              </a:rPr>
              <a:t>).</a:t>
            </a:r>
          </a:p>
        </p:txBody>
      </p:sp>
      <p:sp>
        <p:nvSpPr>
          <p:cNvPr id="31" name="Овал 30"/>
          <p:cNvSpPr/>
          <p:nvPr/>
        </p:nvSpPr>
        <p:spPr>
          <a:xfrm>
            <a:off x="8045847" y="5822001"/>
            <a:ext cx="1440158" cy="1371848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3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Внешнеэкономическая деятельность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3934024" y="1561129"/>
            <a:ext cx="4790517" cy="1103820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1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изучение структуры и управления внешнеэкономической деятельности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3934852" y="2834751"/>
            <a:ext cx="4838437" cy="1064228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8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изучение форм и видов механизма международных расчетов и кредитование внешней торговли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4" name="Полилиния 33"/>
          <p:cNvSpPr/>
          <p:nvPr/>
        </p:nvSpPr>
        <p:spPr>
          <a:xfrm>
            <a:off x="255454" y="1099450"/>
            <a:ext cx="3426129" cy="5521934"/>
          </a:xfrm>
          <a:custGeom>
            <a:avLst/>
            <a:gdLst>
              <a:gd name="connsiteX0" fmla="*/ 0 w 3028987"/>
              <a:gd name="connsiteY0" fmla="*/ 504841 h 4171062"/>
              <a:gd name="connsiteX1" fmla="*/ 147865 w 3028987"/>
              <a:gd name="connsiteY1" fmla="*/ 147865 h 4171062"/>
              <a:gd name="connsiteX2" fmla="*/ 504842 w 3028987"/>
              <a:gd name="connsiteY2" fmla="*/ 1 h 4171062"/>
              <a:gd name="connsiteX3" fmla="*/ 2524146 w 3028987"/>
              <a:gd name="connsiteY3" fmla="*/ 0 h 4171062"/>
              <a:gd name="connsiteX4" fmla="*/ 2881122 w 3028987"/>
              <a:gd name="connsiteY4" fmla="*/ 147865 h 4171062"/>
              <a:gd name="connsiteX5" fmla="*/ 3028986 w 3028987"/>
              <a:gd name="connsiteY5" fmla="*/ 504842 h 4171062"/>
              <a:gd name="connsiteX6" fmla="*/ 3028987 w 3028987"/>
              <a:gd name="connsiteY6" fmla="*/ 3666221 h 4171062"/>
              <a:gd name="connsiteX7" fmla="*/ 2881122 w 3028987"/>
              <a:gd name="connsiteY7" fmla="*/ 4023198 h 4171062"/>
              <a:gd name="connsiteX8" fmla="*/ 2524145 w 3028987"/>
              <a:gd name="connsiteY8" fmla="*/ 4171062 h 4171062"/>
              <a:gd name="connsiteX9" fmla="*/ 504841 w 3028987"/>
              <a:gd name="connsiteY9" fmla="*/ 4171062 h 4171062"/>
              <a:gd name="connsiteX10" fmla="*/ 147864 w 3028987"/>
              <a:gd name="connsiteY10" fmla="*/ 4023197 h 4171062"/>
              <a:gd name="connsiteX11" fmla="*/ 0 w 3028987"/>
              <a:gd name="connsiteY11" fmla="*/ 3666220 h 4171062"/>
              <a:gd name="connsiteX12" fmla="*/ 0 w 3028987"/>
              <a:gd name="connsiteY12" fmla="*/ 504841 h 417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8987" h="4171062">
                <a:moveTo>
                  <a:pt x="0" y="504841"/>
                </a:moveTo>
                <a:cubicBezTo>
                  <a:pt x="0" y="370949"/>
                  <a:pt x="53189" y="242541"/>
                  <a:pt x="147865" y="147865"/>
                </a:cubicBezTo>
                <a:cubicBezTo>
                  <a:pt x="242541" y="53189"/>
                  <a:pt x="370950" y="1"/>
                  <a:pt x="504842" y="1"/>
                </a:cubicBezTo>
                <a:lnTo>
                  <a:pt x="2524146" y="0"/>
                </a:lnTo>
                <a:cubicBezTo>
                  <a:pt x="2658038" y="0"/>
                  <a:pt x="2786446" y="53189"/>
                  <a:pt x="2881122" y="147865"/>
                </a:cubicBezTo>
                <a:cubicBezTo>
                  <a:pt x="2975798" y="242541"/>
                  <a:pt x="3028986" y="370950"/>
                  <a:pt x="3028986" y="504842"/>
                </a:cubicBezTo>
                <a:cubicBezTo>
                  <a:pt x="3028986" y="1558635"/>
                  <a:pt x="3028987" y="2612428"/>
                  <a:pt x="3028987" y="3666221"/>
                </a:cubicBezTo>
                <a:cubicBezTo>
                  <a:pt x="3028987" y="3800113"/>
                  <a:pt x="2975799" y="3928522"/>
                  <a:pt x="2881122" y="4023198"/>
                </a:cubicBezTo>
                <a:cubicBezTo>
                  <a:pt x="2786446" y="4117874"/>
                  <a:pt x="2658038" y="4171062"/>
                  <a:pt x="2524145" y="4171062"/>
                </a:cubicBezTo>
                <a:lnTo>
                  <a:pt x="504841" y="4171062"/>
                </a:lnTo>
                <a:cubicBezTo>
                  <a:pt x="370949" y="4171062"/>
                  <a:pt x="242540" y="4117873"/>
                  <a:pt x="147864" y="4023197"/>
                </a:cubicBezTo>
                <a:cubicBezTo>
                  <a:pt x="53188" y="3928521"/>
                  <a:pt x="0" y="3800112"/>
                  <a:pt x="0" y="3666220"/>
                </a:cubicBezTo>
                <a:lnTo>
                  <a:pt x="0" y="504841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30743" tIns="239303" rIns="330743" bIns="239303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8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44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формирование у студентов современного экономического мышления и системы специальных знаний в области организации и управления, техники проведения внешнеторговых операций, оценки конкурентоспособности продукции на внешнем рынке, а также представления о современном состоянии внешнеэкономической деятельности</a:t>
            </a:r>
            <a:r>
              <a:rPr lang="ru-RU">
                <a:solidFill>
                  <a:schemeClr val="bg1"/>
                </a:solidFill>
                <a:latin typeface="Arial" charset="0"/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8958" y="949666"/>
            <a:ext cx="227160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1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ЗАДАЧИ: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4007049" y="4049549"/>
            <a:ext cx="4791887" cy="1003920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изучение международных правил толкования торговых терминов «Инкотермс»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Полилиния 23"/>
          <p:cNvSpPr/>
          <p:nvPr/>
        </p:nvSpPr>
        <p:spPr>
          <a:xfrm>
            <a:off x="4007049" y="5273352"/>
            <a:ext cx="4791887" cy="1002538"/>
          </a:xfrm>
          <a:custGeom>
            <a:avLst/>
            <a:gdLst>
              <a:gd name="connsiteX0" fmla="*/ 0 w 2612844"/>
              <a:gd name="connsiteY0" fmla="*/ 0 h 964046"/>
              <a:gd name="connsiteX1" fmla="*/ 2130821 w 2612844"/>
              <a:gd name="connsiteY1" fmla="*/ 0 h 964046"/>
              <a:gd name="connsiteX2" fmla="*/ 2612844 w 2612844"/>
              <a:gd name="connsiteY2" fmla="*/ 482023 h 964046"/>
              <a:gd name="connsiteX3" fmla="*/ 2130821 w 2612844"/>
              <a:gd name="connsiteY3" fmla="*/ 964046 h 964046"/>
              <a:gd name="connsiteX4" fmla="*/ 0 w 2612844"/>
              <a:gd name="connsiteY4" fmla="*/ 964046 h 964046"/>
              <a:gd name="connsiteX5" fmla="*/ 0 w 2612844"/>
              <a:gd name="connsiteY5" fmla="*/ 0 h 96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844" h="964046">
                <a:moveTo>
                  <a:pt x="2612844" y="964045"/>
                </a:moveTo>
                <a:lnTo>
                  <a:pt x="482023" y="964045"/>
                </a:lnTo>
                <a:lnTo>
                  <a:pt x="0" y="482023"/>
                </a:lnTo>
                <a:lnTo>
                  <a:pt x="482023" y="1"/>
                </a:lnTo>
                <a:lnTo>
                  <a:pt x="2612844" y="1"/>
                </a:lnTo>
                <a:lnTo>
                  <a:pt x="2612844" y="96404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6131" tIns="129541" rIns="241809" bIns="12954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>
                <a:solidFill>
                  <a:schemeClr val="bg1"/>
                </a:solidFill>
                <a:latin typeface="Arial" charset="0"/>
                <a:cs typeface="Arial" charset="0"/>
              </a:rPr>
              <a:t>приобретение навыков по заключению и исполнению международных сделок и договоров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Овал 7"/>
          <p:cNvSpPr/>
          <p:nvPr/>
        </p:nvSpPr>
        <p:spPr>
          <a:xfrm>
            <a:off x="8118872" y="5893438"/>
            <a:ext cx="1440158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6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rgbClr val="002060">
                <a:alpha val="96000"/>
              </a:srgbClr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8028384" y="580771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395288" y="1268413"/>
            <a:ext cx="8497887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Содержание дисциплины</a:t>
            </a:r>
          </a:p>
          <a:p>
            <a:endParaRPr lang="ru-RU" sz="2400" b="1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1. Содержание и управление внешнеэкономической деятельностью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2.  Конкурентоспособность национальной экономики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3. Международные торговые сделки и международные договоры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4. Исполнение международных сделок и договоров, методы их государственного регулирования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5.  Механизм международных расчетов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6.  Кредитование внешней торговли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7.  Международные экономические организации 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8.  Свободные экономические зоны. Оффшорные зоны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9. Международные инвестиции и их регулирование   </a:t>
            </a:r>
            <a:endParaRPr lang="ru-RU" sz="2000">
              <a:solidFill>
                <a:schemeClr val="bg1"/>
              </a:solidFill>
            </a:endParaRPr>
          </a:p>
          <a:p>
            <a:r>
              <a:rPr lang="ru-RU" sz="2000" b="1">
                <a:solidFill>
                  <a:schemeClr val="bg1"/>
                </a:solidFill>
              </a:rPr>
              <a:t>Тема 10. Менеджмент и маркетинг во внешнеэкономической деятельности предприятий</a:t>
            </a:r>
            <a:r>
              <a:rPr lang="ru-RU" sz="2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Внешнеэкономическая деятельность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3000">
              <a:srgbClr val="002060">
                <a:alpha val="96000"/>
              </a:srgbClr>
            </a:gs>
            <a:gs pos="60000">
              <a:schemeClr val="tx1"/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8028384" y="5807713"/>
            <a:ext cx="1440159" cy="1371849"/>
          </a:xfrm>
          <a:prstGeom prst="ellipse">
            <a:avLst/>
          </a:prstGeom>
          <a:solidFill>
            <a:schemeClr val="accent1">
              <a:alpha val="7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395288" y="1268413"/>
            <a:ext cx="8497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400">
                <a:solidFill>
                  <a:schemeClr val="bg1"/>
                </a:solidFill>
              </a:rPr>
              <a:t>Перечень тем практических занятий</a:t>
            </a:r>
          </a:p>
          <a:p>
            <a:pPr marL="342900" indent="-342900" algn="ctr"/>
            <a:endParaRPr lang="ru-RU" sz="2400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Экономическая эффективность ВЭД 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Внешнеэкономическая инвестиционная деятельность 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Ценообразование при экспортно-импортных операциях 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Тарифно-таможенное регулирование и нетарифное регулирование ВЭД</a:t>
            </a:r>
          </a:p>
          <a:p>
            <a:pPr marL="342900" indent="-342900">
              <a:buFontTx/>
              <a:buAutoNum type="arabicParenR"/>
            </a:pPr>
            <a:r>
              <a:rPr lang="ru-RU" sz="2400">
                <a:solidFill>
                  <a:schemeClr val="bg1"/>
                </a:solidFill>
              </a:rPr>
              <a:t> Инкотермс-2000, 2010</a:t>
            </a:r>
          </a:p>
          <a:p>
            <a:pPr marL="342900" indent="-342900"/>
            <a:r>
              <a:rPr lang="ru-RU" sz="2400">
                <a:solidFill>
                  <a:schemeClr val="bg1"/>
                </a:solidFill>
              </a:rPr>
              <a:t>6) Формы расчётов в международной торговли</a:t>
            </a:r>
          </a:p>
          <a:p>
            <a:pPr marL="342900" indent="-342900"/>
            <a:r>
              <a:rPr lang="ru-RU" sz="2400">
                <a:solidFill>
                  <a:schemeClr val="bg1"/>
                </a:solidFill>
              </a:rPr>
              <a:t>7) Особенности функционирования СЭЗ и оффшоров</a:t>
            </a:r>
          </a:p>
          <a:p>
            <a:pPr marL="342900" indent="-342900"/>
            <a:r>
              <a:rPr lang="ru-RU" sz="2400">
                <a:solidFill>
                  <a:schemeClr val="bg1"/>
                </a:solidFill>
              </a:rPr>
              <a:t>8) Менеджмент и маркетинг во внешнеэкономической деятельности предприятий</a:t>
            </a:r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323850" y="3333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Внешнеэкономическая деятельность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64000"/>
              </a:srgbClr>
            </a:gs>
            <a:gs pos="12000">
              <a:schemeClr val="tx1">
                <a:alpha val="80000"/>
              </a:schemeClr>
            </a:gs>
            <a:gs pos="27000">
              <a:schemeClr val="accent1">
                <a:lumMod val="60000"/>
                <a:lumOff val="40000"/>
                <a:alpha val="17000"/>
              </a:schemeClr>
            </a:gs>
            <a:gs pos="100000">
              <a:srgbClr val="002060">
                <a:alpha val="84000"/>
              </a:srgbClr>
            </a:gs>
            <a:gs pos="100000">
              <a:srgbClr val="00206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57430"/>
            <a:ext cx="6000791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Спасибо за внимание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71934" y="428604"/>
            <a:ext cx="5214974" cy="6072230"/>
          </a:xfrm>
          <a:prstGeom prst="roundRect">
            <a:avLst/>
          </a:prstGeom>
          <a:blipFill dpi="0" rotWithShape="1">
            <a:blip r:embed="rId2" cstate="print">
              <a:alphaModFix amt="47000"/>
            </a:blip>
            <a:srcRect/>
            <a:stretch>
              <a:fillRect/>
            </a:stretch>
          </a:blip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1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blipFill>
          <a:blip xmlns:r="http://schemas.openxmlformats.org/officeDocument/2006/relationships" r:embed="rId2"/>
          <a:stretch>
            <a:fillRect/>
          </a:stretch>
        </a:blip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2431</TotalTime>
  <Words>462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Arial</vt:lpstr>
      <vt:lpstr>Century Gothic</vt:lpstr>
      <vt:lpstr>Wingdings 2</vt:lpstr>
      <vt:lpstr>Verdana</vt:lpstr>
      <vt:lpstr>Calibri</vt:lpstr>
      <vt:lpstr>Times New Roman</vt:lpstr>
      <vt:lpstr>Symbol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Ярослав</cp:lastModifiedBy>
  <cp:revision>308</cp:revision>
  <dcterms:created xsi:type="dcterms:W3CDTF">2014-05-12T08:43:53Z</dcterms:created>
  <dcterms:modified xsi:type="dcterms:W3CDTF">2017-11-28T20:28:25Z</dcterms:modified>
</cp:coreProperties>
</file>