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0" r:id="rId3"/>
    <p:sldId id="258" r:id="rId4"/>
    <p:sldId id="259" r:id="rId5"/>
    <p:sldId id="281" r:id="rId6"/>
    <p:sldId id="261" r:id="rId7"/>
    <p:sldId id="265" r:id="rId8"/>
    <p:sldId id="266" r:id="rId9"/>
    <p:sldId id="27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  <a:srgbClr val="FFFFFF"/>
    <a:srgbClr val="FFFF00"/>
    <a:srgbClr val="00FF00"/>
    <a:srgbClr val="FEFACA"/>
    <a:srgbClr val="37CCF5"/>
    <a:srgbClr val="FDFBAF"/>
    <a:srgbClr val="68B7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4624" autoAdjust="0"/>
  </p:normalViewPr>
  <p:slideViewPr>
    <p:cSldViewPr>
      <p:cViewPr>
        <p:scale>
          <a:sx n="56" d="100"/>
          <a:sy n="56" d="100"/>
        </p:scale>
        <p:origin x="-184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5E66D1FC-E47F-4BD8-BC55-E265E79DA43E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254452-4D86-4CAD-9D25-840A94517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CEA87-6000-4FCF-8E3F-24393EA3039E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170F-53CB-4862-A055-56E10FEA6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4599A-40FD-4F89-AACA-442B04F431E5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3A03-A10C-4171-9B1E-61119A0D50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A0E9F-8F0E-4ADB-95F3-3035F053BEB1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8F93-21D4-4614-8C5C-F8B878C82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5FFFC-6AF3-4AA4-AD13-74F81EE492B6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0A5-6AFA-4FD9-A786-DC44E6CE22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BBF61-9F98-49A0-B5A1-3425496D08BB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D0A64-8D94-40A8-989B-D244D6C5A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7FE14-88F0-4732-93EB-406F1BB4CAA7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09FD233-7907-403B-AFE4-EF2A6DCFE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08F93-5390-4A4C-ABC0-A1B2D839C8BC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7A8B0-8326-46DF-9E17-EB944AAF2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F87F1-E324-47D1-AF08-6ADB1826B584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C5F8D-B970-47FD-BDF8-EF69B54D9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C461C90-FAE9-4F4C-ABE1-D8ACE3AEED0E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98D54E8-7E32-443F-B772-55A8B9B59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F000AF2-87A0-4F97-8402-8CDF630D3B74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9A261E1D-AA3D-4881-80BE-0B68BB67FA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BCC9B3-8B39-4E87-A8FB-A6BBFA1C49FA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E808CC-58A2-451C-BD3E-54687C42D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23" r:id="rId4"/>
    <p:sldLayoutId id="2147483831" r:id="rId5"/>
    <p:sldLayoutId id="2147483824" r:id="rId6"/>
    <p:sldLayoutId id="2147483825" r:id="rId7"/>
    <p:sldLayoutId id="2147483832" r:id="rId8"/>
    <p:sldLayoutId id="2147483833" r:id="rId9"/>
    <p:sldLayoutId id="2147483826" r:id="rId10"/>
    <p:sldLayoutId id="2147483827" r:id="rId11"/>
  </p:sldLayoutIdLst>
  <p:transition spd="med">
    <p:fade/>
  </p:transition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C453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4C689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tx1">
                <a:lumMod val="95000"/>
                <a:alpha val="57000"/>
              </a:schemeClr>
            </a:gs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14786" y="3449020"/>
            <a:ext cx="7449123" cy="3888433"/>
          </a:xfrm>
          <a:prstGeom prst="ellipse">
            <a:avLst/>
          </a:prstGeom>
          <a:blipFill>
            <a:blip r:embed="rId2" cstate="print">
              <a:alphaModFix amt="37000"/>
            </a:blip>
            <a:stretch>
              <a:fillRect/>
            </a:stretch>
          </a:blipFill>
          <a:effectLst>
            <a:softEdge rad="749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-379448" y="568304"/>
            <a:ext cx="9215502" cy="6858049"/>
          </a:xfrm>
          <a:prstGeom prst="rtTriangle">
            <a:avLst/>
          </a:prstGeom>
          <a:solidFill>
            <a:schemeClr val="bg2">
              <a:lumMod val="50000"/>
              <a:alpha val="43000"/>
            </a:scheme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20" name="Text Box 13"/>
          <p:cNvSpPr txBox="1">
            <a:spLocks noChangeArrowheads="1"/>
          </p:cNvSpPr>
          <p:nvPr/>
        </p:nvSpPr>
        <p:spPr bwMode="auto">
          <a:xfrm>
            <a:off x="684213" y="476250"/>
            <a:ext cx="79787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/>
              <a:t>Кафедра </a:t>
            </a:r>
            <a:r>
              <a:rPr lang="ru-RU" sz="2400" dirty="0" smtClean="0"/>
              <a:t>«Экономика транспорта»</a:t>
            </a:r>
            <a:endParaRPr lang="ru-RU" sz="2400" dirty="0"/>
          </a:p>
          <a:p>
            <a:pPr algn="ctr"/>
            <a:r>
              <a:rPr lang="ru-RU" sz="2400" dirty="0"/>
              <a:t>Ст. преподаватель </a:t>
            </a:r>
            <a:r>
              <a:rPr lang="ru-RU" sz="2400" dirty="0" smtClean="0"/>
              <a:t>Барановская Татьяна Анатольевна</a:t>
            </a:r>
            <a:endParaRPr lang="ru-RU" sz="2400" dirty="0"/>
          </a:p>
        </p:txBody>
      </p:sp>
      <p:sp>
        <p:nvSpPr>
          <p:cNvPr id="13321" name="Text Box 14"/>
          <p:cNvSpPr txBox="1">
            <a:spLocks noChangeArrowheads="1"/>
          </p:cNvSpPr>
          <p:nvPr/>
        </p:nvSpPr>
        <p:spPr bwMode="auto">
          <a:xfrm>
            <a:off x="827088" y="1412875"/>
            <a:ext cx="7848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/>
              <a:t>Дисциплины по выбору компонента учреждения высшего образования</a:t>
            </a:r>
          </a:p>
          <a:p>
            <a:pPr algn="ctr"/>
            <a:r>
              <a:rPr lang="ru-RU" sz="3200" dirty="0"/>
              <a:t>для студентов специальности </a:t>
            </a:r>
            <a:r>
              <a:rPr lang="ru-RU" sz="3200" b="1" dirty="0" smtClean="0"/>
              <a:t>«Транспортная логистика </a:t>
            </a:r>
          </a:p>
          <a:p>
            <a:pPr algn="ctr"/>
            <a:r>
              <a:rPr lang="ru-RU" sz="3200" b="1" dirty="0" smtClean="0"/>
              <a:t>(по направлениям)»</a:t>
            </a:r>
            <a:endParaRPr lang="ru-RU" sz="3200" dirty="0" smtClean="0"/>
          </a:p>
          <a:p>
            <a:pPr algn="ctr"/>
            <a:endParaRPr lang="ru-RU" sz="3200" dirty="0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250825" y="4508500"/>
            <a:ext cx="909858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00FF00"/>
                </a:solidFill>
              </a:rPr>
              <a:t>1) </a:t>
            </a:r>
            <a:r>
              <a:rPr lang="ru-RU" sz="3600" dirty="0" smtClean="0">
                <a:solidFill>
                  <a:srgbClr val="FFFF00"/>
                </a:solidFill>
              </a:rPr>
              <a:t>Внешнеэкономическая </a:t>
            </a:r>
            <a:r>
              <a:rPr lang="ru-RU" sz="3600" dirty="0" smtClean="0">
                <a:solidFill>
                  <a:srgbClr val="00FF00"/>
                </a:solidFill>
              </a:rPr>
              <a:t> </a:t>
            </a:r>
            <a:r>
              <a:rPr lang="ru-RU" sz="3600" dirty="0" smtClean="0">
                <a:solidFill>
                  <a:srgbClr val="FFFF00"/>
                </a:solidFill>
              </a:rPr>
              <a:t>деятельность</a:t>
            </a:r>
            <a:endParaRPr lang="ru-RU" sz="3600" dirty="0">
              <a:solidFill>
                <a:srgbClr val="00FF00"/>
              </a:solidFill>
            </a:endParaRPr>
          </a:p>
          <a:p>
            <a:endParaRPr lang="ru-RU" sz="3600" dirty="0">
              <a:solidFill>
                <a:srgbClr val="00FF00"/>
              </a:solidFill>
            </a:endParaRPr>
          </a:p>
          <a:p>
            <a:r>
              <a:rPr lang="ru-RU" sz="3600" dirty="0">
                <a:solidFill>
                  <a:srgbClr val="FFFF00"/>
                </a:solidFill>
              </a:rPr>
              <a:t>2</a:t>
            </a:r>
            <a:r>
              <a:rPr lang="ru-RU" sz="3600" dirty="0" smtClean="0">
                <a:solidFill>
                  <a:srgbClr val="FFFF00"/>
                </a:solidFill>
              </a:rPr>
              <a:t>) Экономическая безопасность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tx1">
                <a:lumMod val="95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Овал 25"/>
          <p:cNvSpPr/>
          <p:nvPr/>
        </p:nvSpPr>
        <p:spPr>
          <a:xfrm>
            <a:off x="-376279" y="19047"/>
            <a:ext cx="10215634" cy="5286412"/>
          </a:xfrm>
          <a:prstGeom prst="ellipse">
            <a:avLst/>
          </a:prstGeom>
          <a:blipFill dpi="0" rotWithShape="1">
            <a:blip r:embed="rId2" cstate="print">
              <a:alphaModFix amt="37000"/>
            </a:blip>
            <a:srcRect/>
            <a:stretch>
              <a:fillRect/>
            </a:stretch>
          </a:blip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395288" y="444500"/>
            <a:ext cx="84978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3200" b="1" dirty="0">
                <a:solidFill>
                  <a:schemeClr val="bg1"/>
                </a:solidFill>
              </a:rPr>
              <a:t>Характеристика дисциплины</a:t>
            </a:r>
          </a:p>
          <a:p>
            <a:pPr marL="342900" indent="-342900" algn="ctr"/>
            <a:endParaRPr lang="ru-RU" sz="3200" b="1" dirty="0">
              <a:solidFill>
                <a:schemeClr val="bg1"/>
              </a:solidFill>
            </a:endParaRPr>
          </a:p>
          <a:p>
            <a:pPr lvl="0"/>
            <a:r>
              <a:rPr lang="ru-RU" sz="3200" dirty="0" smtClean="0">
                <a:solidFill>
                  <a:schemeClr val="bg1"/>
                </a:solidFill>
              </a:rPr>
              <a:t>Изучается в 8 семестре</a:t>
            </a:r>
          </a:p>
          <a:p>
            <a:pPr lvl="0"/>
            <a:r>
              <a:rPr lang="ru-RU" sz="3200" dirty="0" smtClean="0">
                <a:solidFill>
                  <a:schemeClr val="bg1"/>
                </a:solidFill>
              </a:rPr>
              <a:t>Всего часов – </a:t>
            </a:r>
            <a:r>
              <a:rPr lang="en-US" sz="3200" dirty="0" smtClean="0">
                <a:solidFill>
                  <a:schemeClr val="bg1"/>
                </a:solidFill>
              </a:rPr>
              <a:t>136</a:t>
            </a:r>
            <a:r>
              <a:rPr lang="ru-RU" sz="3200" dirty="0" smtClean="0">
                <a:solidFill>
                  <a:schemeClr val="bg1"/>
                </a:solidFill>
              </a:rPr>
              <a:t>, из них</a:t>
            </a:r>
          </a:p>
          <a:p>
            <a:pPr lvl="0"/>
            <a:r>
              <a:rPr lang="ru-RU" sz="3200" dirty="0" smtClean="0">
                <a:solidFill>
                  <a:schemeClr val="bg1"/>
                </a:solidFill>
              </a:rPr>
              <a:t>Аудиторных часов – </a:t>
            </a:r>
            <a:r>
              <a:rPr lang="en-US" sz="3200" dirty="0" smtClean="0">
                <a:solidFill>
                  <a:schemeClr val="bg1"/>
                </a:solidFill>
              </a:rPr>
              <a:t>66</a:t>
            </a:r>
            <a:r>
              <a:rPr lang="ru-RU" sz="3200" dirty="0" smtClean="0">
                <a:solidFill>
                  <a:schemeClr val="bg1"/>
                </a:solidFill>
              </a:rPr>
              <a:t>, из них</a:t>
            </a:r>
          </a:p>
          <a:p>
            <a:pPr lvl="0"/>
            <a:r>
              <a:rPr lang="ru-RU" sz="3200" dirty="0" smtClean="0">
                <a:solidFill>
                  <a:schemeClr val="bg1"/>
                </a:solidFill>
              </a:rPr>
              <a:t>Лекции – 34 часа (1 раз в неделю)</a:t>
            </a:r>
          </a:p>
          <a:p>
            <a:pPr lvl="0"/>
            <a:r>
              <a:rPr lang="ru-RU" sz="3200" dirty="0" smtClean="0">
                <a:solidFill>
                  <a:schemeClr val="bg1"/>
                </a:solidFill>
              </a:rPr>
              <a:t>Практические занятия – 32 часа (1 раз в две недели)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Форма контроля – экзамен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912125" y="5695942"/>
            <a:ext cx="1214446" cy="1143008"/>
          </a:xfrm>
          <a:prstGeom prst="ellipse">
            <a:avLst/>
          </a:prstGeom>
          <a:solidFill>
            <a:srgbClr val="FFC000">
              <a:alpha val="69000"/>
            </a:srgb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>
                <a:lumMod val="85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олилиния 33"/>
          <p:cNvSpPr/>
          <p:nvPr/>
        </p:nvSpPr>
        <p:spPr>
          <a:xfrm>
            <a:off x="244867" y="1422337"/>
            <a:ext cx="3369305" cy="5006660"/>
          </a:xfrm>
          <a:custGeom>
            <a:avLst/>
            <a:gdLst>
              <a:gd name="connsiteX0" fmla="*/ 0 w 3028987"/>
              <a:gd name="connsiteY0" fmla="*/ 504841 h 4171062"/>
              <a:gd name="connsiteX1" fmla="*/ 147865 w 3028987"/>
              <a:gd name="connsiteY1" fmla="*/ 147865 h 4171062"/>
              <a:gd name="connsiteX2" fmla="*/ 504842 w 3028987"/>
              <a:gd name="connsiteY2" fmla="*/ 1 h 4171062"/>
              <a:gd name="connsiteX3" fmla="*/ 2524146 w 3028987"/>
              <a:gd name="connsiteY3" fmla="*/ 0 h 4171062"/>
              <a:gd name="connsiteX4" fmla="*/ 2881122 w 3028987"/>
              <a:gd name="connsiteY4" fmla="*/ 147865 h 4171062"/>
              <a:gd name="connsiteX5" fmla="*/ 3028986 w 3028987"/>
              <a:gd name="connsiteY5" fmla="*/ 504842 h 4171062"/>
              <a:gd name="connsiteX6" fmla="*/ 3028987 w 3028987"/>
              <a:gd name="connsiteY6" fmla="*/ 3666221 h 4171062"/>
              <a:gd name="connsiteX7" fmla="*/ 2881122 w 3028987"/>
              <a:gd name="connsiteY7" fmla="*/ 4023198 h 4171062"/>
              <a:gd name="connsiteX8" fmla="*/ 2524145 w 3028987"/>
              <a:gd name="connsiteY8" fmla="*/ 4171062 h 4171062"/>
              <a:gd name="connsiteX9" fmla="*/ 504841 w 3028987"/>
              <a:gd name="connsiteY9" fmla="*/ 4171062 h 4171062"/>
              <a:gd name="connsiteX10" fmla="*/ 147864 w 3028987"/>
              <a:gd name="connsiteY10" fmla="*/ 4023197 h 4171062"/>
              <a:gd name="connsiteX11" fmla="*/ 0 w 3028987"/>
              <a:gd name="connsiteY11" fmla="*/ 3666220 h 4171062"/>
              <a:gd name="connsiteX12" fmla="*/ 0 w 3028987"/>
              <a:gd name="connsiteY12" fmla="*/ 504841 h 417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28987" h="4171062">
                <a:moveTo>
                  <a:pt x="0" y="504841"/>
                </a:moveTo>
                <a:cubicBezTo>
                  <a:pt x="0" y="370949"/>
                  <a:pt x="53189" y="242541"/>
                  <a:pt x="147865" y="147865"/>
                </a:cubicBezTo>
                <a:cubicBezTo>
                  <a:pt x="242541" y="53189"/>
                  <a:pt x="370950" y="1"/>
                  <a:pt x="504842" y="1"/>
                </a:cubicBezTo>
                <a:lnTo>
                  <a:pt x="2524146" y="0"/>
                </a:lnTo>
                <a:cubicBezTo>
                  <a:pt x="2658038" y="0"/>
                  <a:pt x="2786446" y="53189"/>
                  <a:pt x="2881122" y="147865"/>
                </a:cubicBezTo>
                <a:cubicBezTo>
                  <a:pt x="2975798" y="242541"/>
                  <a:pt x="3028986" y="370950"/>
                  <a:pt x="3028986" y="504842"/>
                </a:cubicBezTo>
                <a:cubicBezTo>
                  <a:pt x="3028986" y="1558635"/>
                  <a:pt x="3028987" y="2612428"/>
                  <a:pt x="3028987" y="3666221"/>
                </a:cubicBezTo>
                <a:cubicBezTo>
                  <a:pt x="3028987" y="3800113"/>
                  <a:pt x="2975799" y="3928522"/>
                  <a:pt x="2881122" y="4023198"/>
                </a:cubicBezTo>
                <a:cubicBezTo>
                  <a:pt x="2786446" y="4117874"/>
                  <a:pt x="2658038" y="4171062"/>
                  <a:pt x="2524145" y="4171062"/>
                </a:cubicBezTo>
                <a:lnTo>
                  <a:pt x="504841" y="4171062"/>
                </a:lnTo>
                <a:cubicBezTo>
                  <a:pt x="370949" y="4171062"/>
                  <a:pt x="242540" y="4117873"/>
                  <a:pt x="147864" y="4023197"/>
                </a:cubicBezTo>
                <a:cubicBezTo>
                  <a:pt x="53188" y="3928521"/>
                  <a:pt x="0" y="3800112"/>
                  <a:pt x="0" y="3666220"/>
                </a:cubicBezTo>
                <a:lnTo>
                  <a:pt x="0" y="504841"/>
                </a:lnTo>
                <a:close/>
              </a:path>
            </a:pathLst>
          </a:custGeom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30743" tIns="239303" rIns="330743" bIns="239303" anchor="ctr"/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Цель</a:t>
            </a:r>
            <a:r>
              <a:rPr lang="ru-RU" sz="4400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4400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smtClean="0"/>
              <a:t>Формирование у студентов современного экономического мышления и системы специальных знаний в области организации и управления, техники проведения внешнеэкономических операций, а также представления о современном состоянии и тенденциях развития основных направлений ВЭД РБ</a:t>
            </a:r>
            <a:endParaRPr lang="ru-RU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Arial" charset="0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3934024" y="1605496"/>
            <a:ext cx="4790517" cy="902264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1" anchor="ctr"/>
          <a:lstStyle/>
          <a:p>
            <a:r>
              <a:rPr lang="ru-RU" b="1" dirty="0" smtClean="0">
                <a:solidFill>
                  <a:schemeClr val="bg1"/>
                </a:solidFill>
              </a:rPr>
              <a:t>умение анализировать место Республики Беларусь в системе мирохозяйственных связей;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3934852" y="2815479"/>
            <a:ext cx="4838437" cy="1503169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0" anchor="ctr"/>
          <a:lstStyle/>
          <a:p>
            <a:r>
              <a:rPr lang="ru-RU" b="1" dirty="0" smtClean="0">
                <a:solidFill>
                  <a:schemeClr val="bg1"/>
                </a:solidFill>
              </a:rPr>
              <a:t>изучение основных направлений организации управления внешнеэкономической деятельностью на предприятии;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3923928" y="4603475"/>
            <a:ext cx="4801983" cy="1777853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9" bIns="129540" anchor="ctr"/>
          <a:lstStyle/>
          <a:p>
            <a:r>
              <a:rPr lang="ru-RU" b="1" dirty="0" smtClean="0">
                <a:solidFill>
                  <a:schemeClr val="bg1"/>
                </a:solidFill>
              </a:rPr>
              <a:t>   изучение особенностей     составления внешнеторгового контракта, а также основ организации международных торгово-посреднических   операций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8958" y="949666"/>
            <a:ext cx="227160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1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ЗАДАЧИ:</a:t>
            </a:r>
          </a:p>
        </p:txBody>
      </p:sp>
      <p:sp>
        <p:nvSpPr>
          <p:cNvPr id="15375" name="Rectangle 18"/>
          <p:cNvSpPr>
            <a:spLocks noChangeArrowheads="1"/>
          </p:cNvSpPr>
          <p:nvPr/>
        </p:nvSpPr>
        <p:spPr bwMode="auto">
          <a:xfrm>
            <a:off x="0" y="333375"/>
            <a:ext cx="88931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FF00"/>
                </a:solidFill>
              </a:rPr>
              <a:t>Внешнеэкономическая деятельность</a:t>
            </a:r>
            <a:endParaRPr lang="ru-RU" sz="4000" b="1" dirty="0">
              <a:solidFill>
                <a:srgbClr val="00FF00"/>
              </a:solidFill>
            </a:endParaRPr>
          </a:p>
        </p:txBody>
      </p:sp>
      <p:sp>
        <p:nvSpPr>
          <p:cNvPr id="2" name="Овал 2"/>
          <p:cNvSpPr/>
          <p:nvPr/>
        </p:nvSpPr>
        <p:spPr>
          <a:xfrm>
            <a:off x="7974409" y="5750563"/>
            <a:ext cx="1440159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alpha val="77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4"/>
          <p:cNvSpPr>
            <a:spLocks noChangeArrowheads="1"/>
          </p:cNvSpPr>
          <p:nvPr/>
        </p:nvSpPr>
        <p:spPr bwMode="auto">
          <a:xfrm>
            <a:off x="250825" y="333375"/>
            <a:ext cx="8569647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500" b="1" dirty="0" smtClean="0">
                <a:solidFill>
                  <a:srgbClr val="00FF00"/>
                </a:solidFill>
              </a:rPr>
              <a:t>Внешнеэкономическая деятельность</a:t>
            </a:r>
            <a:endParaRPr lang="ru-RU" sz="3500" b="1" dirty="0">
              <a:solidFill>
                <a:srgbClr val="00FF00"/>
              </a:solidFill>
            </a:endParaRPr>
          </a:p>
        </p:txBody>
      </p:sp>
      <p:sp>
        <p:nvSpPr>
          <p:cNvPr id="16387" name="Text Box 35"/>
          <p:cNvSpPr txBox="1">
            <a:spLocks noChangeArrowheads="1"/>
          </p:cNvSpPr>
          <p:nvPr/>
        </p:nvSpPr>
        <p:spPr bwMode="auto">
          <a:xfrm>
            <a:off x="395288" y="980728"/>
            <a:ext cx="8497887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Содержание дисциплины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Сущность и содержание внешнеэкономической деятельности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2. Контрагенты в сфере внешнеэкономической деятельности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3. Внешнеторговые операции: содержание, классификация, характеристика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4. Понятие, сущность и цели государственного регулирования внешнеэкономической деятельности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5. Международное ценообразование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6.  Валютно-финансовые и платежные условия контрактов во внешнеэкономической деятельности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7. Таможенное регулирование внешнеэкономической деятельности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8. Страхование во внешнеэкономической деятельности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9. Организация внешнеэкономической деятельности на уровне хозяйствующего субъекта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10. Ответственность за нарушения в сфере ВЭД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11. Разрешение споров во внешнеэкономической сфере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7974409" y="5822001"/>
            <a:ext cx="1440159" cy="1371848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250825" y="333375"/>
            <a:ext cx="8893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FF00"/>
                </a:solidFill>
              </a:rPr>
              <a:t>Внешнеэкономическая деятельность</a:t>
            </a:r>
            <a:endParaRPr lang="ru-RU" sz="3600" b="1" dirty="0">
              <a:solidFill>
                <a:srgbClr val="00FF00"/>
              </a:solidFill>
            </a:endParaRPr>
          </a:p>
        </p:txBody>
      </p:sp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95288" y="980729"/>
            <a:ext cx="8497887" cy="59093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ru-RU" b="1" dirty="0">
                <a:solidFill>
                  <a:schemeClr val="bg1"/>
                </a:solidFill>
              </a:rPr>
              <a:t>Перечень тем практических занятий</a:t>
            </a:r>
          </a:p>
          <a:p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1. Внешнеэкономическая деятельность и ее роль в функционировании   национальной экономики.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2. Внешнеэкономические связи РБ: состояние и перспективы.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3. Организация работы по изучения контрагентов.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4. Международные коммерческие операции как управленческая деятельность, их субъекты и объекты.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5. Методы государственного регулирования ВЭД..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6. Методы ценообразования в международной торговле.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7. Валютное регулирование в РБ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8. Валютно-финансовые отношения предприятий с зарубежными партнерами.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9. Таможенные процедуры.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10. Таможенная статистика.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11. Взаимоотношения сторон при наступлении страхового случая.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12. Общие принципы организации и регулирования ВЭД хозяйствующего субъекта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13. Показатели экономической эффективности ВЭД.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14. Ответственность за нарушения в сфере ВЭД.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15. Разрешение споров во внешнеэкономической сфере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16. Протокол деловых переговоров. Этикет деловых приемов.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8045847" y="5822001"/>
            <a:ext cx="1440158" cy="1371848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5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3"/>
          <p:cNvSpPr>
            <a:spLocks noChangeArrowheads="1"/>
          </p:cNvSpPr>
          <p:nvPr/>
        </p:nvSpPr>
        <p:spPr bwMode="auto">
          <a:xfrm>
            <a:off x="323850" y="3333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Экономическая безопасность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3934024" y="1561129"/>
            <a:ext cx="4790517" cy="1103820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1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рассмотрение теоретических основ национальной безопасности;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3934852" y="2834751"/>
            <a:ext cx="4838437" cy="1064228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изучение принципов, методов и институтов обеспечения национальной экономической безопасности;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255454" y="1099450"/>
            <a:ext cx="3426129" cy="5521934"/>
          </a:xfrm>
          <a:custGeom>
            <a:avLst/>
            <a:gdLst>
              <a:gd name="connsiteX0" fmla="*/ 0 w 3028987"/>
              <a:gd name="connsiteY0" fmla="*/ 504841 h 4171062"/>
              <a:gd name="connsiteX1" fmla="*/ 147865 w 3028987"/>
              <a:gd name="connsiteY1" fmla="*/ 147865 h 4171062"/>
              <a:gd name="connsiteX2" fmla="*/ 504842 w 3028987"/>
              <a:gd name="connsiteY2" fmla="*/ 1 h 4171062"/>
              <a:gd name="connsiteX3" fmla="*/ 2524146 w 3028987"/>
              <a:gd name="connsiteY3" fmla="*/ 0 h 4171062"/>
              <a:gd name="connsiteX4" fmla="*/ 2881122 w 3028987"/>
              <a:gd name="connsiteY4" fmla="*/ 147865 h 4171062"/>
              <a:gd name="connsiteX5" fmla="*/ 3028986 w 3028987"/>
              <a:gd name="connsiteY5" fmla="*/ 504842 h 4171062"/>
              <a:gd name="connsiteX6" fmla="*/ 3028987 w 3028987"/>
              <a:gd name="connsiteY6" fmla="*/ 3666221 h 4171062"/>
              <a:gd name="connsiteX7" fmla="*/ 2881122 w 3028987"/>
              <a:gd name="connsiteY7" fmla="*/ 4023198 h 4171062"/>
              <a:gd name="connsiteX8" fmla="*/ 2524145 w 3028987"/>
              <a:gd name="connsiteY8" fmla="*/ 4171062 h 4171062"/>
              <a:gd name="connsiteX9" fmla="*/ 504841 w 3028987"/>
              <a:gd name="connsiteY9" fmla="*/ 4171062 h 4171062"/>
              <a:gd name="connsiteX10" fmla="*/ 147864 w 3028987"/>
              <a:gd name="connsiteY10" fmla="*/ 4023197 h 4171062"/>
              <a:gd name="connsiteX11" fmla="*/ 0 w 3028987"/>
              <a:gd name="connsiteY11" fmla="*/ 3666220 h 4171062"/>
              <a:gd name="connsiteX12" fmla="*/ 0 w 3028987"/>
              <a:gd name="connsiteY12" fmla="*/ 504841 h 417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28987" h="4171062">
                <a:moveTo>
                  <a:pt x="0" y="504841"/>
                </a:moveTo>
                <a:cubicBezTo>
                  <a:pt x="0" y="370949"/>
                  <a:pt x="53189" y="242541"/>
                  <a:pt x="147865" y="147865"/>
                </a:cubicBezTo>
                <a:cubicBezTo>
                  <a:pt x="242541" y="53189"/>
                  <a:pt x="370950" y="1"/>
                  <a:pt x="504842" y="1"/>
                </a:cubicBezTo>
                <a:lnTo>
                  <a:pt x="2524146" y="0"/>
                </a:lnTo>
                <a:cubicBezTo>
                  <a:pt x="2658038" y="0"/>
                  <a:pt x="2786446" y="53189"/>
                  <a:pt x="2881122" y="147865"/>
                </a:cubicBezTo>
                <a:cubicBezTo>
                  <a:pt x="2975798" y="242541"/>
                  <a:pt x="3028986" y="370950"/>
                  <a:pt x="3028986" y="504842"/>
                </a:cubicBezTo>
                <a:cubicBezTo>
                  <a:pt x="3028986" y="1558635"/>
                  <a:pt x="3028987" y="2612428"/>
                  <a:pt x="3028987" y="3666221"/>
                </a:cubicBezTo>
                <a:cubicBezTo>
                  <a:pt x="3028987" y="3800113"/>
                  <a:pt x="2975799" y="3928522"/>
                  <a:pt x="2881122" y="4023198"/>
                </a:cubicBezTo>
                <a:cubicBezTo>
                  <a:pt x="2786446" y="4117874"/>
                  <a:pt x="2658038" y="4171062"/>
                  <a:pt x="2524145" y="4171062"/>
                </a:cubicBezTo>
                <a:lnTo>
                  <a:pt x="504841" y="4171062"/>
                </a:lnTo>
                <a:cubicBezTo>
                  <a:pt x="370949" y="4171062"/>
                  <a:pt x="242540" y="4117873"/>
                  <a:pt x="147864" y="4023197"/>
                </a:cubicBezTo>
                <a:cubicBezTo>
                  <a:pt x="53188" y="3928521"/>
                  <a:pt x="0" y="3800112"/>
                  <a:pt x="0" y="3666220"/>
                </a:cubicBezTo>
                <a:lnTo>
                  <a:pt x="0" y="504841"/>
                </a:lnTo>
                <a:close/>
              </a:path>
            </a:pathLst>
          </a:custGeom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30743" tIns="239303" rIns="330743" bIns="239303" anchor="ctr"/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800" b="1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Цель</a:t>
            </a:r>
            <a:r>
              <a:rPr lang="ru-RU" sz="4400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4400" dirty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smtClean="0"/>
              <a:t>ф</a:t>
            </a:r>
            <a:r>
              <a:rPr lang="ru-RU" b="1" dirty="0" smtClean="0"/>
              <a:t>ормирование </a:t>
            </a:r>
            <a:r>
              <a:rPr lang="ru-RU" b="1" dirty="0" smtClean="0"/>
              <a:t>у студентов целостного представления о системе национальной безопасности, навыков правильной оценки социально-экономических решений с позиций обеспечения экономической безопасности на разных ее уровнях, а также способности к разработке мер и мероприятий по ее повышению и механизма их реализации</a:t>
            </a:r>
            <a:endParaRPr lang="ru-RU" b="1" dirty="0">
              <a:solidFill>
                <a:schemeClr val="bg1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8958" y="949666"/>
            <a:ext cx="227160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1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ЗАДАЧИ: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3851920" y="4149080"/>
            <a:ext cx="4935903" cy="1800200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9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рассмотрение основных макро- и микроэкономических показателей, характеризующих состояние национальной экономической безопасности</a:t>
            </a:r>
            <a:endParaRPr 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118872" y="5893438"/>
            <a:ext cx="1440158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6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3000">
              <a:srgbClr val="002060">
                <a:alpha val="96000"/>
              </a:srgbClr>
            </a:gs>
            <a:gs pos="60000">
              <a:schemeClr val="tx1"/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8028384" y="5807713"/>
            <a:ext cx="1440159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7</a:t>
            </a:r>
          </a:p>
        </p:txBody>
      </p:sp>
      <p:sp>
        <p:nvSpPr>
          <p:cNvPr id="19459" name="Text Box 9"/>
          <p:cNvSpPr txBox="1">
            <a:spLocks noChangeArrowheads="1"/>
          </p:cNvSpPr>
          <p:nvPr/>
        </p:nvSpPr>
        <p:spPr bwMode="auto">
          <a:xfrm>
            <a:off x="395288" y="1268413"/>
            <a:ext cx="8497887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Содержание дисциплины</a:t>
            </a:r>
          </a:p>
          <a:p>
            <a:endParaRPr lang="ru-RU" sz="2400" b="1" dirty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1. Экономическая безопасность: национальный аспект.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2. Концепция национальной экономической безопасности.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3. Критерии, показатели и методы анализа экономической безопасности.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4. Энергетическая безопасность РБ.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5. Финансовая безопасность РБ.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6. Продовольственная безопасность.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7. Внешнеэкономическая безопасность.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8. Менеджмент риска в системе экономической безопасности.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9. Менеджмент страхования.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10. Оценка бизнеса в условиях неопределенности и риска.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Тема 11. Информационная безопасность предприятия.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323850" y="3333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Экономическая безопасность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3000">
              <a:srgbClr val="002060">
                <a:alpha val="96000"/>
              </a:srgbClr>
            </a:gs>
            <a:gs pos="60000">
              <a:schemeClr val="tx1"/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8028384" y="5807713"/>
            <a:ext cx="1440159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8</a:t>
            </a:r>
          </a:p>
        </p:txBody>
      </p: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395288" y="908721"/>
            <a:ext cx="849788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ru-RU" sz="2400" dirty="0">
                <a:solidFill>
                  <a:schemeClr val="bg1"/>
                </a:solidFill>
              </a:rPr>
              <a:t>Перечень тем практических занятий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</a:t>
            </a:r>
            <a:r>
              <a:rPr lang="ru-RU" b="1" dirty="0" smtClean="0">
                <a:solidFill>
                  <a:schemeClr val="bg1"/>
                </a:solidFill>
              </a:rPr>
              <a:t>. Система экономической безопасности.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2. Обеспечение экономической безопасности в реальном секторе.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3. Обеспечение экономической безопасности в секторе услуг.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4. Проблемы охраны интеллектуальной собственности и инструменты ее защиты в системе экономической  безопасности.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5. Финансовая безопасность страны: основные проблемы и инструменты обеспечения.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6. Бегство капитала: сущность, масштабы и меры противодействия.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7. Приоритеты государственной социальной политики в стратегии экономической безопасности.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8. Экономическая безопасность РБ во внешнеэкономической сфере.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9. Оффшорный бизнес и защита интересов РБ.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10. Роль таможенных органов в обеспечении экономической безопасности внешнеэкономической сферы.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11. Управление рисками в деятельности предприятия.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12. Финансовые риски.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13. Оценка коммерческого риска фирмы.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14. Методы управления рисками.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15.Разработка стратегий менеджмента риска.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16. Организация страхования рисков.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484" name="Rectangle 9"/>
          <p:cNvSpPr>
            <a:spLocks noChangeArrowheads="1"/>
          </p:cNvSpPr>
          <p:nvPr/>
        </p:nvSpPr>
        <p:spPr bwMode="auto">
          <a:xfrm>
            <a:off x="323850" y="3333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Экономическая безопасность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>
                <a:alpha val="64000"/>
              </a:srgbClr>
            </a:gs>
            <a:gs pos="12000">
              <a:schemeClr val="tx1">
                <a:alpha val="80000"/>
              </a:schemeClr>
            </a:gs>
            <a:gs pos="27000">
              <a:schemeClr val="accent1">
                <a:lumMod val="60000"/>
                <a:lumOff val="40000"/>
                <a:alpha val="17000"/>
              </a:schemeClr>
            </a:gs>
            <a:gs pos="100000">
              <a:srgbClr val="002060">
                <a:alpha val="84000"/>
              </a:srgbClr>
            </a:gs>
            <a:gs pos="100000">
              <a:srgbClr val="002060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57430"/>
            <a:ext cx="6000791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+mn-lt"/>
                <a:cs typeface="+mn-cs"/>
              </a:rPr>
              <a:t>Спасибо за внимание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71934" y="428604"/>
            <a:ext cx="5214974" cy="6072230"/>
          </a:xfrm>
          <a:prstGeom prst="roundRect">
            <a:avLst/>
          </a:prstGeom>
          <a:blipFill dpi="0" rotWithShape="1">
            <a:blip r:embed="rId2" cstate="print">
              <a:alphaModFix amt="47000"/>
            </a:blip>
            <a:srcRect/>
            <a:stretch>
              <a:fillRect/>
            </a:stretch>
          </a:blip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blipFill>
          <a:blip xmlns:r="http://schemas.openxmlformats.org/officeDocument/2006/relationships" r:embed="rId2"/>
          <a:stretch>
            <a:fillRect/>
          </a:stretch>
        </a:blip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2459</TotalTime>
  <Words>721</Words>
  <Application>Microsoft Office PowerPoint</Application>
  <PresentationFormat>Экран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Vovtamax</cp:lastModifiedBy>
  <cp:revision>312</cp:revision>
  <dcterms:created xsi:type="dcterms:W3CDTF">2014-05-12T08:43:53Z</dcterms:created>
  <dcterms:modified xsi:type="dcterms:W3CDTF">2017-02-14T21:38:11Z</dcterms:modified>
</cp:coreProperties>
</file>