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91" r:id="rId3"/>
    <p:sldId id="257" r:id="rId4"/>
    <p:sldId id="292" r:id="rId5"/>
    <p:sldId id="258" r:id="rId6"/>
    <p:sldId id="293" r:id="rId7"/>
    <p:sldId id="259" r:id="rId8"/>
    <p:sldId id="294" r:id="rId9"/>
    <p:sldId id="260" r:id="rId10"/>
    <p:sldId id="261" r:id="rId11"/>
    <p:sldId id="262" r:id="rId12"/>
    <p:sldId id="263" r:id="rId13"/>
    <p:sldId id="264" r:id="rId14"/>
    <p:sldId id="266" r:id="rId15"/>
    <p:sldId id="267" r:id="rId16"/>
    <p:sldId id="268" r:id="rId17"/>
    <p:sldId id="290" r:id="rId18"/>
    <p:sldId id="269" r:id="rId19"/>
    <p:sldId id="289" r:id="rId20"/>
  </p:sldIdLst>
  <p:sldSz cx="9144000" cy="5143500" type="screen16x9"/>
  <p:notesSz cx="6858000" cy="9144000"/>
  <p:embeddedFontLst>
    <p:embeddedFont>
      <p:font typeface="Roboto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D10775-6A30-4F7B-A895-5BEBC5CC1877}">
  <a:tblStyle styleId="{59D10775-6A30-4F7B-A895-5BEBC5CC18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8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83E81-BD8A-4622-BABF-599351E0AE0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5C520F-E75A-4BA8-A9A4-A8FD89CE5894}">
      <dgm:prSet phldrT="[Текст]"/>
      <dgm:spPr/>
      <dgm:t>
        <a:bodyPr/>
        <a:lstStyle/>
        <a:p>
          <a:r>
            <a:rPr lang="en-US" dirty="0" smtClean="0"/>
            <a:t>May</a:t>
          </a:r>
          <a:endParaRPr lang="ru-RU" dirty="0"/>
        </a:p>
      </dgm:t>
    </dgm:pt>
    <dgm:pt modelId="{03787D05-22E3-4C8D-9DBC-33D3A5D7B5A2}" type="parTrans" cxnId="{74EEBA13-44DC-46B9-8FC1-2AAD0E79458E}">
      <dgm:prSet/>
      <dgm:spPr/>
      <dgm:t>
        <a:bodyPr/>
        <a:lstStyle/>
        <a:p>
          <a:endParaRPr lang="ru-RU"/>
        </a:p>
      </dgm:t>
    </dgm:pt>
    <dgm:pt modelId="{240ADFFD-FF39-46B2-B082-99D1D7C78010}" type="sibTrans" cxnId="{74EEBA13-44DC-46B9-8FC1-2AAD0E79458E}">
      <dgm:prSet/>
      <dgm:spPr/>
      <dgm:t>
        <a:bodyPr/>
        <a:lstStyle/>
        <a:p>
          <a:endParaRPr lang="ru-RU"/>
        </a:p>
      </dgm:t>
    </dgm:pt>
    <dgm:pt modelId="{25500E9F-41E8-44F4-9101-21D69829E25D}">
      <dgm:prSet phldrT="[Текст]" custT="1"/>
      <dgm:spPr/>
      <dgm:t>
        <a:bodyPr/>
        <a:lstStyle/>
        <a:p>
          <a:r>
            <a:rPr lang="en-US" sz="2000" dirty="0" smtClean="0"/>
            <a:t>possibility</a:t>
          </a:r>
          <a:endParaRPr lang="ru-RU" sz="2000" dirty="0"/>
        </a:p>
      </dgm:t>
    </dgm:pt>
    <dgm:pt modelId="{E2FF0B16-3255-407E-AD0D-EE04F984FC12}" type="parTrans" cxnId="{9F9EC2A4-E13D-4383-A3C7-9214FB092C4B}">
      <dgm:prSet/>
      <dgm:spPr/>
      <dgm:t>
        <a:bodyPr/>
        <a:lstStyle/>
        <a:p>
          <a:endParaRPr lang="ru-RU"/>
        </a:p>
      </dgm:t>
    </dgm:pt>
    <dgm:pt modelId="{6A7605FA-AE69-4BD6-B7EF-0F818222697F}" type="sibTrans" cxnId="{9F9EC2A4-E13D-4383-A3C7-9214FB092C4B}">
      <dgm:prSet/>
      <dgm:spPr/>
      <dgm:t>
        <a:bodyPr/>
        <a:lstStyle/>
        <a:p>
          <a:endParaRPr lang="ru-RU"/>
        </a:p>
      </dgm:t>
    </dgm:pt>
    <dgm:pt modelId="{6F8DF9A6-5D42-4CC9-B074-56E1EFF584DA}">
      <dgm:prSet phldrT="[Текст]"/>
      <dgm:spPr/>
      <dgm:t>
        <a:bodyPr/>
        <a:lstStyle/>
        <a:p>
          <a:r>
            <a:rPr lang="en-US" dirty="0" smtClean="0"/>
            <a:t>I may become a doctor.</a:t>
          </a:r>
          <a:endParaRPr lang="ru-RU" dirty="0"/>
        </a:p>
      </dgm:t>
    </dgm:pt>
    <dgm:pt modelId="{4EF24A5D-EE3E-4E10-99D6-ACCB346C0911}" type="parTrans" cxnId="{C88A4C18-3709-4ED4-9D63-92741D0EE410}">
      <dgm:prSet/>
      <dgm:spPr/>
      <dgm:t>
        <a:bodyPr/>
        <a:lstStyle/>
        <a:p>
          <a:endParaRPr lang="ru-RU"/>
        </a:p>
      </dgm:t>
    </dgm:pt>
    <dgm:pt modelId="{2D18C418-2530-46EA-B69D-08D05E03334D}" type="sibTrans" cxnId="{C88A4C18-3709-4ED4-9D63-92741D0EE410}">
      <dgm:prSet/>
      <dgm:spPr/>
      <dgm:t>
        <a:bodyPr/>
        <a:lstStyle/>
        <a:p>
          <a:endParaRPr lang="ru-RU"/>
        </a:p>
      </dgm:t>
    </dgm:pt>
    <dgm:pt modelId="{9E886C0E-FE19-47C1-AB4D-BCD777542AAA}">
      <dgm:prSet phldrT="[Текст]"/>
      <dgm:spPr/>
      <dgm:t>
        <a:bodyPr/>
        <a:lstStyle/>
        <a:p>
          <a:r>
            <a:rPr lang="en-US" dirty="0" smtClean="0"/>
            <a:t>I might become a doctor.</a:t>
          </a:r>
          <a:endParaRPr lang="ru-RU" dirty="0"/>
        </a:p>
      </dgm:t>
    </dgm:pt>
    <dgm:pt modelId="{C421317C-C01C-4DB9-8E69-46EAA7416DAA}" type="parTrans" cxnId="{C5605C91-E8AA-4B2C-9F5A-D689AA20B77B}">
      <dgm:prSet/>
      <dgm:spPr/>
      <dgm:t>
        <a:bodyPr/>
        <a:lstStyle/>
        <a:p>
          <a:endParaRPr lang="ru-RU"/>
        </a:p>
      </dgm:t>
    </dgm:pt>
    <dgm:pt modelId="{230D86A6-B8C4-462E-AD2C-7DE67E292524}" type="sibTrans" cxnId="{C5605C91-E8AA-4B2C-9F5A-D689AA20B77B}">
      <dgm:prSet/>
      <dgm:spPr/>
      <dgm:t>
        <a:bodyPr/>
        <a:lstStyle/>
        <a:p>
          <a:endParaRPr lang="ru-RU"/>
        </a:p>
      </dgm:t>
    </dgm:pt>
    <dgm:pt modelId="{EB200E30-861A-4596-9C9B-EADBDDF88DF4}">
      <dgm:prSet phldrT="[Текст]" custT="1"/>
      <dgm:spPr/>
      <dgm:t>
        <a:bodyPr/>
        <a:lstStyle/>
        <a:p>
          <a:r>
            <a:rPr lang="en-US" sz="2000" dirty="0" smtClean="0"/>
            <a:t>permission</a:t>
          </a:r>
          <a:endParaRPr lang="ru-RU" sz="2000" dirty="0"/>
        </a:p>
      </dgm:t>
    </dgm:pt>
    <dgm:pt modelId="{CA4A965D-AA46-4399-8A53-8962ADCBF88F}" type="parTrans" cxnId="{40AA3270-3B1C-4B4E-8DF5-2303E6589646}">
      <dgm:prSet/>
      <dgm:spPr/>
      <dgm:t>
        <a:bodyPr/>
        <a:lstStyle/>
        <a:p>
          <a:endParaRPr lang="ru-RU"/>
        </a:p>
      </dgm:t>
    </dgm:pt>
    <dgm:pt modelId="{DBD92FD0-44E7-4C8F-A7CC-F72E1F6A42E2}" type="sibTrans" cxnId="{40AA3270-3B1C-4B4E-8DF5-2303E6589646}">
      <dgm:prSet/>
      <dgm:spPr/>
      <dgm:t>
        <a:bodyPr/>
        <a:lstStyle/>
        <a:p>
          <a:endParaRPr lang="ru-RU"/>
        </a:p>
      </dgm:t>
    </dgm:pt>
    <dgm:pt modelId="{A0A93481-3377-4576-B6AC-CA43C97F9E09}">
      <dgm:prSet phldrT="[Текст]"/>
      <dgm:spPr/>
      <dgm:t>
        <a:bodyPr/>
        <a:lstStyle/>
        <a:p>
          <a:r>
            <a:rPr lang="en-US" dirty="0" smtClean="0"/>
            <a:t>You may go now.</a:t>
          </a:r>
          <a:endParaRPr lang="ru-RU" dirty="0"/>
        </a:p>
      </dgm:t>
    </dgm:pt>
    <dgm:pt modelId="{9B5D3747-2E85-414E-8BA8-ACCCB8195D16}" type="parTrans" cxnId="{E197288E-7E1C-4D1E-A6B3-97232E9B3C14}">
      <dgm:prSet/>
      <dgm:spPr/>
      <dgm:t>
        <a:bodyPr/>
        <a:lstStyle/>
        <a:p>
          <a:endParaRPr lang="ru-RU"/>
        </a:p>
      </dgm:t>
    </dgm:pt>
    <dgm:pt modelId="{9852DD46-51F2-427F-BDDA-4DA5DB745A83}" type="sibTrans" cxnId="{E197288E-7E1C-4D1E-A6B3-97232E9B3C14}">
      <dgm:prSet/>
      <dgm:spPr/>
      <dgm:t>
        <a:bodyPr/>
        <a:lstStyle/>
        <a:p>
          <a:endParaRPr lang="ru-RU"/>
        </a:p>
      </dgm:t>
    </dgm:pt>
    <dgm:pt modelId="{48044CCD-02B1-4377-994B-2E8F32978A9F}" type="pres">
      <dgm:prSet presAssocID="{0A283E81-BD8A-4622-BABF-599351E0AE0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4E8091-CB79-4EAE-9B76-C449509193DC}" type="pres">
      <dgm:prSet presAssocID="{1F5C520F-E75A-4BA8-A9A4-A8FD89CE5894}" presName="root1" presStyleCnt="0"/>
      <dgm:spPr/>
    </dgm:pt>
    <dgm:pt modelId="{1EA5C2A5-056C-46D8-B6E7-9BAC5C7C4885}" type="pres">
      <dgm:prSet presAssocID="{1F5C520F-E75A-4BA8-A9A4-A8FD89CE589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33D1E7-77C3-4D95-88F4-8BCCF3BD78F2}" type="pres">
      <dgm:prSet presAssocID="{1F5C520F-E75A-4BA8-A9A4-A8FD89CE5894}" presName="level2hierChild" presStyleCnt="0"/>
      <dgm:spPr/>
    </dgm:pt>
    <dgm:pt modelId="{26F7B123-2734-4029-BDEF-C18C16FF6FDB}" type="pres">
      <dgm:prSet presAssocID="{E2FF0B16-3255-407E-AD0D-EE04F984FC12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68499F6A-8AB0-4DCD-A857-8611A60B1AC0}" type="pres">
      <dgm:prSet presAssocID="{E2FF0B16-3255-407E-AD0D-EE04F984FC1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14712A51-C485-481E-9821-0FFCE4309870}" type="pres">
      <dgm:prSet presAssocID="{25500E9F-41E8-44F4-9101-21D69829E25D}" presName="root2" presStyleCnt="0"/>
      <dgm:spPr/>
    </dgm:pt>
    <dgm:pt modelId="{B365179E-2E2D-4539-B4BD-DDB84543D201}" type="pres">
      <dgm:prSet presAssocID="{25500E9F-41E8-44F4-9101-21D69829E25D}" presName="LevelTwoTextNode" presStyleLbl="node2" presStyleIdx="0" presStyleCnt="2" custLinFactNeighborY="-11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C94E42-13BC-40DE-9DAA-7FC2E85D5BEC}" type="pres">
      <dgm:prSet presAssocID="{25500E9F-41E8-44F4-9101-21D69829E25D}" presName="level3hierChild" presStyleCnt="0"/>
      <dgm:spPr/>
    </dgm:pt>
    <dgm:pt modelId="{99588A7F-6BCC-427E-B8BC-314F815C5375}" type="pres">
      <dgm:prSet presAssocID="{4EF24A5D-EE3E-4E10-99D6-ACCB346C0911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30E168C2-D7D1-4BFF-A15C-8C1B922E3652}" type="pres">
      <dgm:prSet presAssocID="{4EF24A5D-EE3E-4E10-99D6-ACCB346C0911}" presName="connTx" presStyleLbl="parChTrans1D3" presStyleIdx="0" presStyleCnt="3"/>
      <dgm:spPr/>
      <dgm:t>
        <a:bodyPr/>
        <a:lstStyle/>
        <a:p>
          <a:endParaRPr lang="ru-RU"/>
        </a:p>
      </dgm:t>
    </dgm:pt>
    <dgm:pt modelId="{326F62A9-5ADF-46F2-89EB-14A91B1B43E5}" type="pres">
      <dgm:prSet presAssocID="{6F8DF9A6-5D42-4CC9-B074-56E1EFF584DA}" presName="root2" presStyleCnt="0"/>
      <dgm:spPr/>
    </dgm:pt>
    <dgm:pt modelId="{7DC8332F-9020-4586-B992-8BCD43315C85}" type="pres">
      <dgm:prSet presAssocID="{6F8DF9A6-5D42-4CC9-B074-56E1EFF584DA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9A4113-30C8-4DA1-B1DE-0301A63BBE3E}" type="pres">
      <dgm:prSet presAssocID="{6F8DF9A6-5D42-4CC9-B074-56E1EFF584DA}" presName="level3hierChild" presStyleCnt="0"/>
      <dgm:spPr/>
    </dgm:pt>
    <dgm:pt modelId="{0CBA43CC-4B4D-4CDE-9159-244A34771A6A}" type="pres">
      <dgm:prSet presAssocID="{C421317C-C01C-4DB9-8E69-46EAA7416DAA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95C29F32-6158-4EF0-BD05-7271CFAF1086}" type="pres">
      <dgm:prSet presAssocID="{C421317C-C01C-4DB9-8E69-46EAA7416DAA}" presName="connTx" presStyleLbl="parChTrans1D3" presStyleIdx="1" presStyleCnt="3"/>
      <dgm:spPr/>
      <dgm:t>
        <a:bodyPr/>
        <a:lstStyle/>
        <a:p>
          <a:endParaRPr lang="ru-RU"/>
        </a:p>
      </dgm:t>
    </dgm:pt>
    <dgm:pt modelId="{2526FBDC-1549-42DC-B01A-AEDFA95BBC31}" type="pres">
      <dgm:prSet presAssocID="{9E886C0E-FE19-47C1-AB4D-BCD777542AAA}" presName="root2" presStyleCnt="0"/>
      <dgm:spPr/>
    </dgm:pt>
    <dgm:pt modelId="{CC3EF60A-3516-4600-AF4B-934E1BFAB92F}" type="pres">
      <dgm:prSet presAssocID="{9E886C0E-FE19-47C1-AB4D-BCD777542AAA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7C4C6A-53BC-41B6-BFD7-CD7F218CE8DC}" type="pres">
      <dgm:prSet presAssocID="{9E886C0E-FE19-47C1-AB4D-BCD777542AAA}" presName="level3hierChild" presStyleCnt="0"/>
      <dgm:spPr/>
    </dgm:pt>
    <dgm:pt modelId="{C7957B14-033E-479D-A434-73F510FAC7C1}" type="pres">
      <dgm:prSet presAssocID="{CA4A965D-AA46-4399-8A53-8962ADCBF88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097F1F32-7203-4072-A792-665A1E3ABFAA}" type="pres">
      <dgm:prSet presAssocID="{CA4A965D-AA46-4399-8A53-8962ADCBF88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C0638FF3-8BB4-4671-A2F0-14AFCD78FF46}" type="pres">
      <dgm:prSet presAssocID="{EB200E30-861A-4596-9C9B-EADBDDF88DF4}" presName="root2" presStyleCnt="0"/>
      <dgm:spPr/>
    </dgm:pt>
    <dgm:pt modelId="{CBE579F6-525E-4D13-934E-28AB9505E675}" type="pres">
      <dgm:prSet presAssocID="{EB200E30-861A-4596-9C9B-EADBDDF88DF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4C50D0-B111-49AB-8C3F-FE80C8085355}" type="pres">
      <dgm:prSet presAssocID="{EB200E30-861A-4596-9C9B-EADBDDF88DF4}" presName="level3hierChild" presStyleCnt="0"/>
      <dgm:spPr/>
    </dgm:pt>
    <dgm:pt modelId="{31547AB2-3273-4F2F-A9C9-922FB579EEC1}" type="pres">
      <dgm:prSet presAssocID="{9B5D3747-2E85-414E-8BA8-ACCCB8195D16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5B14DA01-815A-49AB-8F83-780774629BD0}" type="pres">
      <dgm:prSet presAssocID="{9B5D3747-2E85-414E-8BA8-ACCCB8195D16}" presName="connTx" presStyleLbl="parChTrans1D3" presStyleIdx="2" presStyleCnt="3"/>
      <dgm:spPr/>
      <dgm:t>
        <a:bodyPr/>
        <a:lstStyle/>
        <a:p>
          <a:endParaRPr lang="ru-RU"/>
        </a:p>
      </dgm:t>
    </dgm:pt>
    <dgm:pt modelId="{79FEEF5E-6D1A-4866-B53C-669D1BB35BCF}" type="pres">
      <dgm:prSet presAssocID="{A0A93481-3377-4576-B6AC-CA43C97F9E09}" presName="root2" presStyleCnt="0"/>
      <dgm:spPr/>
    </dgm:pt>
    <dgm:pt modelId="{1B27779B-8084-4CB8-ADC9-471B2C0CB5E0}" type="pres">
      <dgm:prSet presAssocID="{A0A93481-3377-4576-B6AC-CA43C97F9E09}" presName="LevelTwoTextNode" presStyleLbl="node3" presStyleIdx="2" presStyleCnt="3" custLinFactNeighborY="11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BE8427-DC68-42CE-A015-674E79D305B8}" type="pres">
      <dgm:prSet presAssocID="{A0A93481-3377-4576-B6AC-CA43C97F9E09}" presName="level3hierChild" presStyleCnt="0"/>
      <dgm:spPr/>
    </dgm:pt>
  </dgm:ptLst>
  <dgm:cxnLst>
    <dgm:cxn modelId="{29D50E49-68FB-42C9-90BE-D16D2D30024A}" type="presOf" srcId="{A0A93481-3377-4576-B6AC-CA43C97F9E09}" destId="{1B27779B-8084-4CB8-ADC9-471B2C0CB5E0}" srcOrd="0" destOrd="0" presId="urn:microsoft.com/office/officeart/2005/8/layout/hierarchy2"/>
    <dgm:cxn modelId="{6738BEF3-140B-4115-AEBE-EAE8C3ED6AFC}" type="presOf" srcId="{CA4A965D-AA46-4399-8A53-8962ADCBF88F}" destId="{097F1F32-7203-4072-A792-665A1E3ABFAA}" srcOrd="1" destOrd="0" presId="urn:microsoft.com/office/officeart/2005/8/layout/hierarchy2"/>
    <dgm:cxn modelId="{DD490B7C-C250-43DE-9CCE-1611C23B2FE3}" type="presOf" srcId="{6F8DF9A6-5D42-4CC9-B074-56E1EFF584DA}" destId="{7DC8332F-9020-4586-B992-8BCD43315C85}" srcOrd="0" destOrd="0" presId="urn:microsoft.com/office/officeart/2005/8/layout/hierarchy2"/>
    <dgm:cxn modelId="{73DA3346-6096-4BCF-B9B6-5CDD0B8622E0}" type="presOf" srcId="{9B5D3747-2E85-414E-8BA8-ACCCB8195D16}" destId="{31547AB2-3273-4F2F-A9C9-922FB579EEC1}" srcOrd="0" destOrd="0" presId="urn:microsoft.com/office/officeart/2005/8/layout/hierarchy2"/>
    <dgm:cxn modelId="{35A624D0-1452-4801-B54F-B1A2DB35191C}" type="presOf" srcId="{9E886C0E-FE19-47C1-AB4D-BCD777542AAA}" destId="{CC3EF60A-3516-4600-AF4B-934E1BFAB92F}" srcOrd="0" destOrd="0" presId="urn:microsoft.com/office/officeart/2005/8/layout/hierarchy2"/>
    <dgm:cxn modelId="{2266C33E-8393-4668-A00A-6A78CEA6E18D}" type="presOf" srcId="{25500E9F-41E8-44F4-9101-21D69829E25D}" destId="{B365179E-2E2D-4539-B4BD-DDB84543D201}" srcOrd="0" destOrd="0" presId="urn:microsoft.com/office/officeart/2005/8/layout/hierarchy2"/>
    <dgm:cxn modelId="{5BCE1C95-9875-4E35-BC22-AC1F22142F37}" type="presOf" srcId="{C421317C-C01C-4DB9-8E69-46EAA7416DAA}" destId="{95C29F32-6158-4EF0-BD05-7271CFAF1086}" srcOrd="1" destOrd="0" presId="urn:microsoft.com/office/officeart/2005/8/layout/hierarchy2"/>
    <dgm:cxn modelId="{270560D1-5CDA-46F4-93C3-93859CF604D0}" type="presOf" srcId="{C421317C-C01C-4DB9-8E69-46EAA7416DAA}" destId="{0CBA43CC-4B4D-4CDE-9159-244A34771A6A}" srcOrd="0" destOrd="0" presId="urn:microsoft.com/office/officeart/2005/8/layout/hierarchy2"/>
    <dgm:cxn modelId="{0D109884-0FE1-4EE0-A494-D8D133B713DD}" type="presOf" srcId="{4EF24A5D-EE3E-4E10-99D6-ACCB346C0911}" destId="{99588A7F-6BCC-427E-B8BC-314F815C5375}" srcOrd="0" destOrd="0" presId="urn:microsoft.com/office/officeart/2005/8/layout/hierarchy2"/>
    <dgm:cxn modelId="{6F88D729-2FBF-4308-8F90-5E3E60446FE8}" type="presOf" srcId="{E2FF0B16-3255-407E-AD0D-EE04F984FC12}" destId="{26F7B123-2734-4029-BDEF-C18C16FF6FDB}" srcOrd="0" destOrd="0" presId="urn:microsoft.com/office/officeart/2005/8/layout/hierarchy2"/>
    <dgm:cxn modelId="{40AA3270-3B1C-4B4E-8DF5-2303E6589646}" srcId="{1F5C520F-E75A-4BA8-A9A4-A8FD89CE5894}" destId="{EB200E30-861A-4596-9C9B-EADBDDF88DF4}" srcOrd="1" destOrd="0" parTransId="{CA4A965D-AA46-4399-8A53-8962ADCBF88F}" sibTransId="{DBD92FD0-44E7-4C8F-A7CC-F72E1F6A42E2}"/>
    <dgm:cxn modelId="{9F9EC2A4-E13D-4383-A3C7-9214FB092C4B}" srcId="{1F5C520F-E75A-4BA8-A9A4-A8FD89CE5894}" destId="{25500E9F-41E8-44F4-9101-21D69829E25D}" srcOrd="0" destOrd="0" parTransId="{E2FF0B16-3255-407E-AD0D-EE04F984FC12}" sibTransId="{6A7605FA-AE69-4BD6-B7EF-0F818222697F}"/>
    <dgm:cxn modelId="{E197288E-7E1C-4D1E-A6B3-97232E9B3C14}" srcId="{EB200E30-861A-4596-9C9B-EADBDDF88DF4}" destId="{A0A93481-3377-4576-B6AC-CA43C97F9E09}" srcOrd="0" destOrd="0" parTransId="{9B5D3747-2E85-414E-8BA8-ACCCB8195D16}" sibTransId="{9852DD46-51F2-427F-BDDA-4DA5DB745A83}"/>
    <dgm:cxn modelId="{BA14F324-FA53-45A7-97FF-6396E6F5BAA2}" type="presOf" srcId="{EB200E30-861A-4596-9C9B-EADBDDF88DF4}" destId="{CBE579F6-525E-4D13-934E-28AB9505E675}" srcOrd="0" destOrd="0" presId="urn:microsoft.com/office/officeart/2005/8/layout/hierarchy2"/>
    <dgm:cxn modelId="{C88A4C18-3709-4ED4-9D63-92741D0EE410}" srcId="{25500E9F-41E8-44F4-9101-21D69829E25D}" destId="{6F8DF9A6-5D42-4CC9-B074-56E1EFF584DA}" srcOrd="0" destOrd="0" parTransId="{4EF24A5D-EE3E-4E10-99D6-ACCB346C0911}" sibTransId="{2D18C418-2530-46EA-B69D-08D05E03334D}"/>
    <dgm:cxn modelId="{74EEBA13-44DC-46B9-8FC1-2AAD0E79458E}" srcId="{0A283E81-BD8A-4622-BABF-599351E0AE0F}" destId="{1F5C520F-E75A-4BA8-A9A4-A8FD89CE5894}" srcOrd="0" destOrd="0" parTransId="{03787D05-22E3-4C8D-9DBC-33D3A5D7B5A2}" sibTransId="{240ADFFD-FF39-46B2-B082-99D1D7C78010}"/>
    <dgm:cxn modelId="{C5605C91-E8AA-4B2C-9F5A-D689AA20B77B}" srcId="{25500E9F-41E8-44F4-9101-21D69829E25D}" destId="{9E886C0E-FE19-47C1-AB4D-BCD777542AAA}" srcOrd="1" destOrd="0" parTransId="{C421317C-C01C-4DB9-8E69-46EAA7416DAA}" sibTransId="{230D86A6-B8C4-462E-AD2C-7DE67E292524}"/>
    <dgm:cxn modelId="{7D7E96F8-1DD0-4DFC-BEB8-79DEA3E022CD}" type="presOf" srcId="{4EF24A5D-EE3E-4E10-99D6-ACCB346C0911}" destId="{30E168C2-D7D1-4BFF-A15C-8C1B922E3652}" srcOrd="1" destOrd="0" presId="urn:microsoft.com/office/officeart/2005/8/layout/hierarchy2"/>
    <dgm:cxn modelId="{E16261DD-766D-4D3E-8F4A-C853BB18AB22}" type="presOf" srcId="{E2FF0B16-3255-407E-AD0D-EE04F984FC12}" destId="{68499F6A-8AB0-4DCD-A857-8611A60B1AC0}" srcOrd="1" destOrd="0" presId="urn:microsoft.com/office/officeart/2005/8/layout/hierarchy2"/>
    <dgm:cxn modelId="{F9039359-B6F3-44F6-820D-561DDC611E55}" type="presOf" srcId="{9B5D3747-2E85-414E-8BA8-ACCCB8195D16}" destId="{5B14DA01-815A-49AB-8F83-780774629BD0}" srcOrd="1" destOrd="0" presId="urn:microsoft.com/office/officeart/2005/8/layout/hierarchy2"/>
    <dgm:cxn modelId="{C950EF6D-9F01-4A53-9372-3318BC67B6B7}" type="presOf" srcId="{1F5C520F-E75A-4BA8-A9A4-A8FD89CE5894}" destId="{1EA5C2A5-056C-46D8-B6E7-9BAC5C7C4885}" srcOrd="0" destOrd="0" presId="urn:microsoft.com/office/officeart/2005/8/layout/hierarchy2"/>
    <dgm:cxn modelId="{EBBB89D8-377A-420B-89D3-E422CBADCCFC}" type="presOf" srcId="{0A283E81-BD8A-4622-BABF-599351E0AE0F}" destId="{48044CCD-02B1-4377-994B-2E8F32978A9F}" srcOrd="0" destOrd="0" presId="urn:microsoft.com/office/officeart/2005/8/layout/hierarchy2"/>
    <dgm:cxn modelId="{A07C2602-6354-44C8-89FD-6B158187FDAF}" type="presOf" srcId="{CA4A965D-AA46-4399-8A53-8962ADCBF88F}" destId="{C7957B14-033E-479D-A434-73F510FAC7C1}" srcOrd="0" destOrd="0" presId="urn:microsoft.com/office/officeart/2005/8/layout/hierarchy2"/>
    <dgm:cxn modelId="{2C4685A4-ADF7-44B6-9F87-38D113AC1C63}" type="presParOf" srcId="{48044CCD-02B1-4377-994B-2E8F32978A9F}" destId="{924E8091-CB79-4EAE-9B76-C449509193DC}" srcOrd="0" destOrd="0" presId="urn:microsoft.com/office/officeart/2005/8/layout/hierarchy2"/>
    <dgm:cxn modelId="{C0D429AD-49CB-4516-8145-448C2BED7446}" type="presParOf" srcId="{924E8091-CB79-4EAE-9B76-C449509193DC}" destId="{1EA5C2A5-056C-46D8-B6E7-9BAC5C7C4885}" srcOrd="0" destOrd="0" presId="urn:microsoft.com/office/officeart/2005/8/layout/hierarchy2"/>
    <dgm:cxn modelId="{C23F66CC-C552-466A-A3AB-BF5C5FAED75B}" type="presParOf" srcId="{924E8091-CB79-4EAE-9B76-C449509193DC}" destId="{EC33D1E7-77C3-4D95-88F4-8BCCF3BD78F2}" srcOrd="1" destOrd="0" presId="urn:microsoft.com/office/officeart/2005/8/layout/hierarchy2"/>
    <dgm:cxn modelId="{8D58D9A8-FF15-4627-BB6C-2360ED1E9B9C}" type="presParOf" srcId="{EC33D1E7-77C3-4D95-88F4-8BCCF3BD78F2}" destId="{26F7B123-2734-4029-BDEF-C18C16FF6FDB}" srcOrd="0" destOrd="0" presId="urn:microsoft.com/office/officeart/2005/8/layout/hierarchy2"/>
    <dgm:cxn modelId="{1CE47963-3B70-48C8-A44D-CC7876892EDB}" type="presParOf" srcId="{26F7B123-2734-4029-BDEF-C18C16FF6FDB}" destId="{68499F6A-8AB0-4DCD-A857-8611A60B1AC0}" srcOrd="0" destOrd="0" presId="urn:microsoft.com/office/officeart/2005/8/layout/hierarchy2"/>
    <dgm:cxn modelId="{8244C0B4-12B6-4E39-AAD5-479EAD42D0D3}" type="presParOf" srcId="{EC33D1E7-77C3-4D95-88F4-8BCCF3BD78F2}" destId="{14712A51-C485-481E-9821-0FFCE4309870}" srcOrd="1" destOrd="0" presId="urn:microsoft.com/office/officeart/2005/8/layout/hierarchy2"/>
    <dgm:cxn modelId="{96B99F2D-5554-47AB-A670-AA84D1EF1BA2}" type="presParOf" srcId="{14712A51-C485-481E-9821-0FFCE4309870}" destId="{B365179E-2E2D-4539-B4BD-DDB84543D201}" srcOrd="0" destOrd="0" presId="urn:microsoft.com/office/officeart/2005/8/layout/hierarchy2"/>
    <dgm:cxn modelId="{E058339A-4243-401A-83DA-68D489A16D45}" type="presParOf" srcId="{14712A51-C485-481E-9821-0FFCE4309870}" destId="{67C94E42-13BC-40DE-9DAA-7FC2E85D5BEC}" srcOrd="1" destOrd="0" presId="urn:microsoft.com/office/officeart/2005/8/layout/hierarchy2"/>
    <dgm:cxn modelId="{369201BE-9949-4502-9BB5-1A2ACB22D0DD}" type="presParOf" srcId="{67C94E42-13BC-40DE-9DAA-7FC2E85D5BEC}" destId="{99588A7F-6BCC-427E-B8BC-314F815C5375}" srcOrd="0" destOrd="0" presId="urn:microsoft.com/office/officeart/2005/8/layout/hierarchy2"/>
    <dgm:cxn modelId="{0475D572-8066-4198-BB89-A84EA78FBBA3}" type="presParOf" srcId="{99588A7F-6BCC-427E-B8BC-314F815C5375}" destId="{30E168C2-D7D1-4BFF-A15C-8C1B922E3652}" srcOrd="0" destOrd="0" presId="urn:microsoft.com/office/officeart/2005/8/layout/hierarchy2"/>
    <dgm:cxn modelId="{EC1164F8-C5A6-4F8D-900B-5AA6BA05C8DA}" type="presParOf" srcId="{67C94E42-13BC-40DE-9DAA-7FC2E85D5BEC}" destId="{326F62A9-5ADF-46F2-89EB-14A91B1B43E5}" srcOrd="1" destOrd="0" presId="urn:microsoft.com/office/officeart/2005/8/layout/hierarchy2"/>
    <dgm:cxn modelId="{5B9C7F00-4CA8-45D9-AB5E-3EF699E45DE9}" type="presParOf" srcId="{326F62A9-5ADF-46F2-89EB-14A91B1B43E5}" destId="{7DC8332F-9020-4586-B992-8BCD43315C85}" srcOrd="0" destOrd="0" presId="urn:microsoft.com/office/officeart/2005/8/layout/hierarchy2"/>
    <dgm:cxn modelId="{2B3047A5-0749-4D6C-81AC-FFC9FB15882E}" type="presParOf" srcId="{326F62A9-5ADF-46F2-89EB-14A91B1B43E5}" destId="{DC9A4113-30C8-4DA1-B1DE-0301A63BBE3E}" srcOrd="1" destOrd="0" presId="urn:microsoft.com/office/officeart/2005/8/layout/hierarchy2"/>
    <dgm:cxn modelId="{CB1CD978-B17B-4FEB-9B93-CE3AC55FD8F9}" type="presParOf" srcId="{67C94E42-13BC-40DE-9DAA-7FC2E85D5BEC}" destId="{0CBA43CC-4B4D-4CDE-9159-244A34771A6A}" srcOrd="2" destOrd="0" presId="urn:microsoft.com/office/officeart/2005/8/layout/hierarchy2"/>
    <dgm:cxn modelId="{EA337026-94CD-4BC1-88EB-E783760D5531}" type="presParOf" srcId="{0CBA43CC-4B4D-4CDE-9159-244A34771A6A}" destId="{95C29F32-6158-4EF0-BD05-7271CFAF1086}" srcOrd="0" destOrd="0" presId="urn:microsoft.com/office/officeart/2005/8/layout/hierarchy2"/>
    <dgm:cxn modelId="{422233C0-A6AD-4481-A702-65F09E941746}" type="presParOf" srcId="{67C94E42-13BC-40DE-9DAA-7FC2E85D5BEC}" destId="{2526FBDC-1549-42DC-B01A-AEDFA95BBC31}" srcOrd="3" destOrd="0" presId="urn:microsoft.com/office/officeart/2005/8/layout/hierarchy2"/>
    <dgm:cxn modelId="{92D1B520-D9C3-4E8F-91FD-60588E7BE3DE}" type="presParOf" srcId="{2526FBDC-1549-42DC-B01A-AEDFA95BBC31}" destId="{CC3EF60A-3516-4600-AF4B-934E1BFAB92F}" srcOrd="0" destOrd="0" presId="urn:microsoft.com/office/officeart/2005/8/layout/hierarchy2"/>
    <dgm:cxn modelId="{0671B092-C589-4DFC-B2CC-1DCDF044A329}" type="presParOf" srcId="{2526FBDC-1549-42DC-B01A-AEDFA95BBC31}" destId="{4A7C4C6A-53BC-41B6-BFD7-CD7F218CE8DC}" srcOrd="1" destOrd="0" presId="urn:microsoft.com/office/officeart/2005/8/layout/hierarchy2"/>
    <dgm:cxn modelId="{BB3580B9-22FB-4B79-8CF7-F9BBE7730D98}" type="presParOf" srcId="{EC33D1E7-77C3-4D95-88F4-8BCCF3BD78F2}" destId="{C7957B14-033E-479D-A434-73F510FAC7C1}" srcOrd="2" destOrd="0" presId="urn:microsoft.com/office/officeart/2005/8/layout/hierarchy2"/>
    <dgm:cxn modelId="{4E677750-F20C-4B2A-943A-DC10A9065632}" type="presParOf" srcId="{C7957B14-033E-479D-A434-73F510FAC7C1}" destId="{097F1F32-7203-4072-A792-665A1E3ABFAA}" srcOrd="0" destOrd="0" presId="urn:microsoft.com/office/officeart/2005/8/layout/hierarchy2"/>
    <dgm:cxn modelId="{31A0E463-12F2-44AE-9005-6CA058489F3D}" type="presParOf" srcId="{EC33D1E7-77C3-4D95-88F4-8BCCF3BD78F2}" destId="{C0638FF3-8BB4-4671-A2F0-14AFCD78FF46}" srcOrd="3" destOrd="0" presId="urn:microsoft.com/office/officeart/2005/8/layout/hierarchy2"/>
    <dgm:cxn modelId="{BBF816F9-60B6-43C6-89F0-54EF43903A70}" type="presParOf" srcId="{C0638FF3-8BB4-4671-A2F0-14AFCD78FF46}" destId="{CBE579F6-525E-4D13-934E-28AB9505E675}" srcOrd="0" destOrd="0" presId="urn:microsoft.com/office/officeart/2005/8/layout/hierarchy2"/>
    <dgm:cxn modelId="{2F96C6E6-F3F0-497E-B23D-1A9539462E07}" type="presParOf" srcId="{C0638FF3-8BB4-4671-A2F0-14AFCD78FF46}" destId="{EA4C50D0-B111-49AB-8C3F-FE80C8085355}" srcOrd="1" destOrd="0" presId="urn:microsoft.com/office/officeart/2005/8/layout/hierarchy2"/>
    <dgm:cxn modelId="{F805DD14-7A4B-4EA8-8329-432A50837BE2}" type="presParOf" srcId="{EA4C50D0-B111-49AB-8C3F-FE80C8085355}" destId="{31547AB2-3273-4F2F-A9C9-922FB579EEC1}" srcOrd="0" destOrd="0" presId="urn:microsoft.com/office/officeart/2005/8/layout/hierarchy2"/>
    <dgm:cxn modelId="{5866B6FB-2EE9-40B9-8D77-6533ECB4DB5D}" type="presParOf" srcId="{31547AB2-3273-4F2F-A9C9-922FB579EEC1}" destId="{5B14DA01-815A-49AB-8F83-780774629BD0}" srcOrd="0" destOrd="0" presId="urn:microsoft.com/office/officeart/2005/8/layout/hierarchy2"/>
    <dgm:cxn modelId="{E21CC10F-0D2F-4B49-9E1B-357EC63A3543}" type="presParOf" srcId="{EA4C50D0-B111-49AB-8C3F-FE80C8085355}" destId="{79FEEF5E-6D1A-4866-B53C-669D1BB35BCF}" srcOrd="1" destOrd="0" presId="urn:microsoft.com/office/officeart/2005/8/layout/hierarchy2"/>
    <dgm:cxn modelId="{6C4F893F-DADC-42DF-BB6F-BB6EB8FC4732}" type="presParOf" srcId="{79FEEF5E-6D1A-4866-B53C-669D1BB35BCF}" destId="{1B27779B-8084-4CB8-ADC9-471B2C0CB5E0}" srcOrd="0" destOrd="0" presId="urn:microsoft.com/office/officeart/2005/8/layout/hierarchy2"/>
    <dgm:cxn modelId="{274ACC6C-2464-4907-A522-55AE00BEB29B}" type="presParOf" srcId="{79FEEF5E-6D1A-4866-B53C-669D1BB35BCF}" destId="{32BE8427-DC68-42CE-A015-674E79D305B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5C2A5-056C-46D8-B6E7-9BAC5C7C4885}">
      <dsp:nvSpPr>
        <dsp:cNvPr id="0" name=""/>
        <dsp:cNvSpPr/>
      </dsp:nvSpPr>
      <dsp:spPr>
        <a:xfrm>
          <a:off x="49" y="2059592"/>
          <a:ext cx="1661835" cy="83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May</a:t>
          </a:r>
          <a:endParaRPr lang="ru-RU" sz="1900" kern="1200" dirty="0"/>
        </a:p>
      </dsp:txBody>
      <dsp:txXfrm>
        <a:off x="24386" y="2083929"/>
        <a:ext cx="1613161" cy="782243"/>
      </dsp:txXfrm>
    </dsp:sp>
    <dsp:sp modelId="{26F7B123-2734-4029-BDEF-C18C16FF6FDB}">
      <dsp:nvSpPr>
        <dsp:cNvPr id="0" name=""/>
        <dsp:cNvSpPr/>
      </dsp:nvSpPr>
      <dsp:spPr>
        <a:xfrm rot="18748210">
          <a:off x="1502007" y="2095235"/>
          <a:ext cx="984490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984490" y="167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69640" y="2087344"/>
        <a:ext cx="49224" cy="49224"/>
      </dsp:txXfrm>
    </dsp:sp>
    <dsp:sp modelId="{B365179E-2E2D-4539-B4BD-DDB84543D201}">
      <dsp:nvSpPr>
        <dsp:cNvPr id="0" name=""/>
        <dsp:cNvSpPr/>
      </dsp:nvSpPr>
      <dsp:spPr>
        <a:xfrm>
          <a:off x="2326619" y="1333403"/>
          <a:ext cx="1661835" cy="83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possibility</a:t>
          </a:r>
          <a:endParaRPr lang="ru-RU" sz="2000" kern="1200" dirty="0"/>
        </a:p>
      </dsp:txBody>
      <dsp:txXfrm>
        <a:off x="2350956" y="1357740"/>
        <a:ext cx="1613161" cy="782243"/>
      </dsp:txXfrm>
    </dsp:sp>
    <dsp:sp modelId="{99588A7F-6BCC-427E-B8BC-314F815C5375}">
      <dsp:nvSpPr>
        <dsp:cNvPr id="0" name=""/>
        <dsp:cNvSpPr/>
      </dsp:nvSpPr>
      <dsp:spPr>
        <a:xfrm rot="19490291">
          <a:off x="3914271" y="1498013"/>
          <a:ext cx="813101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813101" y="167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00494" y="1494407"/>
        <a:ext cx="40655" cy="40655"/>
      </dsp:txXfrm>
    </dsp:sp>
    <dsp:sp modelId="{7DC8332F-9020-4586-B992-8BCD43315C85}">
      <dsp:nvSpPr>
        <dsp:cNvPr id="0" name=""/>
        <dsp:cNvSpPr/>
      </dsp:nvSpPr>
      <dsp:spPr>
        <a:xfrm>
          <a:off x="4653189" y="865148"/>
          <a:ext cx="1661835" cy="83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 may become a doctor.</a:t>
          </a:r>
          <a:endParaRPr lang="ru-RU" sz="1900" kern="1200" dirty="0"/>
        </a:p>
      </dsp:txBody>
      <dsp:txXfrm>
        <a:off x="4677526" y="889485"/>
        <a:ext cx="1613161" cy="782243"/>
      </dsp:txXfrm>
    </dsp:sp>
    <dsp:sp modelId="{0CBA43CC-4B4D-4CDE-9159-244A34771A6A}">
      <dsp:nvSpPr>
        <dsp:cNvPr id="0" name=""/>
        <dsp:cNvSpPr/>
      </dsp:nvSpPr>
      <dsp:spPr>
        <a:xfrm rot="2174653">
          <a:off x="3908714" y="1975791"/>
          <a:ext cx="824216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824216" y="167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00217" y="1971907"/>
        <a:ext cx="41210" cy="41210"/>
      </dsp:txXfrm>
    </dsp:sp>
    <dsp:sp modelId="{CC3EF60A-3516-4600-AF4B-934E1BFAB92F}">
      <dsp:nvSpPr>
        <dsp:cNvPr id="0" name=""/>
        <dsp:cNvSpPr/>
      </dsp:nvSpPr>
      <dsp:spPr>
        <a:xfrm>
          <a:off x="4653189" y="1820703"/>
          <a:ext cx="1661835" cy="83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 might become a doctor.</a:t>
          </a:r>
          <a:endParaRPr lang="ru-RU" sz="1900" kern="1200" dirty="0"/>
        </a:p>
      </dsp:txBody>
      <dsp:txXfrm>
        <a:off x="4677526" y="1845040"/>
        <a:ext cx="1613161" cy="782243"/>
      </dsp:txXfrm>
    </dsp:sp>
    <dsp:sp modelId="{C7957B14-033E-479D-A434-73F510FAC7C1}">
      <dsp:nvSpPr>
        <dsp:cNvPr id="0" name=""/>
        <dsp:cNvSpPr/>
      </dsp:nvSpPr>
      <dsp:spPr>
        <a:xfrm rot="2829178">
          <a:off x="1505508" y="2816663"/>
          <a:ext cx="977487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977487" y="167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969815" y="2808947"/>
        <a:ext cx="48874" cy="48874"/>
      </dsp:txXfrm>
    </dsp:sp>
    <dsp:sp modelId="{CBE579F6-525E-4D13-934E-28AB9505E675}">
      <dsp:nvSpPr>
        <dsp:cNvPr id="0" name=""/>
        <dsp:cNvSpPr/>
      </dsp:nvSpPr>
      <dsp:spPr>
        <a:xfrm>
          <a:off x="2326619" y="2776259"/>
          <a:ext cx="1661835" cy="83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permission</a:t>
          </a:r>
          <a:endParaRPr lang="ru-RU" sz="2000" kern="1200" dirty="0"/>
        </a:p>
      </dsp:txBody>
      <dsp:txXfrm>
        <a:off x="2350956" y="2800596"/>
        <a:ext cx="1613161" cy="782243"/>
      </dsp:txXfrm>
    </dsp:sp>
    <dsp:sp modelId="{31547AB2-3273-4F2F-A9C9-922FB579EEC1}">
      <dsp:nvSpPr>
        <dsp:cNvPr id="0" name=""/>
        <dsp:cNvSpPr/>
      </dsp:nvSpPr>
      <dsp:spPr>
        <a:xfrm rot="49242">
          <a:off x="3988421" y="3179757"/>
          <a:ext cx="664802" cy="33442"/>
        </a:xfrm>
        <a:custGeom>
          <a:avLst/>
          <a:gdLst/>
          <a:ahLst/>
          <a:cxnLst/>
          <a:rect l="0" t="0" r="0" b="0"/>
          <a:pathLst>
            <a:path>
              <a:moveTo>
                <a:pt x="0" y="16721"/>
              </a:moveTo>
              <a:lnTo>
                <a:pt x="664802" y="167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04202" y="3179859"/>
        <a:ext cx="33240" cy="33240"/>
      </dsp:txXfrm>
    </dsp:sp>
    <dsp:sp modelId="{1B27779B-8084-4CB8-ADC9-471B2C0CB5E0}">
      <dsp:nvSpPr>
        <dsp:cNvPr id="0" name=""/>
        <dsp:cNvSpPr/>
      </dsp:nvSpPr>
      <dsp:spPr>
        <a:xfrm>
          <a:off x="4653189" y="2785781"/>
          <a:ext cx="1661835" cy="83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You may go now.</a:t>
          </a:r>
          <a:endParaRPr lang="ru-RU" sz="1900" kern="1200" dirty="0"/>
        </a:p>
      </dsp:txBody>
      <dsp:txXfrm>
        <a:off x="4677526" y="2810118"/>
        <a:ext cx="1613161" cy="782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54435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6f73a04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6f73a04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3602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8059d9480d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8059d9480d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1617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7e82e6a7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7e82e6a7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711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8059d9480d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8059d9480d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78843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8059d9480d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8059d9480d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7670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8059d9480d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8059d9480d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97785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c6f73a04f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c6f73a04f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931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1988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520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059d948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059d9480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905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f73a04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f73a04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9147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6f40a509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6f40a509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2693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7e82e6a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7e82e6a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5047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8059d9480d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8059d9480d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5410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7e82e6a7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7e82e6a7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83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Modal Verbs</a:t>
            </a:r>
            <a:endParaRPr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dirty="0" smtClean="0"/>
              <a:t>Модальные глаголы </a:t>
            </a:r>
            <a:r>
              <a:rPr lang="ru-RU" sz="2400" dirty="0" smtClean="0"/>
              <a:t>и их эквиваленты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dirty="0" smtClean="0"/>
              <a:t>в </a:t>
            </a:r>
            <a:r>
              <a:rPr lang="ru" sz="2400" dirty="0"/>
              <a:t>английском языке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HAVE    TO</a:t>
            </a:r>
            <a:endParaRPr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008841"/>
              </p:ext>
            </p:extLst>
          </p:nvPr>
        </p:nvGraphicFramePr>
        <p:xfrm>
          <a:off x="1200149" y="2362199"/>
          <a:ext cx="6448425" cy="1221291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1790701"/>
                <a:gridCol w="2381250"/>
                <a:gridCol w="2276474"/>
              </a:tblGrid>
              <a:tr h="467446"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800" b="1" dirty="0" smtClean="0"/>
                        <a:t>have to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obligation</a:t>
                      </a:r>
                      <a:r>
                        <a:rPr lang="en-US" baseline="0" dirty="0" smtClean="0"/>
                        <a:t> arising out of circumstances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I work hard as I have to keep my family.</a:t>
                      </a:r>
                      <a:endParaRPr lang="ru-RU" dirty="0"/>
                    </a:p>
                  </a:txBody>
                  <a:tcPr/>
                </a:tc>
              </a:tr>
              <a:tr h="703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absence of necessity (in negatives)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You don’t have to get up so early.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NEED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251922"/>
              </p:ext>
            </p:extLst>
          </p:nvPr>
        </p:nvGraphicFramePr>
        <p:xfrm>
          <a:off x="1534950" y="2482850"/>
          <a:ext cx="6096000" cy="1241425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032000"/>
                <a:gridCol w="2032000"/>
                <a:gridCol w="2032000"/>
              </a:tblGrid>
              <a:tr h="124142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  </a:t>
                      </a:r>
                      <a:r>
                        <a:rPr lang="en-US" sz="2000" b="1" dirty="0" smtClean="0"/>
                        <a:t>need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</a:t>
                      </a:r>
                      <a:r>
                        <a:rPr lang="en-US" sz="2000" dirty="0" smtClean="0"/>
                        <a:t>necessity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You needn’t do it right now.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TO    BE   TO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831314"/>
              </p:ext>
            </p:extLst>
          </p:nvPr>
        </p:nvGraphicFramePr>
        <p:xfrm>
          <a:off x="1620675" y="2223875"/>
          <a:ext cx="6096000" cy="2453602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032000"/>
                <a:gridCol w="2032000"/>
                <a:gridCol w="2032000"/>
              </a:tblGrid>
              <a:tr h="184551"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600" b="1" dirty="0" smtClean="0"/>
                        <a:t>        </a:t>
                      </a:r>
                      <a:endParaRPr lang="ru-RU" sz="1600" b="1" dirty="0" smtClean="0"/>
                    </a:p>
                    <a:p>
                      <a:r>
                        <a:rPr lang="ru-RU" sz="1600" b="1" dirty="0" smtClean="0"/>
                        <a:t>     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2000" b="1" dirty="0" smtClean="0"/>
                        <a:t>to</a:t>
                      </a:r>
                      <a:r>
                        <a:rPr lang="en-US" sz="2000" b="1" baseline="0" dirty="0" smtClean="0"/>
                        <a:t> be to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obligation arising out of arrangement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r>
                        <a:rPr lang="en-US" dirty="0" smtClean="0"/>
                        <a:t>. We are to meet at 5.</a:t>
                      </a:r>
                      <a:endParaRPr lang="ru-RU" dirty="0"/>
                    </a:p>
                  </a:txBody>
                  <a:tcPr/>
                </a:tc>
              </a:tr>
              <a:tr h="184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strict order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You are to stay here until I come back.</a:t>
                      </a:r>
                      <a:endParaRPr lang="ru-RU" dirty="0"/>
                    </a:p>
                  </a:txBody>
                  <a:tcPr/>
                </a:tc>
              </a:tr>
              <a:tr h="184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strict prohibition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You are not to do that.</a:t>
                      </a:r>
                      <a:endParaRPr lang="ru-RU" dirty="0"/>
                    </a:p>
                  </a:txBody>
                  <a:tcPr/>
                </a:tc>
              </a:tr>
              <a:tr h="8991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 </a:t>
                      </a:r>
                      <a:r>
                        <a:rPr lang="en-US" dirty="0" err="1" smtClean="0"/>
                        <a:t>smth</a:t>
                      </a:r>
                      <a:r>
                        <a:rPr lang="en-US" smtClean="0"/>
                        <a:t>. unavoidable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 = </a:t>
                      </a:r>
                      <a:r>
                        <a:rPr lang="ru-RU" dirty="0" smtClean="0"/>
                        <a:t>«суждено»)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 He was to become a doctor.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SHOULD / OUGHT TO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04755"/>
              </p:ext>
            </p:extLst>
          </p:nvPr>
        </p:nvGraphicFramePr>
        <p:xfrm>
          <a:off x="1534950" y="2663825"/>
          <a:ext cx="6096000" cy="1554480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032000"/>
                <a:gridCol w="2032000"/>
                <a:gridCol w="2032000"/>
              </a:tblGrid>
              <a:tr h="123613">
                <a:tc rowSpan="4"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b="1" dirty="0" smtClean="0"/>
                        <a:t>SHOULD / </a:t>
                      </a:r>
                    </a:p>
                    <a:p>
                      <a:pPr algn="ctr"/>
                      <a:r>
                        <a:rPr lang="en-US" sz="2000" b="1" dirty="0" smtClean="0"/>
                        <a:t>OUGHT TO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advice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1.You shouldn’t eat so much sweets.</a:t>
                      </a:r>
                      <a:endParaRPr lang="ru-RU" dirty="0"/>
                    </a:p>
                  </a:txBody>
                  <a:tcPr/>
                </a:tc>
              </a:tr>
              <a:tr h="233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moral obligation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2. Children ought to help their parents.</a:t>
                      </a:r>
                      <a:endParaRPr lang="ru-RU" dirty="0"/>
                    </a:p>
                  </a:txBody>
                  <a:tcPr/>
                </a:tc>
              </a:tr>
              <a:tr h="142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3. should + Perfect Inf. = reproach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You should have called me.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WILL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98582"/>
              </p:ext>
            </p:extLst>
          </p:nvPr>
        </p:nvGraphicFramePr>
        <p:xfrm>
          <a:off x="1524000" y="2055722"/>
          <a:ext cx="6096000" cy="2162970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032000"/>
                <a:gridCol w="2032000"/>
                <a:gridCol w="2032000"/>
              </a:tblGrid>
              <a:tr h="189524">
                <a:tc rowSpan="3"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       </a:t>
                      </a:r>
                      <a:r>
                        <a:rPr lang="en-US" sz="2000" b="1" dirty="0" smtClean="0"/>
                        <a:t>will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 willingness,</a:t>
                      </a:r>
                      <a:r>
                        <a:rPr lang="en-US" sz="1600" baseline="0" dirty="0" smtClean="0"/>
                        <a:t> intention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r>
                        <a:rPr lang="en-US" sz="1600" dirty="0" smtClean="0"/>
                        <a:t>.</a:t>
                      </a:r>
                      <a:r>
                        <a:rPr lang="en-US" sz="1600" baseline="0" dirty="0" smtClean="0"/>
                        <a:t> I can and I will learn English.</a:t>
                      </a:r>
                      <a:endParaRPr lang="ru-RU" sz="1600" dirty="0"/>
                    </a:p>
                  </a:txBody>
                  <a:tcPr/>
                </a:tc>
              </a:tr>
              <a:tr h="1895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 polite request, offer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 Will you help me?</a:t>
                      </a:r>
                      <a:endParaRPr lang="ru-RU" sz="1600" dirty="0"/>
                    </a:p>
                  </a:txBody>
                  <a:tcPr/>
                </a:tc>
              </a:tr>
              <a:tr h="10047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 insistence, resistance (</a:t>
                      </a:r>
                      <a:r>
                        <a:rPr lang="ru-RU" sz="1600" dirty="0" smtClean="0"/>
                        <a:t> = «никак не»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</a:t>
                      </a:r>
                      <a:r>
                        <a:rPr lang="en-US" sz="1600" baseline="0" dirty="0" smtClean="0"/>
                        <a:t> The door won’t open.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SHALL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706480"/>
              </p:ext>
            </p:extLst>
          </p:nvPr>
        </p:nvGraphicFramePr>
        <p:xfrm>
          <a:off x="1809750" y="2790825"/>
          <a:ext cx="6096000" cy="701040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032000"/>
                <a:gridCol w="2032000"/>
                <a:gridCol w="2032000"/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shall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offer, suggestion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Shall we begin?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xfrm>
            <a:off x="647700" y="266700"/>
            <a:ext cx="6722918" cy="96358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Modals of Deduction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024548"/>
              </p:ext>
            </p:extLst>
          </p:nvPr>
        </p:nvGraphicFramePr>
        <p:xfrm>
          <a:off x="906088" y="1928553"/>
          <a:ext cx="6464530" cy="2991453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939337"/>
                <a:gridCol w="1629295"/>
                <a:gridCol w="881149"/>
                <a:gridCol w="1490749"/>
                <a:gridCol w="1524000"/>
              </a:tblGrid>
              <a:tr h="3994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MODAL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TRANSLATION</a:t>
                      </a:r>
                      <a:endParaRPr lang="ru-RU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00" dirty="0" smtClean="0"/>
                        <a:t>FORMS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EXAMPLES</a:t>
                      </a:r>
                      <a:endParaRPr lang="ru-RU" sz="1000" dirty="0"/>
                    </a:p>
                  </a:txBody>
                  <a:tcPr/>
                </a:tc>
              </a:tr>
              <a:tr h="399452">
                <a:tc rowSpan="7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="1" dirty="0" smtClean="0"/>
                        <a:t>MUST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ДОЛЖНО БЫТЬ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must have done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He must have </a:t>
                      </a:r>
                      <a:r>
                        <a:rPr lang="en-US" sz="1200" smtClean="0"/>
                        <a:t>already left.</a:t>
                      </a:r>
                    </a:p>
                    <a:p>
                      <a:r>
                        <a:rPr lang="ru-RU" sz="1000" smtClean="0"/>
                        <a:t>Он,</a:t>
                      </a:r>
                      <a:r>
                        <a:rPr lang="ru-RU" sz="1000" baseline="0" smtClean="0"/>
                        <a:t> наверное,ушел.</a:t>
                      </a:r>
                      <a:endParaRPr lang="ru-RU" sz="1000" dirty="0"/>
                    </a:p>
                  </a:txBody>
                  <a:tcPr/>
                </a:tc>
              </a:tr>
              <a:tr h="3595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ОЧЕВИДНО</a:t>
                      </a:r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2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must be doing</a:t>
                      </a:r>
                    </a:p>
                    <a:p>
                      <a:r>
                        <a:rPr lang="en-US" dirty="0" smtClean="0"/>
                        <a:t>(must be)</a:t>
                      </a:r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They must be sleeping now.</a:t>
                      </a:r>
                    </a:p>
                    <a:p>
                      <a:r>
                        <a:rPr lang="ru-RU" sz="1000" dirty="0" smtClean="0"/>
                        <a:t>Они,</a:t>
                      </a:r>
                      <a:r>
                        <a:rPr lang="ru-RU" sz="1000" baseline="0" dirty="0" smtClean="0"/>
                        <a:t> должно быть, спят.</a:t>
                      </a:r>
                      <a:endParaRPr lang="ru-RU" sz="1000" dirty="0"/>
                    </a:p>
                  </a:txBody>
                  <a:tcPr/>
                </a:tc>
              </a:tr>
              <a:tr h="381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ВЕРОЯТНО</a:t>
                      </a:r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5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ОПРЕДЕЛЕННО</a:t>
                      </a:r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5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to be(un)likely, probably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He is likely to be late.</a:t>
                      </a:r>
                    </a:p>
                    <a:p>
                      <a:r>
                        <a:rPr lang="ru-RU" sz="1000" dirty="0" smtClean="0"/>
                        <a:t>Он, наверняка, опоздает.</a:t>
                      </a:r>
                      <a:endParaRPr lang="ru-RU" sz="1000" dirty="0"/>
                    </a:p>
                  </a:txBody>
                  <a:tcPr/>
                </a:tc>
              </a:tr>
              <a:tr h="6790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НАВЕРНОЕ</a:t>
                      </a:r>
                      <a:r>
                        <a:rPr lang="ru-RU" sz="1200" baseline="0" dirty="0" smtClean="0"/>
                        <a:t> И ДР.</a:t>
                      </a:r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316" y="481031"/>
            <a:ext cx="8222100" cy="767700"/>
          </a:xfrm>
        </p:spPr>
        <p:txBody>
          <a:bodyPr/>
          <a:lstStyle/>
          <a:p>
            <a:r>
              <a:rPr lang="en-US" dirty="0" smtClean="0"/>
              <a:t>		Modals of Deduction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98802"/>
              </p:ext>
            </p:extLst>
          </p:nvPr>
        </p:nvGraphicFramePr>
        <p:xfrm>
          <a:off x="399011" y="2277687"/>
          <a:ext cx="8188035" cy="2100349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1147156"/>
                <a:gridCol w="1670859"/>
                <a:gridCol w="1097280"/>
                <a:gridCol w="1612669"/>
                <a:gridCol w="2660071"/>
              </a:tblGrid>
              <a:tr h="332509">
                <a:tc>
                  <a:txBody>
                    <a:bodyPr/>
                    <a:lstStyle/>
                    <a:p>
                      <a:r>
                        <a:rPr lang="en-US" dirty="0" smtClean="0"/>
                        <a:t>MODAL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FORMS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ru-RU" dirty="0"/>
                    </a:p>
                  </a:txBody>
                  <a:tcPr/>
                </a:tc>
              </a:tr>
              <a:tr h="382385">
                <a:tc rowSpan="3"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en-US" b="1" dirty="0" smtClean="0"/>
                        <a:t>MIGHT</a:t>
                      </a:r>
                      <a:endParaRPr lang="ru-RU" b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возможно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может быть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might have done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might have come back.</a:t>
                      </a:r>
                    </a:p>
                    <a:p>
                      <a:r>
                        <a:rPr lang="ru-RU" dirty="0" smtClean="0"/>
                        <a:t>Может быть, она уже пришла.</a:t>
                      </a:r>
                      <a:endParaRPr lang="ru-RU" dirty="0"/>
                    </a:p>
                  </a:txBody>
                  <a:tcPr/>
                </a:tc>
              </a:tr>
              <a:tr h="4276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might be doing/ might be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might be talking now.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Может, они разговаривают.</a:t>
                      </a:r>
                      <a:endParaRPr lang="ru-RU" dirty="0"/>
                    </a:p>
                  </a:txBody>
                  <a:tcPr/>
                </a:tc>
              </a:tr>
              <a:tr h="38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might do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 might go to Italy.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Возможно, я поеду в Италию.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46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xfrm>
            <a:off x="131078" y="489343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Modals of Deduction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368452"/>
              </p:ext>
            </p:extLst>
          </p:nvPr>
        </p:nvGraphicFramePr>
        <p:xfrm>
          <a:off x="538809" y="1797863"/>
          <a:ext cx="8088282" cy="3170654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822350"/>
                <a:gridCol w="1537402"/>
                <a:gridCol w="822558"/>
                <a:gridCol w="1801795"/>
                <a:gridCol w="3104177"/>
              </a:tblGrid>
              <a:tr h="13732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MODAL</a:t>
                      </a:r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en-US" sz="1000" dirty="0" smtClean="0"/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TRANSLATION</a:t>
                      </a:r>
                      <a:endParaRPr lang="ru-RU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FORMS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</a:t>
                      </a:r>
                      <a:endParaRPr lang="ru-RU" sz="1000" dirty="0"/>
                    </a:p>
                  </a:txBody>
                  <a:tcPr/>
                </a:tc>
              </a:tr>
              <a:tr h="81685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CAN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000" dirty="0" smtClean="0"/>
                        <a:t>НЕУЖЕЛИ (ВОПР.)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PAST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can</a:t>
                      </a:r>
                      <a:r>
                        <a:rPr lang="en-US" sz="1100" baseline="0" dirty="0" smtClean="0"/>
                        <a:t> … have done?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1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can’t</a:t>
                      </a:r>
                      <a:r>
                        <a:rPr lang="en-US" sz="1100" baseline="0" dirty="0" smtClean="0"/>
                        <a:t> … have done?</a:t>
                      </a:r>
                      <a:endParaRPr lang="ru-RU" sz="11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Can you have lost the</a:t>
                      </a:r>
                      <a:r>
                        <a:rPr lang="en-US" sz="1100" baseline="0" dirty="0" smtClean="0"/>
                        <a:t> keys?</a:t>
                      </a:r>
                    </a:p>
                    <a:p>
                      <a:r>
                        <a:rPr lang="ru-RU" sz="1100" baseline="0" dirty="0" smtClean="0"/>
                        <a:t>Неужели, ты потерял ключи?</a:t>
                      </a:r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He can’t have told a lie.</a:t>
                      </a:r>
                    </a:p>
                    <a:p>
                      <a:r>
                        <a:rPr lang="ru-RU" sz="1100" dirty="0" smtClean="0"/>
                        <a:t>Не</a:t>
                      </a:r>
                      <a:r>
                        <a:rPr lang="ru-RU" sz="1100" baseline="0" dirty="0" smtClean="0"/>
                        <a:t> может быть, что он солгал.</a:t>
                      </a:r>
                      <a:endParaRPr lang="ru-RU" sz="1100" dirty="0"/>
                    </a:p>
                  </a:txBody>
                  <a:tcPr/>
                </a:tc>
              </a:tr>
              <a:tr h="371931">
                <a:tc rowSpan="2">
                  <a:txBody>
                    <a:bodyPr/>
                    <a:lstStyle/>
                    <a:p>
                      <a:r>
                        <a:rPr lang="en-US" sz="1200" b="1" dirty="0" smtClean="0"/>
                        <a:t>CAN</a:t>
                      </a:r>
                      <a:endParaRPr lang="ru-RU" sz="12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НЕ</a:t>
                      </a:r>
                      <a:r>
                        <a:rPr lang="ru-RU" sz="1000" baseline="0" dirty="0" smtClean="0"/>
                        <a:t> МОЖЕТ БЫТЬ (ОТР.)</a:t>
                      </a:r>
                      <a:endParaRPr lang="ru-RU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Present</a:t>
                      </a:r>
                    </a:p>
                    <a:p>
                      <a:endParaRPr lang="en-US" sz="1000" dirty="0" smtClean="0"/>
                    </a:p>
                    <a:p>
                      <a:endParaRPr lang="ru-RU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can … be doing/</a:t>
                      </a:r>
                    </a:p>
                    <a:p>
                      <a:r>
                        <a:rPr lang="en-US" sz="1000" dirty="0" smtClean="0"/>
                        <a:t>can  be</a:t>
                      </a:r>
                      <a:r>
                        <a:rPr lang="ru-RU" sz="1000" dirty="0" smtClean="0"/>
                        <a:t> </a:t>
                      </a:r>
                      <a:r>
                        <a:rPr lang="en-US" sz="1000" dirty="0" smtClean="0"/>
                        <a:t>(for state verbs)</a:t>
                      </a:r>
                      <a:r>
                        <a:rPr lang="ru-RU" sz="1000" dirty="0" smtClean="0"/>
                        <a:t>?</a:t>
                      </a:r>
                    </a:p>
                    <a:p>
                      <a:r>
                        <a:rPr lang="en-US" sz="1000" dirty="0" smtClean="0"/>
                        <a:t>can’t be doing/can’t be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Can</a:t>
                      </a:r>
                      <a:r>
                        <a:rPr lang="en-US" sz="1000" baseline="0" dirty="0" smtClean="0"/>
                        <a:t> you be crying?</a:t>
                      </a:r>
                    </a:p>
                    <a:p>
                      <a:r>
                        <a:rPr lang="ru-RU" sz="1000" dirty="0" smtClean="0"/>
                        <a:t>Неужели ты плачешь?</a:t>
                      </a:r>
                      <a:endParaRPr lang="ru-RU" sz="1000" dirty="0"/>
                    </a:p>
                  </a:txBody>
                  <a:tcPr/>
                </a:tc>
              </a:tr>
              <a:tr h="4945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It</a:t>
                      </a:r>
                      <a:r>
                        <a:rPr lang="en-US" sz="1000" baseline="0" dirty="0" smtClean="0"/>
                        <a:t> can’t be raining.</a:t>
                      </a:r>
                    </a:p>
                    <a:p>
                      <a:r>
                        <a:rPr lang="ru-RU" sz="1000" baseline="0" dirty="0" smtClean="0"/>
                        <a:t>Не может быть, что идет дождь.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6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8309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i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i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i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i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i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i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 i="1" dirty="0"/>
              <a:t>Автор-составитель</a:t>
            </a:r>
            <a:endParaRPr sz="2600" i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i="1" dirty="0" smtClean="0"/>
              <a:t>П</a:t>
            </a:r>
            <a:r>
              <a:rPr lang="ru" sz="2600" i="1" dirty="0" smtClean="0"/>
              <a:t>реподаватель</a:t>
            </a:r>
            <a:r>
              <a:rPr lang="en-US" sz="2600" i="1" dirty="0" smtClean="0"/>
              <a:t> </a:t>
            </a:r>
            <a:r>
              <a:rPr lang="ru-RU" sz="2600" i="1" dirty="0" smtClean="0"/>
              <a:t>Булавина О.Н</a:t>
            </a:r>
            <a:r>
              <a:rPr lang="ru" sz="2600" i="1" dirty="0" smtClean="0"/>
              <a:t>.</a:t>
            </a:r>
            <a:endParaRPr sz="2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572" y="86921"/>
            <a:ext cx="8222100" cy="1012800"/>
          </a:xfrm>
        </p:spPr>
        <p:txBody>
          <a:bodyPr/>
          <a:lstStyle/>
          <a:p>
            <a:r>
              <a:rPr lang="ru-RU" sz="3200" dirty="0" smtClean="0"/>
              <a:t>Модальные глаголы и их эквиваленты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969951"/>
              </p:ext>
            </p:extLst>
          </p:nvPr>
        </p:nvGraphicFramePr>
        <p:xfrm>
          <a:off x="344572" y="863071"/>
          <a:ext cx="8222100" cy="3894558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594766"/>
                <a:gridCol w="2419004"/>
                <a:gridCol w="2718262"/>
                <a:gridCol w="2490068"/>
              </a:tblGrid>
              <a:tr h="6290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Разрешение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Долженствование</a:t>
                      </a:r>
                      <a:endParaRPr lang="ru-RU" dirty="0"/>
                    </a:p>
                  </a:txBody>
                  <a:tcPr/>
                </a:tc>
              </a:tr>
              <a:tr h="6290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CAN – to be able( to)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 - to be allowed (to)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</a:t>
                      </a:r>
                      <a:r>
                        <a:rPr lang="en-US" baseline="0" dirty="0" smtClean="0"/>
                        <a:t> – to have(to),to be (to)</a:t>
                      </a:r>
                      <a:endParaRPr lang="ru-RU" dirty="0"/>
                    </a:p>
                  </a:txBody>
                  <a:tcPr/>
                </a:tc>
              </a:tr>
              <a:tr h="629019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present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can</a:t>
                      </a:r>
                      <a:r>
                        <a:rPr lang="ru-RU" baseline="0" dirty="0" smtClean="0"/>
                        <a:t>   </a:t>
                      </a:r>
                      <a:r>
                        <a:rPr lang="en-US" baseline="0" dirty="0" smtClean="0"/>
                        <a:t>   </a:t>
                      </a:r>
                      <a:r>
                        <a:rPr lang="ru-RU" baseline="0" dirty="0" smtClean="0"/>
                        <a:t>   </a:t>
                      </a:r>
                      <a:r>
                        <a:rPr lang="en-US" baseline="0" dirty="0" smtClean="0"/>
                        <a:t> I am able (to)</a:t>
                      </a:r>
                    </a:p>
                    <a:p>
                      <a:r>
                        <a:rPr lang="ru-RU" sz="1000" dirty="0" smtClean="0"/>
                        <a:t>Я</a:t>
                      </a:r>
                      <a:r>
                        <a:rPr lang="ru-RU" sz="1000" baseline="0" dirty="0" smtClean="0"/>
                        <a:t> могу       </a:t>
                      </a:r>
                      <a:r>
                        <a:rPr lang="en-US" sz="1000" baseline="0" dirty="0" smtClean="0"/>
                        <a:t>  </a:t>
                      </a:r>
                      <a:r>
                        <a:rPr lang="ru-RU" sz="900" baseline="0" dirty="0" smtClean="0"/>
                        <a:t>Я могу(в состоянии), умею</a:t>
                      </a:r>
                      <a:endParaRPr 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may         I am allowed (to)</a:t>
                      </a:r>
                    </a:p>
                    <a:p>
                      <a:r>
                        <a:rPr lang="ru-RU" sz="900" dirty="0" smtClean="0"/>
                        <a:t>Мне</a:t>
                      </a:r>
                      <a:r>
                        <a:rPr lang="ru-RU" dirty="0" smtClean="0"/>
                        <a:t> </a:t>
                      </a:r>
                      <a:r>
                        <a:rPr lang="ru-RU" sz="900" dirty="0" err="1" smtClean="0"/>
                        <a:t>разре</a:t>
                      </a:r>
                      <a:r>
                        <a:rPr lang="ru-RU" sz="900" dirty="0" smtClean="0"/>
                        <a:t>-         Мне позволяется</a:t>
                      </a:r>
                    </a:p>
                    <a:p>
                      <a:r>
                        <a:rPr lang="ru-RU" sz="900" dirty="0" err="1" smtClean="0"/>
                        <a:t>шается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must      I have (to)</a:t>
                      </a:r>
                    </a:p>
                    <a:p>
                      <a:r>
                        <a:rPr lang="ru-RU" sz="900" dirty="0" smtClean="0"/>
                        <a:t>Я должен         Я должен (мне приходится,</a:t>
                      </a:r>
                    </a:p>
                    <a:p>
                      <a:r>
                        <a:rPr lang="ru-RU" sz="900" baseline="0" dirty="0" smtClean="0"/>
                        <a:t>                         я вынужден)</a:t>
                      </a:r>
                    </a:p>
                    <a:p>
                      <a:r>
                        <a:rPr lang="ru-RU" sz="900" baseline="0" dirty="0" smtClean="0"/>
                        <a:t>                         </a:t>
                      </a:r>
                      <a:r>
                        <a:rPr lang="en-US" sz="1200" baseline="0" dirty="0" smtClean="0"/>
                        <a:t>I am (to)</a:t>
                      </a:r>
                    </a:p>
                    <a:p>
                      <a:r>
                        <a:rPr lang="en-US" sz="900" baseline="0" dirty="0" smtClean="0"/>
                        <a:t>                          </a:t>
                      </a:r>
                      <a:r>
                        <a:rPr lang="ru-RU" sz="900" baseline="0" dirty="0" smtClean="0"/>
                        <a:t>Я должен (мне предстоит)                            </a:t>
                      </a:r>
                      <a:endParaRPr lang="ru-RU" sz="900" dirty="0"/>
                    </a:p>
                  </a:txBody>
                  <a:tcPr/>
                </a:tc>
              </a:tr>
              <a:tr h="629019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past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could       I was able (to)</a:t>
                      </a:r>
                    </a:p>
                    <a:p>
                      <a:r>
                        <a:rPr lang="ru-RU" sz="1000" dirty="0" smtClean="0"/>
                        <a:t>Я мог                </a:t>
                      </a:r>
                      <a:r>
                        <a:rPr lang="ru-RU" sz="900" dirty="0" smtClean="0"/>
                        <a:t>Я мог (был в  </a:t>
                      </a:r>
                      <a:r>
                        <a:rPr lang="ru-RU" sz="900" dirty="0" smtClean="0"/>
                        <a:t>состоянии)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might</a:t>
                      </a:r>
                      <a:r>
                        <a:rPr lang="en-US" baseline="0" dirty="0" smtClean="0"/>
                        <a:t>       I was allowed (to)</a:t>
                      </a:r>
                    </a:p>
                    <a:p>
                      <a:r>
                        <a:rPr lang="ru-RU" sz="900" baseline="0" dirty="0" smtClean="0"/>
                        <a:t>Я мог бы             Мне позволили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</a:t>
                      </a:r>
                      <a:r>
                        <a:rPr lang="ru-RU" baseline="0" dirty="0" smtClean="0"/>
                        <a:t>        </a:t>
                      </a:r>
                      <a:r>
                        <a:rPr lang="en-US" baseline="0" dirty="0" smtClean="0"/>
                        <a:t>I had  (to)</a:t>
                      </a:r>
                    </a:p>
                    <a:p>
                      <a:r>
                        <a:rPr lang="en-US" sz="900" baseline="0" dirty="0" smtClean="0"/>
                        <a:t>                </a:t>
                      </a:r>
                      <a:r>
                        <a:rPr lang="ru-RU" sz="900" baseline="0" dirty="0" smtClean="0"/>
                        <a:t>       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ru-RU" sz="900" baseline="0" dirty="0" smtClean="0"/>
                        <a:t>Я должен был (мне </a:t>
                      </a:r>
                    </a:p>
                    <a:p>
                      <a:r>
                        <a:rPr lang="ru-RU" sz="900" baseline="0" dirty="0" smtClean="0"/>
                        <a:t>                        пришлось, я был вынужден)</a:t>
                      </a:r>
                    </a:p>
                    <a:p>
                      <a:r>
                        <a:rPr lang="ru-RU" sz="900" baseline="0" dirty="0" smtClean="0"/>
                        <a:t>                        </a:t>
                      </a:r>
                      <a:r>
                        <a:rPr lang="en-US" sz="1200" baseline="0" dirty="0" smtClean="0"/>
                        <a:t>I was (to)</a:t>
                      </a:r>
                    </a:p>
                    <a:p>
                      <a:r>
                        <a:rPr lang="en-US" sz="1200" baseline="0" dirty="0" smtClean="0"/>
                        <a:t>                  </a:t>
                      </a:r>
                      <a:r>
                        <a:rPr lang="ru-RU" sz="900" baseline="0" dirty="0" smtClean="0"/>
                        <a:t>Я должен был (мне</a:t>
                      </a:r>
                    </a:p>
                    <a:p>
                      <a:r>
                        <a:rPr lang="ru-RU" sz="900" baseline="0" dirty="0" smtClean="0"/>
                        <a:t>                        ПРЕДСТОЯЛО)</a:t>
                      </a:r>
                      <a:endParaRPr lang="ru-RU" sz="900" dirty="0"/>
                    </a:p>
                  </a:txBody>
                  <a:tcPr/>
                </a:tc>
              </a:tr>
              <a:tr h="511279"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future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           I’ll be able (to)</a:t>
                      </a:r>
                    </a:p>
                    <a:p>
                      <a:r>
                        <a:rPr lang="en-US" baseline="0" dirty="0" smtClean="0"/>
                        <a:t>                  </a:t>
                      </a:r>
                      <a:r>
                        <a:rPr lang="ru-RU" sz="900" baseline="0" dirty="0" smtClean="0"/>
                        <a:t>Я смогу          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</a:t>
                      </a:r>
                      <a:r>
                        <a:rPr lang="ru-RU" baseline="0" dirty="0" smtClean="0"/>
                        <a:t>          </a:t>
                      </a:r>
                      <a:r>
                        <a:rPr lang="en-US" baseline="0" dirty="0" smtClean="0"/>
                        <a:t>I’ll be allowed (to</a:t>
                      </a:r>
                      <a:r>
                        <a:rPr lang="en-US" baseline="0" dirty="0" smtClean="0"/>
                        <a:t>)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                   </a:t>
                      </a:r>
                      <a:r>
                        <a:rPr lang="ru-RU" sz="900" baseline="0" dirty="0" smtClean="0"/>
                        <a:t>Мне позволят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____</a:t>
                      </a:r>
                      <a:r>
                        <a:rPr lang="ru-RU" baseline="0" dirty="0" smtClean="0"/>
                        <a:t>       </a:t>
                      </a:r>
                      <a:r>
                        <a:rPr lang="en-US" baseline="0" dirty="0" smtClean="0"/>
                        <a:t>I’ll have (to</a:t>
                      </a:r>
                      <a:r>
                        <a:rPr lang="en-US" baseline="0" dirty="0" smtClean="0"/>
                        <a:t>)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              </a:t>
                      </a:r>
                      <a:r>
                        <a:rPr lang="ru-RU" sz="900" baseline="0" dirty="0" smtClean="0"/>
                        <a:t>Я должен буду (мне       придется)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28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Modal Verb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CAN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950" y="349135"/>
            <a:ext cx="8222100" cy="1064029"/>
          </a:xfrm>
        </p:spPr>
        <p:txBody>
          <a:bodyPr/>
          <a:lstStyle/>
          <a:p>
            <a:pPr algn="ctr"/>
            <a:r>
              <a:rPr lang="ru-RU" dirty="0" smtClean="0"/>
              <a:t>Глагол </a:t>
            </a:r>
            <a:r>
              <a:rPr lang="en-US" dirty="0" smtClean="0"/>
              <a:t>CAN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535648"/>
              </p:ext>
            </p:extLst>
          </p:nvPr>
        </p:nvGraphicFramePr>
        <p:xfrm>
          <a:off x="1524000" y="1679170"/>
          <a:ext cx="6096000" cy="2874818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032000"/>
                <a:gridCol w="1838960"/>
                <a:gridCol w="2225040"/>
              </a:tblGrid>
              <a:tr h="1259378">
                <a:tc>
                  <a:txBody>
                    <a:bodyPr/>
                    <a:lstStyle/>
                    <a:p>
                      <a:r>
                        <a:rPr lang="ru-RU" dirty="0" smtClean="0"/>
                        <a:t>Случаи употребления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возможность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Для выражения разрешения (наряду с глаголом </a:t>
                      </a:r>
                      <a:r>
                        <a:rPr lang="en-US" sz="1600" b="1" dirty="0" smtClean="0"/>
                        <a:t>may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600" b="1" baseline="0" dirty="0" smtClean="0"/>
                        <a:t>can </a:t>
                      </a:r>
                      <a:r>
                        <a:rPr lang="ru-RU" baseline="0" dirty="0" smtClean="0"/>
                        <a:t>употребляется среди друзей и равных себе (менее вежливая форма, чем </a:t>
                      </a:r>
                      <a:r>
                        <a:rPr lang="en-US" b="1" baseline="0" dirty="0" smtClean="0"/>
                        <a:t>may</a:t>
                      </a:r>
                      <a:r>
                        <a:rPr lang="en-US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1259378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you skate</a:t>
                      </a:r>
                      <a:r>
                        <a:rPr lang="en-US" baseline="0" dirty="0" smtClean="0"/>
                        <a:t> or sky?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Can I use your telephone?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 Certainly.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661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		Modal verb    CAN</a:t>
            </a: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473788"/>
              </p:ext>
            </p:extLst>
          </p:nvPr>
        </p:nvGraphicFramePr>
        <p:xfrm>
          <a:off x="809665" y="1818731"/>
          <a:ext cx="6096000" cy="2979436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032000"/>
                <a:gridCol w="2032000"/>
                <a:gridCol w="2032000"/>
              </a:tblGrid>
              <a:tr h="485779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physical</a:t>
                      </a:r>
                      <a:r>
                        <a:rPr lang="en-US" baseline="0" dirty="0" smtClean="0"/>
                        <a:t> and mental ability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 I can swim quite well.</a:t>
                      </a:r>
                      <a:endParaRPr lang="ru-RU" sz="1400" dirty="0"/>
                    </a:p>
                  </a:txBody>
                  <a:tcPr/>
                </a:tc>
              </a:tr>
              <a:tr h="4533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possibility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 Everyone can make a mistake.</a:t>
                      </a:r>
                      <a:endParaRPr lang="ru-RU" sz="1400" dirty="0"/>
                    </a:p>
                  </a:txBody>
                  <a:tcPr/>
                </a:tc>
              </a:tr>
              <a:tr h="485779">
                <a:tc rowSpan="2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CAN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permission (more common than </a:t>
                      </a:r>
                      <a:r>
                        <a:rPr lang="en-US" i="1" dirty="0" smtClean="0"/>
                        <a:t>may)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 Can I go home?</a:t>
                      </a:r>
                      <a:endParaRPr lang="ru-RU" sz="1400" dirty="0"/>
                    </a:p>
                  </a:txBody>
                  <a:tcPr/>
                </a:tc>
              </a:tr>
              <a:tr h="4533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 prohibition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 You can’t cross the street here!</a:t>
                      </a:r>
                      <a:endParaRPr lang="ru-RU" sz="1400" dirty="0"/>
                    </a:p>
                  </a:txBody>
                  <a:tcPr/>
                </a:tc>
              </a:tr>
              <a:tr h="9067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 request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 Can I have some juice?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Гл</a:t>
            </a:r>
            <a:r>
              <a:rPr lang="en-US" dirty="0" smtClean="0"/>
              <a:t>a</a:t>
            </a:r>
            <a:r>
              <a:rPr lang="ru-RU" dirty="0" smtClean="0"/>
              <a:t>гол</a:t>
            </a:r>
            <a:r>
              <a:rPr lang="en-US" dirty="0" smtClean="0"/>
              <a:t>      </a:t>
            </a:r>
            <a:r>
              <a:rPr lang="ru-RU" dirty="0" smtClean="0"/>
              <a:t> </a:t>
            </a:r>
            <a:r>
              <a:rPr lang="en-US" sz="4000" dirty="0" smtClean="0"/>
              <a:t>may/might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70943"/>
              </p:ext>
            </p:extLst>
          </p:nvPr>
        </p:nvGraphicFramePr>
        <p:xfrm>
          <a:off x="689956" y="1812175"/>
          <a:ext cx="7747462" cy="3152938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814648"/>
                <a:gridCol w="2332359"/>
                <a:gridCol w="2306142"/>
                <a:gridCol w="2294313"/>
              </a:tblGrid>
              <a:tr h="736020">
                <a:tc rowSpan="2">
                  <a:txBody>
                    <a:bodyPr/>
                    <a:lstStyle/>
                    <a:p>
                      <a:r>
                        <a:rPr lang="ru-RU" sz="900" dirty="0" smtClean="0"/>
                        <a:t>Случаи </a:t>
                      </a:r>
                      <a:r>
                        <a:rPr lang="ru-RU" sz="900" dirty="0" err="1" smtClean="0"/>
                        <a:t>употребле</a:t>
                      </a:r>
                      <a:r>
                        <a:rPr lang="ru-RU" sz="900" dirty="0" smtClean="0"/>
                        <a:t>-  </a:t>
                      </a:r>
                      <a:r>
                        <a:rPr lang="ru-RU" sz="900" dirty="0" err="1" smtClean="0"/>
                        <a:t>ния</a:t>
                      </a:r>
                      <a:endParaRPr lang="ru-RU" sz="9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b="1" dirty="0" smtClean="0"/>
                        <a:t>Вопрос о разрешении совершить</a:t>
                      </a:r>
                      <a:r>
                        <a:rPr lang="ru-RU" sz="1600" b="1" baseline="0" dirty="0" smtClean="0"/>
                        <a:t> действие (просьба)</a:t>
                      </a:r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Предположение</a:t>
                      </a:r>
                      <a:endParaRPr lang="ru-RU" sz="1600" b="1" dirty="0"/>
                    </a:p>
                  </a:txBody>
                  <a:tcPr/>
                </a:tc>
              </a:tr>
              <a:tr h="727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may</a:t>
                      </a:r>
                      <a:r>
                        <a:rPr lang="en-US" dirty="0" smtClean="0"/>
                        <a:t> --- </a:t>
                      </a:r>
                      <a:r>
                        <a:rPr lang="ru-RU" baseline="0" dirty="0" smtClean="0"/>
                        <a:t>более вежливая форма, чем </a:t>
                      </a:r>
                      <a:r>
                        <a:rPr lang="en-US" b="1" baseline="0" dirty="0" smtClean="0"/>
                        <a:t>can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might</a:t>
                      </a:r>
                      <a:r>
                        <a:rPr lang="en-US" baseline="0" dirty="0" smtClean="0"/>
                        <a:t> --- </a:t>
                      </a:r>
                      <a:r>
                        <a:rPr lang="ru-RU" baseline="0" dirty="0" smtClean="0"/>
                        <a:t>попытка быть очень вежливым</a:t>
                      </a:r>
                      <a:r>
                        <a:rPr lang="en-US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may/might</a:t>
                      </a:r>
                      <a:r>
                        <a:rPr lang="en-US" dirty="0" smtClean="0"/>
                        <a:t> + infinitive</a:t>
                      </a:r>
                    </a:p>
                    <a:p>
                      <a:r>
                        <a:rPr lang="en-US" b="1" dirty="0" smtClean="0"/>
                        <a:t>might</a:t>
                      </a:r>
                      <a:r>
                        <a:rPr lang="en-US" dirty="0" smtClean="0"/>
                        <a:t>  - </a:t>
                      </a:r>
                      <a:r>
                        <a:rPr lang="ru-RU" dirty="0" smtClean="0"/>
                        <a:t>меньшая степень предположения</a:t>
                      </a:r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472038">
                <a:tc>
                  <a:txBody>
                    <a:bodyPr/>
                    <a:lstStyle/>
                    <a:p>
                      <a:r>
                        <a:rPr lang="ru-RU" sz="900" dirty="0" smtClean="0"/>
                        <a:t>Примеры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200" b="1" i="0" dirty="0" smtClean="0"/>
                        <a:t>May</a:t>
                      </a:r>
                      <a:r>
                        <a:rPr lang="en-US" sz="1200" i="0" dirty="0" smtClean="0"/>
                        <a:t> I use your telephone,</a:t>
                      </a:r>
                      <a:r>
                        <a:rPr lang="en-US" sz="1200" i="0" baseline="0" dirty="0" smtClean="0"/>
                        <a:t> please</a:t>
                      </a:r>
                      <a:r>
                        <a:rPr lang="en-US" sz="1200" i="0" dirty="0" smtClean="0"/>
                        <a:t>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200" i="0" dirty="0" smtClean="0"/>
                        <a:t>Of course, you </a:t>
                      </a:r>
                      <a:r>
                        <a:rPr lang="en-US" sz="1200" b="1" i="0" dirty="0" smtClean="0"/>
                        <a:t>can</a:t>
                      </a:r>
                      <a:r>
                        <a:rPr lang="en-US" i="1" dirty="0" smtClean="0"/>
                        <a:t>.</a:t>
                      </a:r>
                      <a:r>
                        <a:rPr lang="ru-RU" i="1" dirty="0" smtClean="0"/>
                        <a:t> </a:t>
                      </a:r>
                      <a:endParaRPr lang="en-US" i="1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050" dirty="0" smtClean="0"/>
                        <a:t>Разрешите (Можно)</a:t>
                      </a:r>
                      <a:r>
                        <a:rPr lang="ru-RU" sz="1050" baseline="0" dirty="0" smtClean="0"/>
                        <a:t> мне позвонить по вашему телефону?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050" baseline="0" dirty="0" smtClean="0"/>
                        <a:t>Конечно, можно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r>
                        <a:rPr lang="en-US" sz="1200" dirty="0" smtClean="0"/>
                        <a:t> I don’t want to disturb you but </a:t>
                      </a:r>
                      <a:r>
                        <a:rPr lang="en-US" sz="1200" b="1" dirty="0" smtClean="0"/>
                        <a:t>might</a:t>
                      </a:r>
                      <a:r>
                        <a:rPr lang="en-US" sz="1200" dirty="0" smtClean="0"/>
                        <a:t> I use your telephone for a moment?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baseline="0" dirty="0" smtClean="0"/>
                        <a:t>-  </a:t>
                      </a:r>
                      <a:r>
                        <a:rPr lang="en-US" sz="1200" baseline="0" dirty="0" smtClean="0"/>
                        <a:t>Of course, you </a:t>
                      </a:r>
                      <a:r>
                        <a:rPr lang="en-US" sz="1200" b="1" baseline="0" dirty="0" smtClean="0"/>
                        <a:t>may</a:t>
                      </a:r>
                      <a:r>
                        <a:rPr lang="en-US" sz="1200" baseline="0" dirty="0" smtClean="0"/>
                        <a:t> use it.</a:t>
                      </a:r>
                      <a:endParaRPr lang="ru-RU" sz="12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050" baseline="0" dirty="0" smtClean="0"/>
                        <a:t>Я не хочу беспокоить вас, но можно было бы мне позвонить по вашему телефону?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Where is John?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He </a:t>
                      </a:r>
                      <a:r>
                        <a:rPr lang="en-US" b="1" dirty="0" smtClean="0"/>
                        <a:t>may</a:t>
                      </a:r>
                      <a:r>
                        <a:rPr lang="en-US" dirty="0" smtClean="0"/>
                        <a:t> be in the kitchen. I’m not sure.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050" dirty="0" smtClean="0"/>
                        <a:t>Где Джон?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050" dirty="0" smtClean="0"/>
                        <a:t>Он,</a:t>
                      </a:r>
                      <a:r>
                        <a:rPr lang="ru-RU" sz="1050" baseline="0" dirty="0" smtClean="0"/>
                        <a:t> возможно, на кухне. Я не уверен.</a:t>
                      </a:r>
                      <a:endParaRPr lang="ru-RU" sz="10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046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 fontAlgn="t"/>
            <a:r>
              <a:rPr lang="en-US" dirty="0" smtClean="0"/>
              <a:t>Modal verb  MAY</a:t>
            </a:r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263607330"/>
              </p:ext>
            </p:extLst>
          </p:nvPr>
        </p:nvGraphicFramePr>
        <p:xfrm>
          <a:off x="1628774" y="1122575"/>
          <a:ext cx="6315075" cy="4472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Модальный глагол </a:t>
            </a:r>
            <a:r>
              <a:rPr lang="en-US" sz="4000" b="1" dirty="0" smtClean="0"/>
              <a:t>must</a:t>
            </a:r>
            <a:endParaRPr lang="ru-RU" sz="4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87400"/>
              </p:ext>
            </p:extLst>
          </p:nvPr>
        </p:nvGraphicFramePr>
        <p:xfrm>
          <a:off x="872837" y="1902449"/>
          <a:ext cx="7096298" cy="3148080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901141"/>
                <a:gridCol w="1446415"/>
                <a:gridCol w="1224742"/>
                <a:gridCol w="1524000"/>
              </a:tblGrid>
              <a:tr h="542040">
                <a:tc>
                  <a:txBody>
                    <a:bodyPr/>
                    <a:lstStyle/>
                    <a:p>
                      <a:r>
                        <a:rPr lang="ru-RU" dirty="0" smtClean="0"/>
                        <a:t>Глагол</a:t>
                      </a:r>
                      <a:r>
                        <a:rPr lang="ru-RU" baseline="0" dirty="0" smtClean="0"/>
                        <a:t> (значение)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Настоящее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Прошедшее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Будущее</a:t>
                      </a:r>
                      <a:endParaRPr lang="ru-RU" dirty="0"/>
                    </a:p>
                  </a:txBody>
                  <a:tcPr/>
                </a:tc>
              </a:tr>
              <a:tr h="542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Неизбежность: надо, необходимо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ctr"/>
                      <a:r>
                        <a:rPr lang="en-US" b="1" dirty="0" smtClean="0"/>
                        <a:t>must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040">
                <a:tc>
                  <a:txBody>
                    <a:bodyPr/>
                    <a:lstStyle/>
                    <a:p>
                      <a:r>
                        <a:rPr lang="ru-RU" sz="1050" dirty="0" err="1" smtClean="0"/>
                        <a:t>вынужденность</a:t>
                      </a:r>
                      <a:r>
                        <a:rPr lang="ru-RU" sz="1050" dirty="0" smtClean="0"/>
                        <a:t> (в силу непредвиденных обстоятельств): приходится, вынужден</a:t>
                      </a:r>
                    </a:p>
                    <a:p>
                      <a:pPr algn="ctr"/>
                      <a:r>
                        <a:rPr lang="en-US" sz="1050" b="1" dirty="0" smtClean="0"/>
                        <a:t>to have ( to)</a:t>
                      </a:r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have (to)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 (to)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have (to)</a:t>
                      </a:r>
                      <a:endParaRPr lang="ru-RU" dirty="0"/>
                    </a:p>
                  </a:txBody>
                  <a:tcPr/>
                </a:tc>
              </a:tr>
              <a:tr h="5420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обусловленность (планом, </a:t>
                      </a:r>
                    </a:p>
                    <a:p>
                      <a:r>
                        <a:rPr lang="ru-RU" sz="1050" dirty="0" smtClean="0"/>
                        <a:t>договоренностью): предстоит</a:t>
                      </a:r>
                    </a:p>
                    <a:p>
                      <a:pPr algn="ctr"/>
                      <a:r>
                        <a:rPr lang="ru-RU" sz="1050" b="1" dirty="0" smtClean="0"/>
                        <a:t> </a:t>
                      </a:r>
                      <a:r>
                        <a:rPr lang="en-US" sz="1050" b="1" dirty="0" smtClean="0"/>
                        <a:t>to</a:t>
                      </a:r>
                      <a:r>
                        <a:rPr lang="en-US" sz="1050" b="1" baseline="0" dirty="0" smtClean="0"/>
                        <a:t> </a:t>
                      </a:r>
                      <a:r>
                        <a:rPr lang="en-US" sz="1050" b="1" dirty="0" smtClean="0"/>
                        <a:t>be (to)</a:t>
                      </a:r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</a:t>
                      </a:r>
                    </a:p>
                    <a:p>
                      <a:r>
                        <a:rPr lang="en-US" dirty="0" smtClean="0"/>
                        <a:t>is       (to)</a:t>
                      </a:r>
                    </a:p>
                    <a:p>
                      <a:r>
                        <a:rPr lang="en-US" dirty="0" smtClean="0"/>
                        <a:t>are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    (to)</a:t>
                      </a:r>
                    </a:p>
                    <a:p>
                      <a:r>
                        <a:rPr lang="en-US" dirty="0" smtClean="0"/>
                        <a:t>were  (to)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0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совет (основан на индивидуальном опыте): следует</a:t>
                      </a:r>
                    </a:p>
                    <a:p>
                      <a:pPr algn="ctr"/>
                      <a:r>
                        <a:rPr lang="en-US" sz="1050" b="1" dirty="0" smtClean="0"/>
                        <a:t>should</a:t>
                      </a:r>
                      <a:endParaRPr lang="ru-RU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should (do)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should have done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754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0" y="530907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/>
              <a:t>Modal verb MUST</a:t>
            </a:r>
            <a:endParaRPr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155421"/>
              </p:ext>
            </p:extLst>
          </p:nvPr>
        </p:nvGraphicFramePr>
        <p:xfrm>
          <a:off x="798022" y="1919574"/>
          <a:ext cx="7606144" cy="1341120"/>
        </p:xfrm>
        <a:graphic>
          <a:graphicData uri="http://schemas.openxmlformats.org/drawingml/2006/table">
            <a:tbl>
              <a:tblPr firstRow="1" bandRow="1">
                <a:tableStyleId>{59D10775-6A30-4F7B-A895-5BEBC5CC1877}</a:tableStyleId>
              </a:tblPr>
              <a:tblGrid>
                <a:gridCol w="2377026"/>
                <a:gridCol w="2377026"/>
                <a:gridCol w="2852092"/>
              </a:tblGrid>
              <a:tr h="383010">
                <a:tc rowSpan="2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MUST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obligation,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command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 You</a:t>
                      </a:r>
                      <a:r>
                        <a:rPr lang="en-US" baseline="0" dirty="0" smtClean="0"/>
                        <a:t> must do it right now.</a:t>
                      </a:r>
                      <a:endParaRPr lang="ru-RU" dirty="0"/>
                    </a:p>
                  </a:txBody>
                  <a:tcPr/>
                </a:tc>
              </a:tr>
              <a:tr h="3830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prohibition </a:t>
                      </a:r>
                    </a:p>
                    <a:p>
                      <a:r>
                        <a:rPr lang="en-US" dirty="0" smtClean="0"/>
                        <a:t>(stricter than with </a:t>
                      </a:r>
                      <a:r>
                        <a:rPr lang="en-US" i="1" dirty="0" smtClean="0"/>
                        <a:t>can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Cars mustn’t</a:t>
                      </a:r>
                      <a:r>
                        <a:rPr lang="en-US" baseline="0" dirty="0" smtClean="0"/>
                        <a:t> be parked  here.</a:t>
                      </a:r>
                      <a:endParaRPr lang="ru-RU" dirty="0"/>
                    </a:p>
                  </a:txBody>
                  <a:tcPr/>
                </a:tc>
              </a:tr>
              <a:tr h="225300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1067</Words>
  <Application>Microsoft Office PowerPoint</Application>
  <PresentationFormat>Экран (16:9)</PresentationFormat>
  <Paragraphs>276</Paragraphs>
  <Slides>19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Roboto</vt:lpstr>
      <vt:lpstr>Material</vt:lpstr>
      <vt:lpstr>Modal Verbs</vt:lpstr>
      <vt:lpstr>Модальные глаголы и их эквиваленты</vt:lpstr>
      <vt:lpstr>Modal Verb  CAN</vt:lpstr>
      <vt:lpstr>Глагол CAN</vt:lpstr>
      <vt:lpstr>  Modal verb    CAN</vt:lpstr>
      <vt:lpstr>Глaгол       may/might</vt:lpstr>
      <vt:lpstr>Modal verb  MAY</vt:lpstr>
      <vt:lpstr>Модальный глагол must</vt:lpstr>
      <vt:lpstr>Modal verb MUST</vt:lpstr>
      <vt:lpstr>HAVE    TO</vt:lpstr>
      <vt:lpstr>NEED</vt:lpstr>
      <vt:lpstr>TO    BE   TO</vt:lpstr>
      <vt:lpstr>SHOULD / OUGHT TO</vt:lpstr>
      <vt:lpstr>WILL</vt:lpstr>
      <vt:lpstr>SHALL</vt:lpstr>
      <vt:lpstr>Modals of Deduction</vt:lpstr>
      <vt:lpstr>  Modals of Deduction</vt:lpstr>
      <vt:lpstr>Modals of Deduction</vt:lpstr>
      <vt:lpstr>      Автор-составитель Преподаватель Булавина О.Н.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cp:lastModifiedBy>Vlad</cp:lastModifiedBy>
  <cp:revision>49</cp:revision>
  <dcterms:modified xsi:type="dcterms:W3CDTF">2020-06-25T12:49:09Z</dcterms:modified>
</cp:coreProperties>
</file>