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27" r:id="rId2"/>
    <p:sldId id="328"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9" d="100"/>
          <a:sy n="39" d="100"/>
        </p:scale>
        <p:origin x="-2286" y="-7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88CA8B-A16D-4C98-8FAF-5D82C96F156E}" type="datetimeFigureOut">
              <a:rPr lang="ru-RU" smtClean="0"/>
              <a:t>13.03.2023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941F5-F7F0-46EC-A907-9B612E9AE44B}" type="slidenum">
              <a:rPr lang="ru-RU" smtClean="0"/>
              <a:t>‹#›</a:t>
            </a:fld>
            <a:endParaRPr lang="ru-RU"/>
          </a:p>
        </p:txBody>
      </p:sp>
    </p:spTree>
    <p:extLst>
      <p:ext uri="{BB962C8B-B14F-4D97-AF65-F5344CB8AC3E}">
        <p14:creationId xmlns:p14="http://schemas.microsoft.com/office/powerpoint/2010/main" val="219538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CBDB429-5946-4478-9832-982B949FD755}" type="datetime1">
              <a:rPr lang="ru-RU" smtClean="0"/>
              <a:t>13.03.2023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2125109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579E833-686A-4E8D-9440-9A159BD10D94}" type="datetime1">
              <a:rPr lang="ru-RU" smtClean="0"/>
              <a:t>13.03.2023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225150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4E37186-0507-4596-BD49-A9F9DCEF3A17}" type="datetime1">
              <a:rPr lang="ru-RU" smtClean="0"/>
              <a:t>13.03.2023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152398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D7826E-3E6B-44C8-AAAC-7A8896F7AF6B}" type="datetime1">
              <a:rPr lang="ru-RU" smtClean="0"/>
              <a:t>13.03.2023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364751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0EF6E7F-4160-4874-A7CF-67870D00314D}" type="datetime1">
              <a:rPr lang="ru-RU" smtClean="0"/>
              <a:t>13.03.2023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132327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719E0A6-A101-4CF1-BBDF-F27C9FA9FF9B}" type="datetime1">
              <a:rPr lang="ru-RU" smtClean="0"/>
              <a:t>13.03.2023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303769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C4D8BD6-9A26-4A82-BBB5-015F925122A8}" type="datetime1">
              <a:rPr lang="ru-RU" smtClean="0"/>
              <a:t>13.03.2023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3567975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B527BFB-47A0-49E3-A9D4-96544FFB6C85}" type="datetime1">
              <a:rPr lang="ru-RU" smtClean="0"/>
              <a:t>13.03.2023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3244385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C437E4-2C2E-4FB4-8885-9738DB6E43B5}" type="datetime1">
              <a:rPr lang="ru-RU" smtClean="0"/>
              <a:t>13.03.2023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20212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A95B1EE-9275-4211-AFF7-56D4F49537F6}" type="datetime1">
              <a:rPr lang="ru-RU" smtClean="0"/>
              <a:t>13.03.2023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238816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68CDB1-49BC-473F-949C-E74E46711BB6}" type="datetime1">
              <a:rPr lang="ru-RU" smtClean="0"/>
              <a:t>13.03.2023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62F3-55BB-4AC5-9E16-338DFC4F1B95}" type="slidenum">
              <a:rPr lang="ru-RU" smtClean="0"/>
              <a:t>‹#›</a:t>
            </a:fld>
            <a:endParaRPr lang="ru-RU"/>
          </a:p>
        </p:txBody>
      </p:sp>
    </p:spTree>
    <p:extLst>
      <p:ext uri="{BB962C8B-B14F-4D97-AF65-F5344CB8AC3E}">
        <p14:creationId xmlns:p14="http://schemas.microsoft.com/office/powerpoint/2010/main" val="1831485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A81FF-049D-4FFE-9AA1-824426A7E483}" type="datetime1">
              <a:rPr lang="ru-RU" smtClean="0"/>
              <a:t>13.03.2023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C62F3-55BB-4AC5-9E16-338DFC4F1B95}" type="slidenum">
              <a:rPr lang="ru-RU" smtClean="0"/>
              <a:t>‹#›</a:t>
            </a:fld>
            <a:endParaRPr lang="ru-RU"/>
          </a:p>
        </p:txBody>
      </p:sp>
    </p:spTree>
    <p:extLst>
      <p:ext uri="{BB962C8B-B14F-4D97-AF65-F5344CB8AC3E}">
        <p14:creationId xmlns:p14="http://schemas.microsoft.com/office/powerpoint/2010/main" val="1289394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92500" lnSpcReduction="10000"/>
          </a:bodyPr>
          <a:lstStyle/>
          <a:p>
            <a:pPr marL="0" indent="0">
              <a:buNone/>
            </a:pPr>
            <a:endParaRPr lang="ru-RU" dirty="0" smtClean="0"/>
          </a:p>
          <a:p>
            <a:pPr marL="0" indent="0">
              <a:buNone/>
            </a:pPr>
            <a:endParaRPr lang="ru-RU" dirty="0"/>
          </a:p>
          <a:p>
            <a:pPr marL="0" indent="0">
              <a:buNone/>
            </a:pPr>
            <a:r>
              <a:rPr lang="ru-RU" dirty="0" smtClean="0"/>
              <a:t>Дисциплина:</a:t>
            </a:r>
          </a:p>
          <a:p>
            <a:pPr marL="0" indent="0">
              <a:buNone/>
            </a:pPr>
            <a:r>
              <a:rPr lang="ru-RU" sz="4000" b="1" u="sng" dirty="0" smtClean="0"/>
              <a:t>Организация производства</a:t>
            </a:r>
          </a:p>
          <a:p>
            <a:pPr marL="0" indent="0">
              <a:buNone/>
            </a:pPr>
            <a:endParaRPr lang="ru-RU" dirty="0" smtClean="0"/>
          </a:p>
          <a:p>
            <a:pPr marL="0" indent="0">
              <a:buNone/>
            </a:pPr>
            <a:endParaRPr lang="ru-RU" dirty="0"/>
          </a:p>
          <a:p>
            <a:pPr marL="0" indent="0">
              <a:buNone/>
            </a:pPr>
            <a:r>
              <a:rPr lang="ru-RU" dirty="0" smtClean="0"/>
              <a:t>Летняя </a:t>
            </a:r>
            <a:r>
              <a:rPr lang="ru-RU" smtClean="0"/>
              <a:t>сессия </a:t>
            </a:r>
            <a:r>
              <a:rPr lang="ru-RU" smtClean="0"/>
              <a:t>2022-2023 </a:t>
            </a:r>
            <a:r>
              <a:rPr lang="ru-RU" dirty="0" smtClean="0"/>
              <a:t>гг.</a:t>
            </a:r>
            <a:endParaRPr lang="ru-RU" dirty="0" smtClean="0"/>
          </a:p>
          <a:p>
            <a:pPr marL="0" indent="0">
              <a:buNone/>
            </a:pPr>
            <a:r>
              <a:rPr lang="ru-RU" dirty="0" smtClean="0"/>
              <a:t>ЗЭж-4 (</a:t>
            </a:r>
            <a:r>
              <a:rPr lang="ru-RU" dirty="0" err="1" smtClean="0"/>
              <a:t>ЗЭЖс</a:t>
            </a:r>
            <a:r>
              <a:rPr lang="ru-RU" dirty="0" smtClean="0"/>
              <a:t>) </a:t>
            </a:r>
          </a:p>
          <a:p>
            <a:pPr marL="0" indent="0">
              <a:buNone/>
            </a:pPr>
            <a:endParaRPr lang="ru-RU" dirty="0"/>
          </a:p>
          <a:p>
            <a:pPr marL="0" indent="0">
              <a:buNone/>
            </a:pPr>
            <a:r>
              <a:rPr lang="ru-RU" dirty="0" smtClean="0"/>
              <a:t>Лекционные материалы </a:t>
            </a:r>
          </a:p>
          <a:p>
            <a:pPr marL="0" indent="0">
              <a:buNone/>
            </a:pPr>
            <a:endParaRPr lang="ru-RU" dirty="0" smtClean="0"/>
          </a:p>
          <a:p>
            <a:pPr marL="0" indent="0" algn="r">
              <a:buNone/>
            </a:pPr>
            <a:r>
              <a:rPr lang="ru-RU" dirty="0" smtClean="0"/>
              <a:t>Кафедра «Экономика транспорта»</a:t>
            </a:r>
          </a:p>
          <a:p>
            <a:pPr marL="0" indent="0" algn="r">
              <a:buNone/>
            </a:pPr>
            <a:r>
              <a:rPr lang="ru-RU" dirty="0" smtClean="0"/>
              <a:t>Доцент </a:t>
            </a:r>
            <a:r>
              <a:rPr lang="ru-RU" dirty="0" err="1" smtClean="0"/>
              <a:t>Ходоскина</a:t>
            </a:r>
            <a:r>
              <a:rPr lang="ru-RU" dirty="0" smtClean="0"/>
              <a:t> О.А.</a:t>
            </a: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a:t>
            </a:fld>
            <a:endParaRPr lang="ru-RU"/>
          </a:p>
        </p:txBody>
      </p:sp>
    </p:spTree>
    <p:extLst>
      <p:ext uri="{BB962C8B-B14F-4D97-AF65-F5344CB8AC3E}">
        <p14:creationId xmlns:p14="http://schemas.microsoft.com/office/powerpoint/2010/main" val="2358550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70000" lnSpcReduction="20000"/>
          </a:bodyPr>
          <a:lstStyle/>
          <a:p>
            <a:pPr marL="0" lvl="0" indent="0">
              <a:buNone/>
            </a:pPr>
            <a:r>
              <a:rPr lang="ru-RU" b="1" dirty="0" smtClean="0"/>
              <a:t>8. Формы </a:t>
            </a:r>
            <a:r>
              <a:rPr lang="ru-RU" b="1" dirty="0"/>
              <a:t>собственности предприятия.</a:t>
            </a:r>
            <a:endParaRPr lang="ru-RU" dirty="0"/>
          </a:p>
          <a:p>
            <a:pPr marL="0" indent="0">
              <a:buNone/>
            </a:pPr>
            <a:r>
              <a:rPr lang="ru-RU" dirty="0"/>
              <a:t>В соответствии с формами собственности могут действовать предприятия следующих видов:</a:t>
            </a:r>
          </a:p>
          <a:p>
            <a:pPr marL="0" lvl="0" indent="0">
              <a:buNone/>
            </a:pPr>
            <a:r>
              <a:rPr lang="ru-RU" dirty="0"/>
              <a:t>основанные на государственной собственности (Государственное предприятие, относящееся к республиканской собственности, создается органами Республики Беларусь, уполномоченными управлять государственным имуществом.);</a:t>
            </a:r>
          </a:p>
          <a:p>
            <a:pPr marL="0" lvl="0" indent="0">
              <a:buNone/>
            </a:pPr>
            <a:r>
              <a:rPr lang="ru-RU" dirty="0"/>
              <a:t>основанные на коллективной собственности (когда право собственника на имущество осуществляет коллектив людей, совместно владеющий ею. Формами коллективной собственности выступают: арендная, кооперативная, акционерная, собственность хозяйственных обществ и хозяйственных ассоциаций, общественных и других организаций и объединений);</a:t>
            </a:r>
          </a:p>
          <a:p>
            <a:pPr marL="0" lvl="0" indent="0">
              <a:buNone/>
            </a:pPr>
            <a:r>
              <a:rPr lang="ru-RU" dirty="0"/>
              <a:t>основанные на частной собственности (когда исключительное право на владение, распоряжение и пользование объектов собственности и получение дохода от их использования имеет частное лицо, которое осуществляет управление ею непосредственно, на свой страх и риск, и присваивает плоды своего успеха в виде дохода или терпит банкротство и несет убыток);</a:t>
            </a:r>
          </a:p>
          <a:p>
            <a:pPr marL="0" lvl="0" indent="0">
              <a:buNone/>
            </a:pPr>
            <a:r>
              <a:rPr lang="ru-RU" dirty="0"/>
              <a:t>основанные на смешанных формах собственности (образуются на основе сочетания различных форм собственности: государственной, частной, иностранной).</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10</a:t>
            </a:fld>
            <a:endParaRPr lang="ru-RU"/>
          </a:p>
        </p:txBody>
      </p:sp>
    </p:spTree>
    <p:extLst>
      <p:ext uri="{BB962C8B-B14F-4D97-AF65-F5344CB8AC3E}">
        <p14:creationId xmlns:p14="http://schemas.microsoft.com/office/powerpoint/2010/main" val="1668725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Autofit/>
          </a:bodyPr>
          <a:lstStyle/>
          <a:p>
            <a:pPr marL="0" lvl="0" indent="0">
              <a:lnSpc>
                <a:spcPct val="80000"/>
              </a:lnSpc>
              <a:spcBef>
                <a:spcPts val="0"/>
              </a:spcBef>
              <a:buNone/>
            </a:pPr>
            <a:r>
              <a:rPr lang="ru-RU" sz="1400" b="1" spc="-50" dirty="0" smtClean="0"/>
              <a:t>9. Виды </a:t>
            </a:r>
            <a:r>
              <a:rPr lang="ru-RU" sz="1400" b="1" spc="-50" dirty="0"/>
              <a:t>коммерческого и некоммерческого предприятия.</a:t>
            </a:r>
            <a:endParaRPr lang="ru-RU" sz="1400" spc="-50" dirty="0"/>
          </a:p>
          <a:p>
            <a:pPr marL="0" indent="0">
              <a:lnSpc>
                <a:spcPct val="80000"/>
              </a:lnSpc>
              <a:spcBef>
                <a:spcPts val="0"/>
              </a:spcBef>
              <a:buNone/>
            </a:pPr>
            <a:r>
              <a:rPr lang="ru-RU" sz="1400" b="1" spc="-50" dirty="0"/>
              <a:t>Коммерческие организации</a:t>
            </a:r>
            <a:r>
              <a:rPr lang="ru-RU" sz="1400" spc="-50" dirty="0"/>
              <a:t> — организации, ставящие своей целью получение прибыли в интересах учредителей или акционеров. К ним отнесены: хозяйственные товарищества и общества, производственные кооперативы, государственные и муниципальные унитарные предприятия.</a:t>
            </a:r>
          </a:p>
          <a:p>
            <a:pPr marL="0" indent="0">
              <a:lnSpc>
                <a:spcPct val="80000"/>
              </a:lnSpc>
              <a:spcBef>
                <a:spcPts val="0"/>
              </a:spcBef>
              <a:buNone/>
            </a:pPr>
            <a:r>
              <a:rPr lang="ru-RU" sz="1400" b="1" spc="-50" dirty="0"/>
              <a:t>Некоммерческие организации</a:t>
            </a:r>
            <a:r>
              <a:rPr lang="ru-RU" sz="1400" spc="-50" dirty="0"/>
              <a:t> — ставят целью удовлетворение общественных потребностей. Несмотря на то, что цели их носят некоммерческий характер, они могут заниматься предпринимательством и получать прибыль, идущую на текущие расходы. Полученная прибыль идет не учредителям, а используется на развитие организации, прибыль не облагается налогом. К некоммерческим отнесены: потребительские кооперативы, общественные и религиозные, благотворительные и другие фонды, ассоциации, союзы, учреждения.</a:t>
            </a:r>
          </a:p>
          <a:p>
            <a:pPr marL="0" indent="0">
              <a:lnSpc>
                <a:spcPct val="80000"/>
              </a:lnSpc>
              <a:spcBef>
                <a:spcPts val="0"/>
              </a:spcBef>
              <a:buNone/>
            </a:pPr>
            <a:r>
              <a:rPr lang="ru-RU" sz="1400" spc="-50" dirty="0"/>
              <a:t>Организационно-правовые формы организаций:</a:t>
            </a:r>
          </a:p>
          <a:p>
            <a:pPr marL="0" indent="0">
              <a:lnSpc>
                <a:spcPct val="80000"/>
              </a:lnSpc>
              <a:spcBef>
                <a:spcPts val="0"/>
              </a:spcBef>
              <a:buNone/>
            </a:pPr>
            <a:r>
              <a:rPr lang="ru-RU" sz="1400" b="1" spc="-50" dirty="0"/>
              <a:t>Полное товарищество (ПТ)</a:t>
            </a:r>
            <a:r>
              <a:rPr lang="ru-RU" sz="1400" spc="-50" dirty="0"/>
              <a:t> - участники это физические и юридические лица, занимающиеся предпринимательской деятельностью от имени товарищества, солидарно несут субсидиарную ответственность всем своим имуществом по обязательствам товарищества.</a:t>
            </a:r>
          </a:p>
          <a:p>
            <a:pPr marL="0" indent="0">
              <a:lnSpc>
                <a:spcPct val="80000"/>
              </a:lnSpc>
              <a:spcBef>
                <a:spcPts val="0"/>
              </a:spcBef>
              <a:buNone/>
            </a:pPr>
            <a:r>
              <a:rPr lang="ru-RU" sz="1400" b="1" spc="-50" dirty="0"/>
              <a:t>Коммандитное товарищество (КТ)</a:t>
            </a:r>
            <a:r>
              <a:rPr lang="ru-RU" sz="1400" spc="-50" dirty="0"/>
              <a:t> — имеет 2-е группы участников (как юридических, так и физических лиц)- полных товарищей и вкладчиков (</a:t>
            </a:r>
            <a:r>
              <a:rPr lang="ru-RU" sz="1400" spc="-50" dirty="0" err="1"/>
              <a:t>коммандитов</a:t>
            </a:r>
            <a:r>
              <a:rPr lang="ru-RU" sz="1400" spc="-50" dirty="0"/>
              <a:t>), которые несут риск убытков товарищества, в пределах сумм внесённых ими вкладов и не принимают участия в осуществлении предпринимательской деятельности.</a:t>
            </a:r>
          </a:p>
          <a:p>
            <a:pPr marL="0" indent="0">
              <a:lnSpc>
                <a:spcPct val="80000"/>
              </a:lnSpc>
              <a:spcBef>
                <a:spcPts val="0"/>
              </a:spcBef>
              <a:buNone/>
            </a:pPr>
            <a:r>
              <a:rPr lang="ru-RU" sz="1400" b="1" spc="-50" dirty="0"/>
              <a:t>Общество с ограниченной ответственностью (ООО) </a:t>
            </a:r>
            <a:r>
              <a:rPr lang="ru-RU" sz="1400" spc="-50" dirty="0"/>
              <a:t>- учреждается 2- </a:t>
            </a:r>
            <a:r>
              <a:rPr lang="ru-RU" sz="1400" spc="-50" dirty="0" err="1"/>
              <a:t>мя</a:t>
            </a:r>
            <a:r>
              <a:rPr lang="ru-RU" sz="1400" spc="-50" dirty="0"/>
              <a:t> или более лицами и его уставный фонд разделён на доли, размер которых определяется учредительными документами общества, а участники не отвечают по обязательствам общества и несут риск убытков связанных с деятельностью общества в пределах стоимости внесённых ими вкладов.</a:t>
            </a:r>
          </a:p>
          <a:p>
            <a:pPr marL="0" indent="0">
              <a:lnSpc>
                <a:spcPct val="80000"/>
              </a:lnSpc>
              <a:spcBef>
                <a:spcPts val="0"/>
              </a:spcBef>
              <a:buNone/>
            </a:pPr>
            <a:r>
              <a:rPr lang="ru-RU" sz="1400" b="1" spc="-50" dirty="0"/>
              <a:t>Общество с дополнительной ответственностью (ОДО)</a:t>
            </a:r>
            <a:r>
              <a:rPr lang="ru-RU" sz="1400" spc="-50" dirty="0"/>
              <a:t> - участники ОДО солидарно несут субсидиарную ответственность по обязательствам общества своим имуществом в приделах определяемых учредительными документами общества.</a:t>
            </a:r>
          </a:p>
          <a:p>
            <a:pPr marL="0" indent="0">
              <a:lnSpc>
                <a:spcPct val="80000"/>
              </a:lnSpc>
              <a:spcBef>
                <a:spcPts val="0"/>
              </a:spcBef>
              <a:buNone/>
            </a:pPr>
            <a:r>
              <a:rPr lang="ru-RU" sz="1400" b="1" spc="-50" dirty="0"/>
              <a:t>Открытое акционерное общество (ОАО)</a:t>
            </a:r>
            <a:r>
              <a:rPr lang="ru-RU" sz="1400" spc="-50" dirty="0"/>
              <a:t> — уставный фонд разделен на определенное число акций, участники (акционеры) не отвечают по обязательствам общества и несут риск убытков от деятельности общества в пределах стоимости акции. Участники вправе отчуждать принадлежащие им акции без согласия других акционеров неограниченному кругу лиц. Общество вправе проводить открытую подписку на выпускаемые им акции и их свободную продажу.</a:t>
            </a:r>
          </a:p>
          <a:p>
            <a:pPr marL="0" indent="0">
              <a:lnSpc>
                <a:spcPct val="80000"/>
              </a:lnSpc>
              <a:spcBef>
                <a:spcPts val="0"/>
              </a:spcBef>
              <a:buNone/>
            </a:pPr>
            <a:r>
              <a:rPr lang="ru-RU" sz="1400" b="1" spc="-50" dirty="0"/>
              <a:t>Закрытое акционерное общество (ЗАО)</a:t>
            </a:r>
            <a:r>
              <a:rPr lang="ru-RU" sz="1400" spc="-50" dirty="0"/>
              <a:t> - участники вправе отчуждать принадлежащие им акции с согласием других акционеров ограниченному кругу лиц. Общество не вправе проводить открытую подписку на выпускаемые им акции.</a:t>
            </a:r>
          </a:p>
          <a:p>
            <a:pPr marL="0" indent="0">
              <a:lnSpc>
                <a:spcPct val="80000"/>
              </a:lnSpc>
              <a:spcBef>
                <a:spcPts val="0"/>
              </a:spcBef>
              <a:buNone/>
            </a:pPr>
            <a:r>
              <a:rPr lang="ru-RU" sz="1400" b="1" spc="-50" dirty="0"/>
              <a:t>Унитарное предприятие (УП)</a:t>
            </a:r>
            <a:r>
              <a:rPr lang="ru-RU" sz="1400" spc="-50" dirty="0"/>
              <a:t> — коммерческая организация, не наделённая правом собственности на закреплённое за ней собственником имущество, которое является неделимым и не может быть распределено по вкладам, в том числе между работниками предприятия.</a:t>
            </a:r>
          </a:p>
          <a:p>
            <a:pPr marL="0" indent="0">
              <a:lnSpc>
                <a:spcPct val="80000"/>
              </a:lnSpc>
              <a:spcBef>
                <a:spcPts val="0"/>
              </a:spcBef>
              <a:buNone/>
            </a:pPr>
            <a:r>
              <a:rPr lang="ru-RU" sz="1400" b="1" spc="-50" dirty="0"/>
              <a:t>Производственный кооператив (ПК)</a:t>
            </a:r>
            <a:r>
              <a:rPr lang="ru-RU" sz="1400" spc="-50" dirty="0"/>
              <a:t> - коммерческая организация, участники которой обязаны внести имущественный паевой взнос, принимать личное участие в её деятельности и нести субсидиарную ответственность по обязательствам в равных долях, но не меньше величины годового дохода кооператива.</a:t>
            </a:r>
          </a:p>
          <a:p>
            <a:pPr marL="0" indent="0">
              <a:lnSpc>
                <a:spcPct val="80000"/>
              </a:lnSpc>
              <a:spcBef>
                <a:spcPts val="0"/>
              </a:spcBef>
              <a:buNone/>
            </a:pPr>
            <a:r>
              <a:rPr lang="ru-RU" sz="1400" b="1" spc="-50" dirty="0"/>
              <a:t>Государственные предприятия</a:t>
            </a:r>
            <a:r>
              <a:rPr lang="ru-RU" sz="1400" spc="-50" dirty="0"/>
              <a:t> образуются по инициативе государственных органов на основе государственной собственности, которая выступает в виде республиканской собственности и собственности административно-территориальных единиц (муниципальной, коммунальной собственности)</a:t>
            </a:r>
          </a:p>
          <a:p>
            <a:pPr marL="0" indent="0">
              <a:lnSpc>
                <a:spcPct val="80000"/>
              </a:lnSpc>
              <a:spcBef>
                <a:spcPts val="0"/>
              </a:spcBef>
              <a:buNone/>
            </a:pPr>
            <a:endParaRPr lang="ru-RU" sz="1400" spc="-50" dirty="0"/>
          </a:p>
        </p:txBody>
      </p:sp>
      <p:sp>
        <p:nvSpPr>
          <p:cNvPr id="2" name="Номер слайда 1"/>
          <p:cNvSpPr>
            <a:spLocks noGrp="1"/>
          </p:cNvSpPr>
          <p:nvPr>
            <p:ph type="sldNum" sz="quarter" idx="12"/>
          </p:nvPr>
        </p:nvSpPr>
        <p:spPr/>
        <p:txBody>
          <a:bodyPr/>
          <a:lstStyle/>
          <a:p>
            <a:fld id="{6F9C62F3-55BB-4AC5-9E16-338DFC4F1B95}" type="slidenum">
              <a:rPr lang="ru-RU" smtClean="0"/>
              <a:t>11</a:t>
            </a:fld>
            <a:endParaRPr lang="ru-RU"/>
          </a:p>
        </p:txBody>
      </p:sp>
    </p:spTree>
    <p:extLst>
      <p:ext uri="{BB962C8B-B14F-4D97-AF65-F5344CB8AC3E}">
        <p14:creationId xmlns:p14="http://schemas.microsoft.com/office/powerpoint/2010/main" val="166872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lvl="0" indent="0">
              <a:buNone/>
            </a:pPr>
            <a:r>
              <a:rPr lang="ru-RU" b="1" dirty="0" smtClean="0"/>
              <a:t>10. Закон </a:t>
            </a:r>
            <a:r>
              <a:rPr lang="ru-RU" b="1" dirty="0"/>
              <a:t>о предприятии.</a:t>
            </a:r>
            <a:endParaRPr lang="ru-RU" dirty="0"/>
          </a:p>
          <a:p>
            <a:pPr marL="0" indent="0">
              <a:buNone/>
            </a:pPr>
            <a:r>
              <a:rPr lang="ru-RU" dirty="0"/>
              <a:t>Закон РБ</a:t>
            </a:r>
          </a:p>
          <a:p>
            <a:pPr marL="0" indent="0">
              <a:buNone/>
            </a:pPr>
            <a:r>
              <a:rPr lang="ru-RU" dirty="0"/>
              <a:t>№ 462-XII от 14.12.1990. О предприятиях .</a:t>
            </a:r>
          </a:p>
          <a:p>
            <a:pPr marL="0" indent="0">
              <a:buNone/>
            </a:pPr>
            <a:r>
              <a:rPr lang="ru-RU" dirty="0"/>
              <a:t>Закон определяет общие правовые, экономические и социальные основы организации предприятия при многообразии форм собственности и его деятельности в условиях развития рыночных отношений.</a:t>
            </a:r>
          </a:p>
          <a:p>
            <a:pPr marL="0" indent="0">
              <a:buNone/>
            </a:pPr>
            <a:r>
              <a:rPr lang="ru-RU" dirty="0"/>
              <a:t>Закон направлен на обеспечение самостоятельности предприятия, определяет его права и ответственность в осуществлении хозяйственной деятельности, регулирует отношения предприятия с другими предприятиями и организациями, Советами депутатов, органами государственного управления, действует в сочетании с другими законами Республики Беларусь.</a:t>
            </a:r>
          </a:p>
          <a:p>
            <a:pPr marL="0" indent="0">
              <a:buNone/>
            </a:pPr>
            <a:r>
              <a:rPr lang="ru-RU" dirty="0"/>
              <a:t>Настоящий Закон распространяется на все предприятия, расположенные на территории Республики Беларусь.</a:t>
            </a:r>
          </a:p>
          <a:p>
            <a:pPr marL="0" indent="0">
              <a:buNone/>
            </a:pPr>
            <a:r>
              <a:rPr lang="ru-RU" dirty="0"/>
              <a:t> </a:t>
            </a:r>
          </a:p>
          <a:p>
            <a:pPr marL="0" indent="0">
              <a:buNone/>
            </a:pPr>
            <a:r>
              <a:rPr lang="ru-RU" dirty="0"/>
              <a:t>Закон № 2020-XІІ «О хозяйственных обществах» от 9 декабря 1992 г. – очень важный для экономики (в особенности для частного бизнеса) нормативный акт, регламентирующие почти все основные сферы создания, функционирования и ликвидации коммерческих организаций в Республике Беларусь.</a:t>
            </a:r>
          </a:p>
          <a:p>
            <a:pPr marL="0" indent="0">
              <a:buNone/>
            </a:pPr>
            <a:r>
              <a:rPr lang="ru-RU" dirty="0"/>
              <a:t> </a:t>
            </a:r>
          </a:p>
          <a:p>
            <a:pPr marL="0" lvl="0" indent="0">
              <a:buNone/>
            </a:pPr>
            <a:r>
              <a:rPr lang="ru-RU" b="1" dirty="0" smtClean="0"/>
              <a:t>11. Классификация </a:t>
            </a:r>
            <a:r>
              <a:rPr lang="ru-RU" b="1" dirty="0"/>
              <a:t>производственного процесса.</a:t>
            </a:r>
            <a:endParaRPr lang="ru-RU" dirty="0"/>
          </a:p>
          <a:p>
            <a:pPr marL="0" indent="0">
              <a:buNone/>
            </a:pPr>
            <a:r>
              <a:rPr lang="ru-RU" b="1" dirty="0"/>
              <a:t>Производственный процесс</a:t>
            </a:r>
            <a:r>
              <a:rPr lang="ru-RU" dirty="0"/>
              <a:t> – совокупность взаимосвязанных процессов труда и естественных процессов, в результате которых исходное сырье и материалы превращаются в готовую продукцию.  В зависимости от назначения продукции все производственные процессы подразделяются на основные, вспомогательные и обслуживающие. </a:t>
            </a:r>
          </a:p>
          <a:p>
            <a:pPr marL="0" indent="0">
              <a:buNone/>
            </a:pPr>
            <a:r>
              <a:rPr lang="ru-RU" b="1" dirty="0"/>
              <a:t>Основные </a:t>
            </a:r>
            <a:r>
              <a:rPr lang="ru-RU" dirty="0"/>
              <a:t>– это технологические процессы, превращающие сырье и материалы в готовую продукцию, на выпуске которой специализируется предприятие.  К ним относятся и естественные процессы, которые происходят под воздействием сил природы без участия труда человека, но под его контролем (естественная сушка древесины, остывание отливок). </a:t>
            </a:r>
          </a:p>
          <a:p>
            <a:pPr marL="0" indent="0">
              <a:buNone/>
            </a:pPr>
            <a:r>
              <a:rPr lang="ru-RU" b="1" dirty="0"/>
              <a:t>Вспомогательные</a:t>
            </a:r>
            <a:r>
              <a:rPr lang="ru-RU" dirty="0"/>
              <a:t> процессы способствуют бесперебойному протеканию основных производственных процессов.  </a:t>
            </a:r>
          </a:p>
          <a:p>
            <a:pPr marL="0" indent="0">
              <a:buNone/>
            </a:pPr>
            <a:r>
              <a:rPr lang="ru-RU" b="1" dirty="0"/>
              <a:t>Обслуживающие</a:t>
            </a:r>
            <a:r>
              <a:rPr lang="ru-RU" dirty="0"/>
              <a:t> процессы призваны создавать условия для успешного выполнения основных и вспомогательных.  </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12</a:t>
            </a:fld>
            <a:endParaRPr lang="ru-RU"/>
          </a:p>
        </p:txBody>
      </p:sp>
    </p:spTree>
    <p:extLst>
      <p:ext uri="{BB962C8B-B14F-4D97-AF65-F5344CB8AC3E}">
        <p14:creationId xmlns:p14="http://schemas.microsoft.com/office/powerpoint/2010/main" val="1668725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lvl="0" indent="0">
              <a:buNone/>
            </a:pPr>
            <a:r>
              <a:rPr lang="ru-RU" b="1" smtClean="0"/>
              <a:t>12. Формы </a:t>
            </a:r>
            <a:r>
              <a:rPr lang="ru-RU" b="1" dirty="0"/>
              <a:t>поставок материальных ресурсов.</a:t>
            </a:r>
            <a:endParaRPr lang="ru-RU" dirty="0"/>
          </a:p>
          <a:p>
            <a:pPr marL="0" indent="0">
              <a:buNone/>
            </a:pPr>
            <a:r>
              <a:rPr lang="ru-RU" dirty="0"/>
              <a:t>При организации работ по материально-техническому снабжению используются также две формы поставок - прямая (транзитная) и непрямая (складская).</a:t>
            </a:r>
          </a:p>
          <a:p>
            <a:pPr marL="0" indent="0">
              <a:buNone/>
            </a:pPr>
            <a:r>
              <a:rPr lang="ru-RU" b="1" dirty="0"/>
              <a:t>При прямой (транзитной) форме</a:t>
            </a:r>
            <a:r>
              <a:rPr lang="ru-RU" dirty="0"/>
              <a:t> поставок предприятие получает материальные ресурсы непосредственно со склада предприятия-изготовителя. При этом устанавливаются прямые хозяйственные связи между предприятием-потребителем и предприятием-изготовителем материального ресурса.</a:t>
            </a:r>
          </a:p>
          <a:p>
            <a:pPr marL="0" indent="0">
              <a:buNone/>
            </a:pPr>
            <a:r>
              <a:rPr lang="ru-RU" dirty="0"/>
              <a:t>Эта форма обычно применяется при оптовых закупках большими партиями со склада изготовителя. При такой форме поставки стоимость закупки обычно меньше, чем при непрямой поставке. Но существует минимальный объем партии поставки, ниже которого поставка становится экономически невыгодной для предприятия-изготовителя.</a:t>
            </a:r>
          </a:p>
          <a:p>
            <a:pPr marL="0" indent="0">
              <a:buNone/>
            </a:pPr>
            <a:r>
              <a:rPr lang="ru-RU" b="1" dirty="0"/>
              <a:t>При непрямой (складской)</a:t>
            </a:r>
            <a:r>
              <a:rPr lang="ru-RU" dirty="0"/>
              <a:t> форме поставок материальные ресурсы закупаются у фирм-посредников. Эта форма поставок позволяет предприятию закупать материальные ресурсы небольшими партиями и в широком ассортименте у одного поставщика-посредника (оптовой торговой организации). Эта форма поставок позволяет предприятию, не создавать излишки материалов на складах, что способствует улучшению использования материальных ресурсов и снижению издержек предприятия. Появление посредников в цепи поставок ведет к увеличению цены закупаемых материальных ресурсов, однако позволяет экономить на складских и транспортных издержках.</a:t>
            </a:r>
          </a:p>
          <a:p>
            <a:pPr marL="0" indent="0">
              <a:buNone/>
            </a:pPr>
            <a:r>
              <a:rPr lang="ru-RU" dirty="0"/>
              <a:t>Применяемый метод поставок определяет вид хозяйственных связей между потребителем и изготовителем продукции, которые называются прямыми и опосредованными (косвенными). При прямых связях все оперативные вопросы организации поставок решаются непосредственно между покупателем и изготовителем продукции. Это позволяет потребителю договариваться с изготовителем о повышении качества нужной ему продукции. Косвенные связи предполагают участие третьей стороны (оптовых или других организаций), через которую определяются условия поставки продукции, в этом случае потребитель не может оказывать влияние на качество продукции производителя.</a:t>
            </a:r>
          </a:p>
          <a:p>
            <a:pPr marL="0" indent="0">
              <a:buNone/>
            </a:pPr>
            <a:r>
              <a:rPr lang="ru-RU" dirty="0"/>
              <a:t>Также применяются такие формы и методы поставок, как: специфицированная закупка товаров одной партией, регулярные закупки мелкими партиями, поставки по принципу «точно в срок», закупки через биржи, на аукционах и конкурсах, лизинг и др.</a:t>
            </a:r>
          </a:p>
          <a:p>
            <a:pPr marL="0" indent="0">
              <a:buNone/>
            </a:pPr>
            <a:r>
              <a:rPr lang="ru-RU" dirty="0"/>
              <a:t>Применение системы поставок «точно в срок» предполагает использование расположенных вблизи поставщиков или их складов и переход на долгосрочные отношения с проверенными поставщиками и перевозчиками.</a:t>
            </a:r>
          </a:p>
          <a:p>
            <a:pPr marL="0" indent="0">
              <a:buNone/>
            </a:pPr>
            <a:r>
              <a:rPr lang="ru-RU" b="1" dirty="0"/>
              <a:t>Цепь поставок</a:t>
            </a:r>
            <a:r>
              <a:rPr lang="ru-RU" dirty="0"/>
              <a:t> – множество взаимосвязанных предприятий-изготовителей и посредников, участвующих в поставках продукции на предприятие-потребитель. </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13</a:t>
            </a:fld>
            <a:endParaRPr lang="ru-RU"/>
          </a:p>
        </p:txBody>
      </p:sp>
    </p:spTree>
    <p:extLst>
      <p:ext uri="{BB962C8B-B14F-4D97-AF65-F5344CB8AC3E}">
        <p14:creationId xmlns:p14="http://schemas.microsoft.com/office/powerpoint/2010/main" val="1668725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lvl="0" indent="0">
              <a:buNone/>
            </a:pPr>
            <a:r>
              <a:rPr lang="ru-RU" b="1" dirty="0" smtClean="0"/>
              <a:t>13. Расчет </a:t>
            </a:r>
            <a:r>
              <a:rPr lang="ru-RU" b="1" dirty="0"/>
              <a:t>производственной мощности предприятия.</a:t>
            </a:r>
            <a:endParaRPr lang="ru-RU" dirty="0"/>
          </a:p>
          <a:p>
            <a:pPr marL="0" indent="0">
              <a:buNone/>
            </a:pPr>
            <a:r>
              <a:rPr lang="ru-RU" b="1" dirty="0"/>
              <a:t>Под производственной мощностью предприятия</a:t>
            </a:r>
            <a:r>
              <a:rPr lang="ru-RU" dirty="0"/>
              <a:t> понимается максимально возможный годовой выпуск продукции или объем переработки сырья в номенклатуре и ассортименте, установленных планом при полном использовании оборудования и площадей с учетом применения прогрессивной технологии, передовой организации труда и производства. </a:t>
            </a:r>
          </a:p>
          <a:p>
            <a:pPr marL="0" indent="0">
              <a:buNone/>
            </a:pPr>
            <a:r>
              <a:rPr lang="ru-RU" dirty="0"/>
              <a:t>Измеряется производственная мощность в тех же единицах, что и производственная программа (штуках, метрах, тоннах и т. д.).  </a:t>
            </a:r>
          </a:p>
          <a:p>
            <a:pPr marL="0" indent="0">
              <a:buNone/>
            </a:pPr>
            <a:r>
              <a:rPr lang="ru-RU" dirty="0"/>
              <a:t>Производственная мощность предприятия определяется мощностью его ведущих цехов, а мощность цеха – мощностью ведущих участков (линий). Внутри участков производственная мощность определяется мощностью ведущих групп оборудования. К ведущим группам относится оборудование, которое выполняет основной объем работы (по сложности и трудоемкости). Следовательно, под ведущими понимаются цехи (участки), в которых сосредоточена наибольшая часть основного производственного оборудования и которые занимают наибольший удельный вес в общей трудоемкости изготовления продукции.</a:t>
            </a:r>
          </a:p>
          <a:p>
            <a:pPr marL="0" indent="0">
              <a:buNone/>
            </a:pPr>
            <a:r>
              <a:rPr lang="ru-RU" dirty="0"/>
              <a:t>Расчет производственной мощности выполняется в последовательности от низшего звена к высшему, т. е. от мощности групп технологически однородного оборудования к мощности участка, от мощности участка – к мощности цеха, от мощности цеха – к мощности предприятия. </a:t>
            </a:r>
          </a:p>
          <a:p>
            <a:pPr marL="0" indent="0">
              <a:buNone/>
            </a:pPr>
            <a:r>
              <a:rPr lang="ru-RU" dirty="0"/>
              <a:t>Величина мощности технологического однородного оборудования, выпускающего одинаковую продукцию или перерабатывающего данное сырье (материалы), рассчитывается по формуле </a:t>
            </a:r>
          </a:p>
          <a:p>
            <a:pPr marL="0" indent="0">
              <a:buNone/>
            </a:pPr>
            <a:r>
              <a:rPr lang="ru-RU" dirty="0"/>
              <a:t>М = n • П • </a:t>
            </a:r>
            <a:r>
              <a:rPr lang="ru-RU" dirty="0" err="1"/>
              <a:t>Ф</a:t>
            </a:r>
            <a:r>
              <a:rPr lang="ru-RU" baseline="-25000" dirty="0" err="1"/>
              <a:t>д</a:t>
            </a:r>
            <a:r>
              <a:rPr lang="ru-RU" dirty="0"/>
              <a:t>,</a:t>
            </a:r>
          </a:p>
          <a:p>
            <a:pPr marL="0" indent="0">
              <a:buNone/>
            </a:pPr>
            <a:r>
              <a:rPr lang="ru-RU" dirty="0"/>
              <a:t>или</a:t>
            </a:r>
          </a:p>
          <a:p>
            <a:pPr marL="0" indent="0">
              <a:buNone/>
            </a:pPr>
            <a:r>
              <a:rPr lang="ru-RU" dirty="0"/>
              <a:t>М = n • </a:t>
            </a:r>
            <a:r>
              <a:rPr lang="ru-RU" dirty="0" err="1"/>
              <a:t>Ф</a:t>
            </a:r>
            <a:r>
              <a:rPr lang="ru-RU" baseline="-25000" dirty="0" err="1"/>
              <a:t>д</a:t>
            </a:r>
            <a:r>
              <a:rPr lang="ru-RU" dirty="0"/>
              <a:t> / </a:t>
            </a:r>
            <a:r>
              <a:rPr lang="ru-RU" dirty="0" err="1"/>
              <a:t>t</a:t>
            </a:r>
            <a:r>
              <a:rPr lang="ru-RU" baseline="-25000" dirty="0" err="1"/>
              <a:t>п</a:t>
            </a:r>
            <a:r>
              <a:rPr lang="ru-RU" dirty="0"/>
              <a:t>,</a:t>
            </a:r>
          </a:p>
          <a:p>
            <a:pPr marL="0" indent="0">
              <a:buNone/>
            </a:pPr>
            <a:r>
              <a:rPr lang="ru-RU" dirty="0"/>
              <a:t>где n – количество установленного оборудования, шт.; П – часовая производительность единицы оборудования, физ. ед.; </a:t>
            </a:r>
            <a:r>
              <a:rPr lang="ru-RU" dirty="0" err="1"/>
              <a:t>Ф</a:t>
            </a:r>
            <a:r>
              <a:rPr lang="ru-RU" baseline="-25000" dirty="0" err="1"/>
              <a:t>д</a:t>
            </a:r>
            <a:r>
              <a:rPr lang="ru-RU" dirty="0"/>
              <a:t> – действительный фонд времени единицы оборудования, ч; </a:t>
            </a:r>
            <a:r>
              <a:rPr lang="ru-RU" dirty="0" err="1"/>
              <a:t>t</a:t>
            </a:r>
            <a:r>
              <a:rPr lang="ru-RU" baseline="-25000" dirty="0" err="1"/>
              <a:t>п</a:t>
            </a:r>
            <a:r>
              <a:rPr lang="ru-RU" dirty="0"/>
              <a:t> – прогрессивная трудоемкость одного изделия, </a:t>
            </a:r>
            <a:r>
              <a:rPr lang="ru-RU" dirty="0" err="1"/>
              <a:t>нормо</a:t>
            </a:r>
            <a:r>
              <a:rPr lang="ru-RU" dirty="0"/>
              <a:t>-ч. </a:t>
            </a:r>
          </a:p>
          <a:p>
            <a:pPr marL="0" indent="0">
              <a:buNone/>
            </a:pPr>
            <a:r>
              <a:rPr lang="ru-RU" dirty="0"/>
              <a:t>В основу расчета производственной мощности положены прогрессивные нормы трудоемкости изготовления продукции, т.е. такие нормы, которые должны отражать передовую технику, технологию, организацию производства и труда.</a:t>
            </a:r>
          </a:p>
          <a:p>
            <a:pPr marL="0" indent="0">
              <a:buNone/>
            </a:pPr>
            <a:r>
              <a:rPr lang="ru-RU" dirty="0"/>
              <a:t> </a:t>
            </a:r>
          </a:p>
          <a:p>
            <a:pPr marL="0" lvl="0" indent="0">
              <a:buNone/>
            </a:pPr>
            <a:r>
              <a:rPr lang="ru-RU" b="1" dirty="0" smtClean="0"/>
              <a:t>14. Закон </a:t>
            </a:r>
            <a:r>
              <a:rPr lang="ru-RU" b="1" dirty="0"/>
              <a:t>о железнодорожном транспорте.</a:t>
            </a:r>
            <a:endParaRPr lang="ru-RU" dirty="0"/>
          </a:p>
          <a:p>
            <a:pPr marL="0" indent="0">
              <a:buNone/>
            </a:pPr>
            <a:r>
              <a:rPr lang="ru-RU" dirty="0"/>
              <a:t>Закон РБ О ж/д транспорте 237-З от 6.01.1999 . </a:t>
            </a:r>
          </a:p>
          <a:p>
            <a:pPr marL="0" indent="0">
              <a:buNone/>
            </a:pPr>
            <a:r>
              <a:rPr lang="ru-RU" dirty="0"/>
              <a:t>Закон РБ О железнодорожном транспорте определяет деятельность железнодорожного транспорта РБ и его отношения с клиентами и партнерами. В Законе определяется используемая терминология. Подробнее  с Законом можно ознакомиться в открытых нормативно-правовых источниках.</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14</a:t>
            </a:fld>
            <a:endParaRPr lang="ru-RU"/>
          </a:p>
        </p:txBody>
      </p:sp>
    </p:spTree>
    <p:extLst>
      <p:ext uri="{BB962C8B-B14F-4D97-AF65-F5344CB8AC3E}">
        <p14:creationId xmlns:p14="http://schemas.microsoft.com/office/powerpoint/2010/main" val="1668725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0000" lnSpcReduction="20000"/>
          </a:bodyPr>
          <a:lstStyle/>
          <a:p>
            <a:pPr marL="0" lvl="0" indent="0">
              <a:buNone/>
            </a:pPr>
            <a:r>
              <a:rPr lang="ru-RU" b="1" dirty="0" smtClean="0"/>
              <a:t>15. Производственный </a:t>
            </a:r>
            <a:r>
              <a:rPr lang="ru-RU" b="1" dirty="0"/>
              <a:t>цикл предприятия.</a:t>
            </a:r>
            <a:endParaRPr lang="ru-RU" dirty="0"/>
          </a:p>
          <a:p>
            <a:pPr marL="0" indent="0">
              <a:buNone/>
            </a:pPr>
            <a:r>
              <a:rPr lang="ru-RU" dirty="0"/>
              <a:t>Под </a:t>
            </a:r>
            <a:r>
              <a:rPr lang="ru-RU" b="1" dirty="0"/>
              <a:t>производственным циклом</a:t>
            </a:r>
            <a:r>
              <a:rPr lang="ru-RU" i="1" dirty="0"/>
              <a:t> </a:t>
            </a:r>
            <a:r>
              <a:rPr lang="ru-RU" dirty="0"/>
              <a:t>понимается календарный период времени с момента запуска сырья, материалов в производство до полного изготовления готовой продукции. Производственный цикл может быть разбит по стадиям производственного процесса. </a:t>
            </a:r>
          </a:p>
          <a:p>
            <a:pPr marL="0" indent="0">
              <a:buNone/>
            </a:pPr>
            <a:r>
              <a:rPr lang="ru-RU" dirty="0"/>
              <a:t>Длительность производственного цикла изготовления любой продукции состоит из рабочего периода, времени естественных процессов и времени перерывов. </a:t>
            </a:r>
          </a:p>
          <a:p>
            <a:pPr marL="0" indent="0">
              <a:buNone/>
            </a:pPr>
            <a:r>
              <a:rPr lang="ru-RU" dirty="0"/>
              <a:t>В течение рабочего периода в результате перемещения предметов труда в производственном процессе происходит изменение их формы, размера и свойств. Оно включает время на проведение технологических операций (технологический цикл), транспортировку обрабатываемых предметов труда, контроль качества и др.</a:t>
            </a:r>
          </a:p>
          <a:p>
            <a:pPr marL="0" indent="0">
              <a:buNone/>
            </a:pPr>
            <a:r>
              <a:rPr lang="ru-RU" dirty="0"/>
              <a:t>В производственном процессе различают пять видов перерывов: </a:t>
            </a:r>
          </a:p>
          <a:p>
            <a:pPr marL="0" lvl="0" indent="0">
              <a:buNone/>
            </a:pPr>
            <a:r>
              <a:rPr lang="ru-RU" dirty="0"/>
              <a:t>обусловленные режимом работы предприятия  (</a:t>
            </a:r>
            <a:r>
              <a:rPr lang="ru-RU" dirty="0" err="1"/>
              <a:t>межсменные</a:t>
            </a:r>
            <a:r>
              <a:rPr lang="ru-RU" dirty="0"/>
              <a:t> перерывы); </a:t>
            </a:r>
          </a:p>
          <a:p>
            <a:pPr marL="0" indent="0">
              <a:buNone/>
            </a:pPr>
            <a:r>
              <a:rPr lang="ru-RU" dirty="0"/>
              <a:t>вызываемые занятостью рабочего места (оборудования), (перерывы ожидания – межоперационные перерывы).  </a:t>
            </a:r>
          </a:p>
          <a:p>
            <a:pPr marL="0" lvl="0" indent="0">
              <a:buNone/>
            </a:pPr>
            <a:r>
              <a:rPr lang="ru-RU" dirty="0"/>
              <a:t>возникающие при обработке деталей партиями из-за их </a:t>
            </a:r>
            <a:r>
              <a:rPr lang="ru-RU" dirty="0" err="1"/>
              <a:t>пролеживания</a:t>
            </a:r>
            <a:r>
              <a:rPr lang="ru-RU" dirty="0"/>
              <a:t> в ожидании обработки всей партии перед ее транспортировкой на следующую операцию (перерывы </a:t>
            </a:r>
            <a:r>
              <a:rPr lang="ru-RU" dirty="0" err="1"/>
              <a:t>партионности</a:t>
            </a:r>
            <a:r>
              <a:rPr lang="ru-RU" dirty="0"/>
              <a:t>). Эти перерывы рассчитываются вместе с продолжительностью технологических операций и составляют операционный цикл; </a:t>
            </a:r>
          </a:p>
          <a:p>
            <a:pPr marL="0" lvl="0" indent="0">
              <a:buNone/>
            </a:pPr>
            <a:r>
              <a:rPr lang="ru-RU" dirty="0"/>
              <a:t>вызываемые неудовлетворительной организацией производства на данном предприятии. </a:t>
            </a:r>
          </a:p>
          <a:p>
            <a:pPr marL="0" lvl="0" indent="0">
              <a:buNone/>
            </a:pPr>
            <a:r>
              <a:rPr lang="ru-RU" dirty="0"/>
              <a:t>вызываемые случайными обстоятельствами, в частности задержка поступления материала от поставщика, отключение электроэнергии,  и т. п. </a:t>
            </a:r>
          </a:p>
          <a:p>
            <a:pPr marL="0" indent="0">
              <a:buNone/>
            </a:pPr>
            <a:r>
              <a:rPr lang="ru-RU" dirty="0"/>
              <a:t>При расчете длительности производственного цикла перерывы, возникающие в результате неудовлетворительной организации производства и случайных обстоятельств, не учитываются.</a:t>
            </a:r>
          </a:p>
          <a:p>
            <a:pPr marL="0" indent="0">
              <a:buNone/>
            </a:pPr>
            <a:r>
              <a:rPr lang="ru-RU" dirty="0"/>
              <a:t>В общем виде длительность производственного цикла </a:t>
            </a:r>
            <a:r>
              <a:rPr lang="ru-RU" i="1" dirty="0" err="1"/>
              <a:t>Т</a:t>
            </a:r>
            <a:r>
              <a:rPr lang="ru-RU" baseline="-25000" dirty="0" err="1"/>
              <a:t>ц</a:t>
            </a:r>
            <a:r>
              <a:rPr lang="ru-RU" dirty="0"/>
              <a:t> можно представить в виде формулы </a:t>
            </a:r>
          </a:p>
          <a:p>
            <a:pPr marL="0" indent="0">
              <a:buNone/>
            </a:pPr>
            <a:endParaRPr lang="ru-RU" dirty="0" smtClean="0"/>
          </a:p>
          <a:p>
            <a:pPr marL="0" indent="0">
              <a:buNone/>
            </a:pPr>
            <a:r>
              <a:rPr lang="ru-RU" dirty="0" err="1" smtClean="0"/>
              <a:t>Т</a:t>
            </a:r>
            <a:r>
              <a:rPr lang="ru-RU" i="1" baseline="-25000" dirty="0" err="1" smtClean="0"/>
              <a:t>ц</a:t>
            </a:r>
            <a:r>
              <a:rPr lang="ru-RU" i="1" dirty="0" smtClean="0"/>
              <a:t> </a:t>
            </a:r>
            <a:r>
              <a:rPr lang="ru-RU" dirty="0"/>
              <a:t>= </a:t>
            </a:r>
            <a:endParaRPr lang="ru-RU" dirty="0" smtClean="0"/>
          </a:p>
          <a:p>
            <a:pPr marL="0" indent="0">
              <a:buNone/>
            </a:pPr>
            <a:r>
              <a:rPr lang="ru-RU" dirty="0"/>
              <a:t> </a:t>
            </a:r>
            <a:endParaRPr lang="ru-RU" dirty="0" smtClean="0"/>
          </a:p>
          <a:p>
            <a:pPr marL="0" indent="0">
              <a:buNone/>
            </a:pPr>
            <a:r>
              <a:rPr lang="ru-RU" dirty="0"/>
              <a:t> 	</a:t>
            </a:r>
            <a:endParaRPr lang="ru-RU" i="1" dirty="0"/>
          </a:p>
          <a:p>
            <a:pPr marL="0" indent="0">
              <a:buNone/>
            </a:pPr>
            <a:r>
              <a:rPr lang="ru-RU" dirty="0"/>
              <a:t>где  </a:t>
            </a:r>
            <a:endParaRPr lang="ru-RU" dirty="0" smtClean="0"/>
          </a:p>
          <a:p>
            <a:pPr marL="0" indent="0">
              <a:buNone/>
            </a:pPr>
            <a:r>
              <a:rPr lang="ru-RU" dirty="0"/>
              <a:t> </a:t>
            </a:r>
            <a:endParaRPr lang="ru-RU" dirty="0" smtClean="0"/>
          </a:p>
          <a:p>
            <a:pPr marL="0" indent="0">
              <a:buNone/>
            </a:pPr>
            <a:r>
              <a:rPr lang="ru-RU" dirty="0" smtClean="0"/>
              <a:t>– </a:t>
            </a:r>
            <a:r>
              <a:rPr lang="ru-RU" dirty="0"/>
              <a:t>сумма времени технологических операций, естественных процессов, транспортных операций, контрольных операций, межоперационного </a:t>
            </a:r>
            <a:r>
              <a:rPr lang="ru-RU" dirty="0" err="1"/>
              <a:t>пролеживания</a:t>
            </a:r>
            <a:r>
              <a:rPr lang="ru-RU" dirty="0"/>
              <a:t> деталей в ожидании обработки и </a:t>
            </a:r>
            <a:r>
              <a:rPr lang="ru-RU" dirty="0" err="1"/>
              <a:t>межсменного</a:t>
            </a:r>
            <a:r>
              <a:rPr lang="ru-RU" dirty="0"/>
              <a:t> </a:t>
            </a:r>
            <a:r>
              <a:rPr lang="ru-RU" dirty="0" err="1"/>
              <a:t>пролеживания</a:t>
            </a:r>
            <a:r>
              <a:rPr lang="ru-RU" dirty="0"/>
              <a:t> деталей соответственно; m, i, j, x, y, z – количество технологических, естественных, транспортных, контрольных операций и перерывов соответственно. </a:t>
            </a:r>
          </a:p>
          <a:p>
            <a:pPr marL="0" indent="0">
              <a:buNone/>
            </a:pPr>
            <a:r>
              <a:rPr lang="ru-RU" dirty="0"/>
              <a:t>Длительность структурных составляющих производственного цикла зависит от факторов конструкторского, технологического и организационного характера.</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15</a:t>
            </a:fld>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789040"/>
            <a:ext cx="3733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836" y="4398640"/>
            <a:ext cx="3505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8725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0000" lnSpcReduction="20000"/>
          </a:bodyPr>
          <a:lstStyle/>
          <a:p>
            <a:pPr marL="0" lvl="0" indent="0">
              <a:buNone/>
            </a:pPr>
            <a:r>
              <a:rPr lang="ru-RU" b="1" dirty="0" smtClean="0"/>
              <a:t>16. Типы </a:t>
            </a:r>
            <a:r>
              <a:rPr lang="ru-RU" b="1" dirty="0"/>
              <a:t>организации производства.</a:t>
            </a:r>
            <a:endParaRPr lang="ru-RU" dirty="0"/>
          </a:p>
          <a:p>
            <a:pPr marL="0" indent="0">
              <a:buNone/>
            </a:pPr>
            <a:r>
              <a:rPr lang="ru-RU" b="1" dirty="0"/>
              <a:t>Тип производства</a:t>
            </a:r>
            <a:r>
              <a:rPr lang="ru-RU" dirty="0"/>
              <a:t> – это набор технических, организационных и экономических параметров, которые присущи только ему. В этот набор входят такие понятия как – программа выпуска изделий, периодичность рабочего цикла  и некоторые другие.</a:t>
            </a:r>
          </a:p>
          <a:p>
            <a:pPr marL="0" indent="0">
              <a:buNone/>
            </a:pPr>
            <a:r>
              <a:rPr lang="ru-RU" dirty="0"/>
              <a:t>    </a:t>
            </a:r>
            <a:r>
              <a:rPr lang="ru-RU" b="1" dirty="0"/>
              <a:t>Единичный тип–</a:t>
            </a:r>
            <a:r>
              <a:rPr lang="ru-RU" dirty="0"/>
              <a:t> это такая форма, когда продукция выпускается в минимальных количествах (поштучно). Особенности:</a:t>
            </a:r>
          </a:p>
          <a:p>
            <a:pPr marL="0" lvl="0" indent="0">
              <a:buNone/>
            </a:pPr>
            <a:r>
              <a:rPr lang="ru-RU" dirty="0" err="1"/>
              <a:t>многономенклатурность</a:t>
            </a:r>
            <a:r>
              <a:rPr lang="ru-RU" dirty="0"/>
              <a:t> выпускаемой продукции, часто неповторяющейся</a:t>
            </a:r>
            <a:r>
              <a:rPr lang="ru-RU" dirty="0" smtClean="0"/>
              <a:t>; организация </a:t>
            </a:r>
            <a:r>
              <a:rPr lang="ru-RU" dirty="0"/>
              <a:t>рабочих мест по технологической специализации</a:t>
            </a:r>
            <a:r>
              <a:rPr lang="ru-RU" dirty="0" smtClean="0"/>
              <a:t>; использование </a:t>
            </a:r>
            <a:r>
              <a:rPr lang="ru-RU" dirty="0"/>
              <a:t>универсального оборудования и технологической оснастки</a:t>
            </a:r>
            <a:r>
              <a:rPr lang="ru-RU" dirty="0" smtClean="0"/>
              <a:t>; наличие </a:t>
            </a:r>
            <a:r>
              <a:rPr lang="ru-RU" dirty="0"/>
              <a:t>большого объема ручных сборочных и доводочных операций</a:t>
            </a:r>
            <a:r>
              <a:rPr lang="ru-RU" dirty="0" smtClean="0"/>
              <a:t>; большой </a:t>
            </a:r>
            <a:r>
              <a:rPr lang="ru-RU" dirty="0"/>
              <a:t>удельный вес высококвалифицированных рабочих-универсалов, занятых в производственном процессе</a:t>
            </a:r>
            <a:r>
              <a:rPr lang="ru-RU" dirty="0" smtClean="0"/>
              <a:t>; существенная </a:t>
            </a:r>
            <a:r>
              <a:rPr lang="ru-RU" dirty="0"/>
              <a:t>длительность производственного цикла</a:t>
            </a:r>
            <a:r>
              <a:rPr lang="ru-RU" dirty="0" smtClean="0"/>
              <a:t>; значительная </a:t>
            </a:r>
            <a:r>
              <a:rPr lang="ru-RU" dirty="0"/>
              <a:t>величина незавершенного производства</a:t>
            </a:r>
            <a:r>
              <a:rPr lang="ru-RU" dirty="0" smtClean="0"/>
              <a:t>; децентрализация </a:t>
            </a:r>
            <a:r>
              <a:rPr lang="ru-RU" dirty="0"/>
              <a:t>оперативно-производственного планирования и руководства производством</a:t>
            </a:r>
            <a:r>
              <a:rPr lang="ru-RU" dirty="0" smtClean="0"/>
              <a:t>; сравнительно </a:t>
            </a:r>
            <a:r>
              <a:rPr lang="ru-RU" dirty="0"/>
              <a:t>высокая доля отходов производства</a:t>
            </a:r>
            <a:r>
              <a:rPr lang="ru-RU" dirty="0" smtClean="0"/>
              <a:t>; относительно </a:t>
            </a:r>
            <a:r>
              <a:rPr lang="ru-RU" dirty="0"/>
              <a:t>большие затраты живого труда.</a:t>
            </a:r>
          </a:p>
          <a:p>
            <a:pPr marL="0" indent="0">
              <a:buNone/>
            </a:pPr>
            <a:r>
              <a:rPr lang="ru-RU" dirty="0"/>
              <a:t>Разновидностью единичного производства является индивидуальное производство, например изготовление космических объектов.</a:t>
            </a:r>
          </a:p>
          <a:p>
            <a:pPr marL="0" indent="0">
              <a:buNone/>
            </a:pPr>
            <a:r>
              <a:rPr lang="ru-RU" b="1" dirty="0"/>
              <a:t>    Серийный тип</a:t>
            </a:r>
            <a:r>
              <a:rPr lang="ru-RU" dirty="0"/>
              <a:t> — это такая форма организации, когда готовые изделия производят в определенном количестве и установленной периодичностью. Особенности:</a:t>
            </a:r>
          </a:p>
          <a:p>
            <a:pPr marL="0" lvl="0" indent="0">
              <a:buNone/>
            </a:pPr>
            <a:r>
              <a:rPr lang="ru-RU" dirty="0"/>
              <a:t>постоянство относительно большой номенклатуры повторяющейся продукции, изготовляемой в значительных количествах</a:t>
            </a:r>
            <a:r>
              <a:rPr lang="ru-RU" dirty="0" smtClean="0"/>
              <a:t>; специализация </a:t>
            </a:r>
            <a:r>
              <a:rPr lang="ru-RU" dirty="0"/>
              <a:t>рабочих мест для выполнения нескольких закрепленных операций</a:t>
            </a:r>
            <a:r>
              <a:rPr lang="ru-RU" dirty="0" smtClean="0"/>
              <a:t>; периодичность </a:t>
            </a:r>
            <a:r>
              <a:rPr lang="ru-RU" dirty="0"/>
              <a:t>изготовления изделий сериями, обработка деталей партиями</a:t>
            </a:r>
            <a:r>
              <a:rPr lang="ru-RU" dirty="0" smtClean="0"/>
              <a:t>; преобладание </a:t>
            </a:r>
            <a:r>
              <a:rPr lang="ru-RU" dirty="0"/>
              <a:t>специального и специализированного оборудования и технологического оснащения</a:t>
            </a:r>
            <a:r>
              <a:rPr lang="ru-RU" dirty="0" smtClean="0"/>
              <a:t>; наличие </a:t>
            </a:r>
            <a:r>
              <a:rPr lang="ru-RU" dirty="0"/>
              <a:t>незначительного объема ручных сборочных и доводочных операций</a:t>
            </a:r>
            <a:r>
              <a:rPr lang="ru-RU" dirty="0" smtClean="0"/>
              <a:t>; большой </a:t>
            </a:r>
            <a:r>
              <a:rPr lang="ru-RU" dirty="0"/>
              <a:t>удельный вес рабочих средней квалификации</a:t>
            </a:r>
            <a:r>
              <a:rPr lang="ru-RU" dirty="0" smtClean="0"/>
              <a:t>; незначительная </a:t>
            </a:r>
            <a:r>
              <a:rPr lang="ru-RU" dirty="0"/>
              <a:t>длительность производственного цикла</a:t>
            </a:r>
            <a:r>
              <a:rPr lang="ru-RU" dirty="0" smtClean="0"/>
              <a:t>; централизация </a:t>
            </a:r>
            <a:r>
              <a:rPr lang="ru-RU" dirty="0"/>
              <a:t>оперативно-производственного планирования и руководства производством</a:t>
            </a:r>
            <a:r>
              <a:rPr lang="ru-RU" dirty="0" smtClean="0"/>
              <a:t>; автоматизация </a:t>
            </a:r>
            <a:r>
              <a:rPr lang="ru-RU" dirty="0"/>
              <a:t>контроля качества изготовляемой продукции</a:t>
            </a:r>
            <a:r>
              <a:rPr lang="ru-RU" dirty="0" smtClean="0"/>
              <a:t>; применение </a:t>
            </a:r>
            <a:r>
              <a:rPr lang="ru-RU" dirty="0"/>
              <a:t>статистических методов управления качеством продукции</a:t>
            </a:r>
            <a:r>
              <a:rPr lang="ru-RU" dirty="0" smtClean="0"/>
              <a:t>; унификация </a:t>
            </a:r>
            <a:r>
              <a:rPr lang="ru-RU" dirty="0"/>
              <a:t>конструкторских деталей и изделий</a:t>
            </a:r>
            <a:r>
              <a:rPr lang="ru-RU" dirty="0" smtClean="0"/>
              <a:t>; типизация </a:t>
            </a:r>
            <a:r>
              <a:rPr lang="ru-RU" dirty="0"/>
              <a:t>технологических процессов и оснастки.</a:t>
            </a:r>
          </a:p>
          <a:p>
            <a:pPr marL="0" indent="0">
              <a:buNone/>
            </a:pPr>
            <a:r>
              <a:rPr lang="ru-RU" dirty="0"/>
              <a:t>В зависимости от количества одновременно изготовляемых изделий в серии различают мелкосерийное, среднесерийное и крупносерийное производства.</a:t>
            </a:r>
          </a:p>
          <a:p>
            <a:pPr marL="0" indent="0">
              <a:buNone/>
            </a:pPr>
            <a:r>
              <a:rPr lang="ru-RU" b="1" dirty="0"/>
              <a:t>    Массовый тип –</a:t>
            </a:r>
            <a:r>
              <a:rPr lang="ru-RU" dirty="0"/>
              <a:t> это такая форма организации работы предприятия, которая подразумевает выпуск определенного ассортимента продукции, которая может быть однородна по предназначению, конструктивным особенностям и технологии изготовления. Особенности</a:t>
            </a:r>
            <a:r>
              <a:rPr lang="ru-RU" dirty="0" smtClean="0"/>
              <a:t>: строго </a:t>
            </a:r>
            <a:r>
              <a:rPr lang="ru-RU" dirty="0"/>
              <a:t>установленный выпуск небольшой номенклатуры изделий в огромном количестве</a:t>
            </a:r>
            <a:r>
              <a:rPr lang="ru-RU" dirty="0" smtClean="0"/>
              <a:t>; специализация </a:t>
            </a:r>
            <a:r>
              <a:rPr lang="ru-RU" dirty="0"/>
              <a:t>рабочих мест для выполнения, как правило, одной закрепленной операции;</a:t>
            </a:r>
          </a:p>
          <a:p>
            <a:pPr marL="0" lvl="0" indent="0">
              <a:buNone/>
            </a:pPr>
            <a:r>
              <a:rPr lang="ru-RU" dirty="0"/>
              <a:t>расположение рабочих мест в порядке следования операций</a:t>
            </a:r>
            <a:r>
              <a:rPr lang="ru-RU" dirty="0" smtClean="0"/>
              <a:t>; большой </a:t>
            </a:r>
            <a:r>
              <a:rPr lang="ru-RU" dirty="0"/>
              <a:t>удельный вес специального и специализированного оборудования и технологического оснащения</a:t>
            </a:r>
            <a:r>
              <a:rPr lang="ru-RU" dirty="0" smtClean="0"/>
              <a:t>; высокий </a:t>
            </a:r>
            <a:r>
              <a:rPr lang="ru-RU" dirty="0"/>
              <a:t>процент комплексно-механизированных, автоматизированных технологических процессов</a:t>
            </a:r>
            <a:r>
              <a:rPr lang="ru-RU" dirty="0" smtClean="0"/>
              <a:t>; минимальное </a:t>
            </a:r>
            <a:r>
              <a:rPr lang="ru-RU" dirty="0"/>
              <a:t>подготовительно-заключительное время на операции</a:t>
            </a:r>
            <a:r>
              <a:rPr lang="ru-RU" dirty="0" smtClean="0"/>
              <a:t>; резкое </a:t>
            </a:r>
            <a:r>
              <a:rPr lang="ru-RU" dirty="0"/>
              <a:t>сокращение объема ручных сборочных и доводочных работ</a:t>
            </a:r>
            <a:r>
              <a:rPr lang="ru-RU" dirty="0" smtClean="0"/>
              <a:t>; большой </a:t>
            </a:r>
            <a:r>
              <a:rPr lang="ru-RU" dirty="0"/>
              <a:t>удельный вес рабочих невысокой квалификации, выполняющих закрепленную за каждым из них одну операцию</a:t>
            </a:r>
            <a:r>
              <a:rPr lang="ru-RU" dirty="0" smtClean="0"/>
              <a:t>; минимальная </a:t>
            </a:r>
            <a:r>
              <a:rPr lang="ru-RU" dirty="0"/>
              <a:t>длительность производственного цикла по сравнению с серийным производством</a:t>
            </a:r>
            <a:r>
              <a:rPr lang="ru-RU" dirty="0" smtClean="0"/>
              <a:t>; централизация </a:t>
            </a:r>
            <a:r>
              <a:rPr lang="ru-RU" dirty="0"/>
              <a:t>управления и планирования производства</a:t>
            </a:r>
            <a:r>
              <a:rPr lang="ru-RU" dirty="0" smtClean="0"/>
              <a:t>; непрерывная </a:t>
            </a:r>
            <a:r>
              <a:rPr lang="ru-RU" dirty="0"/>
              <a:t>дистанционная диспетчеризация производства</a:t>
            </a:r>
            <a:r>
              <a:rPr lang="ru-RU" dirty="0" smtClean="0"/>
              <a:t>; внедрение </a:t>
            </a:r>
            <a:r>
              <a:rPr lang="ru-RU" dirty="0"/>
              <a:t>автоматизированных систем управления предприятием (АСУП</a:t>
            </a:r>
            <a:r>
              <a:rPr lang="ru-RU" dirty="0" smtClean="0"/>
              <a:t>); высокий </a:t>
            </a:r>
            <a:r>
              <a:rPr lang="ru-RU" dirty="0"/>
              <a:t>уровень автоматизации контроля качества изделий</a:t>
            </a:r>
            <a:r>
              <a:rPr lang="ru-RU" dirty="0" smtClean="0"/>
              <a:t>; широкое </a:t>
            </a:r>
            <a:r>
              <a:rPr lang="ru-RU" dirty="0"/>
              <a:t>применение статистических методов управления качеством продукции</a:t>
            </a:r>
            <a:r>
              <a:rPr lang="ru-RU" dirty="0" smtClean="0"/>
              <a:t>.</a:t>
            </a:r>
            <a:r>
              <a:rPr lang="ru-RU" dirty="0"/>
              <a:t> </a:t>
            </a:r>
          </a:p>
        </p:txBody>
      </p:sp>
      <p:sp>
        <p:nvSpPr>
          <p:cNvPr id="2" name="Номер слайда 1"/>
          <p:cNvSpPr>
            <a:spLocks noGrp="1"/>
          </p:cNvSpPr>
          <p:nvPr>
            <p:ph type="sldNum" sz="quarter" idx="12"/>
          </p:nvPr>
        </p:nvSpPr>
        <p:spPr/>
        <p:txBody>
          <a:bodyPr/>
          <a:lstStyle/>
          <a:p>
            <a:fld id="{6F9C62F3-55BB-4AC5-9E16-338DFC4F1B95}" type="slidenum">
              <a:rPr lang="ru-RU" smtClean="0"/>
              <a:t>16</a:t>
            </a:fld>
            <a:endParaRPr lang="ru-RU"/>
          </a:p>
        </p:txBody>
      </p:sp>
    </p:spTree>
    <p:extLst>
      <p:ext uri="{BB962C8B-B14F-4D97-AF65-F5344CB8AC3E}">
        <p14:creationId xmlns:p14="http://schemas.microsoft.com/office/powerpoint/2010/main" val="1668725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lvl="0" indent="0">
              <a:buNone/>
            </a:pPr>
            <a:r>
              <a:rPr lang="ru-RU" b="1" dirty="0" smtClean="0"/>
              <a:t>17. Факторы</a:t>
            </a:r>
            <a:r>
              <a:rPr lang="ru-RU" b="1" dirty="0"/>
              <a:t>, влияющие на длительность производственного цикла.</a:t>
            </a:r>
            <a:endParaRPr lang="ru-RU" dirty="0"/>
          </a:p>
          <a:p>
            <a:pPr marL="0" indent="0">
              <a:buNone/>
            </a:pPr>
            <a:r>
              <a:rPr lang="ru-RU" dirty="0"/>
              <a:t>На длительность производственного цикла существенное влияние оказывают величина партий деталей и вид движения предметов труда. </a:t>
            </a:r>
          </a:p>
          <a:p>
            <a:pPr marL="0" indent="0">
              <a:buNone/>
            </a:pPr>
            <a:r>
              <a:rPr lang="ru-RU" b="1" dirty="0"/>
              <a:t>Партией </a:t>
            </a:r>
            <a:r>
              <a:rPr lang="ru-RU" dirty="0"/>
              <a:t>называется количество деталей, которые непрерывно обрабатываются на каждой операции производственного цикла с однократной затратой подготовительно-заключительного времени. Работа партиями организуется в серийном и крупносерийном производстве. Ее величина оказывает влияние на многие стороны производственной деятельности предприятия. Чем больше партия, тем реже осуществляется переналадка оборудования, обеспечивается лучшее его использование, повышается производительность труда, снижается себестоимость продукции. Однако большие партии увеличивают незавершенное производство, сокращают оборачиваемость оборотных средств, удлиняют цикл производства. </a:t>
            </a:r>
          </a:p>
          <a:p>
            <a:pPr marL="0" indent="0">
              <a:buNone/>
            </a:pPr>
            <a:r>
              <a:rPr lang="ru-RU" dirty="0"/>
              <a:t>При изготовлении партии одинаковых предметов труда может использоваться один из видов движения предметов труда по операциям: последовательный, параллельно-последовательный, параллельный. </a:t>
            </a:r>
          </a:p>
          <a:p>
            <a:pPr marL="0" indent="0">
              <a:buNone/>
            </a:pPr>
            <a:r>
              <a:rPr lang="ru-RU" dirty="0"/>
              <a:t>При </a:t>
            </a:r>
            <a:r>
              <a:rPr lang="ru-RU" b="1" dirty="0"/>
              <a:t>последовательном виде движения</a:t>
            </a:r>
            <a:r>
              <a:rPr lang="ru-RU" dirty="0"/>
              <a:t> предметов труда детали на каждой операции обрабатываются целой партией. Передача деталей на последующую операцию производится после окончания обработки всех деталей данной партии .</a:t>
            </a:r>
          </a:p>
          <a:p>
            <a:pPr marL="0" indent="0">
              <a:buNone/>
            </a:pPr>
            <a:r>
              <a:rPr lang="ru-RU" dirty="0"/>
              <a:t>Длительность технологического цикла при последовательном виде движения предметов труда складывается из времени изготовления партии деталей на каждой операции, т. е. из операционных циклов. </a:t>
            </a:r>
          </a:p>
          <a:p>
            <a:pPr marL="0" indent="0">
              <a:buNone/>
            </a:pPr>
            <a:r>
              <a:rPr lang="ru-RU" b="1" dirty="0"/>
              <a:t>Параллельно-последовательный вид движения</a:t>
            </a:r>
            <a:r>
              <a:rPr lang="ru-RU" dirty="0"/>
              <a:t>– это такой порядок передачи предметов труда, при котором выполнение последующей операции начинается до окончания обработки всей партии на предыдущей операции, т. е. имеется параллельность выполнения операций. При этом обработка деталей всей партии на каждой операции производится непрерывно. Возможны два варианта параллельно-последовательного вида движения: </a:t>
            </a:r>
          </a:p>
          <a:p>
            <a:pPr marL="0" indent="0">
              <a:buNone/>
            </a:pPr>
            <a:r>
              <a:rPr lang="ru-RU" dirty="0"/>
              <a:t>а) длительность операционного цикла на предшествующей операции меньше, чем на последующей. </a:t>
            </a:r>
          </a:p>
          <a:p>
            <a:pPr marL="0" indent="0">
              <a:buNone/>
            </a:pPr>
            <a:r>
              <a:rPr lang="ru-RU" dirty="0"/>
              <a:t>б) продолжительность операционного цикла на предшествующей операции больше, чем на последующей. </a:t>
            </a:r>
          </a:p>
          <a:p>
            <a:pPr marL="0" indent="0">
              <a:buNone/>
            </a:pPr>
            <a:r>
              <a:rPr lang="ru-RU" dirty="0"/>
              <a:t>При больших партиях передача предметов труда осуществляется не поштучно, а частями, на которые делится обрабатывающая партия. Эти количества предметов труда называют транспортной (или передаточной) партией р. </a:t>
            </a:r>
          </a:p>
          <a:p>
            <a:pPr marL="0" indent="0">
              <a:buNone/>
            </a:pPr>
            <a:r>
              <a:rPr lang="ru-RU" dirty="0"/>
              <a:t>Общая продолжительность технологического цикла при параллельно-последовательном движении сокращается по сравнению с последовательным движением на сумму тех отрезков времени, в течение которых смежные операции выполнялись параллельно.</a:t>
            </a:r>
          </a:p>
          <a:p>
            <a:pPr marL="0" indent="0">
              <a:buNone/>
            </a:pPr>
            <a:r>
              <a:rPr lang="ru-RU" b="1" dirty="0"/>
              <a:t>Параллельный вид движения </a:t>
            </a:r>
            <a:r>
              <a:rPr lang="ru-RU" dirty="0"/>
              <a:t>– это такой порядок передачи предметов труда, при котором каждая деталь (или транспортная партия) передается на последующую операцию немедленно после окончания обработки на предыдущей операции. </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17</a:t>
            </a:fld>
            <a:endParaRPr lang="ru-RU"/>
          </a:p>
        </p:txBody>
      </p:sp>
    </p:spTree>
    <p:extLst>
      <p:ext uri="{BB962C8B-B14F-4D97-AF65-F5344CB8AC3E}">
        <p14:creationId xmlns:p14="http://schemas.microsoft.com/office/powerpoint/2010/main" val="1668725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0000" lnSpcReduction="20000"/>
          </a:bodyPr>
          <a:lstStyle/>
          <a:p>
            <a:pPr marL="0" lvl="0" indent="0">
              <a:buNone/>
            </a:pPr>
            <a:r>
              <a:rPr lang="ru-RU" b="1" dirty="0" smtClean="0"/>
              <a:t>18. Риски </a:t>
            </a:r>
            <a:r>
              <a:rPr lang="ru-RU" b="1" dirty="0"/>
              <a:t>и неопределенность при разработке планов.</a:t>
            </a:r>
            <a:endParaRPr lang="ru-RU" dirty="0"/>
          </a:p>
          <a:p>
            <a:pPr marL="0" indent="0">
              <a:buNone/>
            </a:pPr>
            <a:r>
              <a:rPr lang="ru-RU" b="1" dirty="0"/>
              <a:t>Риск</a:t>
            </a:r>
            <a:r>
              <a:rPr lang="ru-RU" dirty="0"/>
              <a:t> - это возможная опасность потерь, ненадежность получения прибыли (дохода), вероятность возникновения убытков сравнительно с прогнозируемым вариантом. Это событие, которое может произойти или не произойдет, а в случае его свершения возможны три экономических результата: положительный - выигрыш, прибыль, доход; отрицательный - проигрыш, убытки, потери средств; нулевой - безубыточный и бесприбыльный.</a:t>
            </a:r>
          </a:p>
          <a:p>
            <a:pPr marL="0" indent="0">
              <a:buNone/>
            </a:pPr>
            <a:r>
              <a:rPr lang="ru-RU" b="1" dirty="0"/>
              <a:t>Неопределенность -</a:t>
            </a:r>
            <a:r>
              <a:rPr lang="ru-RU" dirty="0"/>
              <a:t> это неполнота или неточность имеющейся информации об условиях реализации плана (прогноза), связанной, например, с изменениями в технике и технологии, конкуренции, об инфляции, рынках сбыта и т.п. Чем больше неопределенность хозяйственной ситуации, тем значительнее и степень риска.</a:t>
            </a:r>
          </a:p>
          <a:p>
            <a:pPr marL="0" indent="0">
              <a:buNone/>
            </a:pPr>
            <a:r>
              <a:rPr lang="ru-RU" dirty="0"/>
              <a:t>Различие между риском и неопределенностью в том, что риск имеет место, когда вероятность последствий оценивается на основе данных предшествующего периода, неопределенность - когда такую вероятность определяют субъективно из-за отсутствия или неполноты данных предпланового и последующих периодов. В любом случае прогнозы будущей экономической обстановки (инфляция, спрос и предложение, производительность, цены, кредиты и т.д.) могут быть лишь приблизительными вследствие неопределенности будущего, поскольку предполагают, что установленная тенденция развития данной системы в прошлом сохранится и в будущем.</a:t>
            </a:r>
          </a:p>
          <a:p>
            <a:pPr marL="0" indent="0">
              <a:buNone/>
            </a:pPr>
            <a:r>
              <a:rPr lang="ru-RU" dirty="0"/>
              <a:t>Деятельность промышленного предприятия любой формы собственности невозможна без риска. По мере развития рыночных отношений усиливается конкуренция, все труднее становится осваивать рынки сбыта, когда не снижаются инфляционные процессы и приходится решаться на принятие смелых, нестандартных решений, что в свою очередь усиливает степень риска. Чем выше уровень риска, тем значительнее могут быть успехи (или потери).</a:t>
            </a:r>
          </a:p>
          <a:p>
            <a:pPr marL="0" indent="0">
              <a:buNone/>
            </a:pPr>
            <a:r>
              <a:rPr lang="ru-RU" dirty="0"/>
              <a:t>Все участники разработки планов предприятия заинтересованы в удачном их осуществлении. Однако ни у кого из них не возникает твердой уверенности в благополучном их завершении, поскольку риск в любом реальном деле, особенно в таком, как планирование бизнеса, общепризнан. При решении же вопросов относительно целесообразности тех или иных плановых мероприятий все элементы неопределенности, которые могут возникнуть при их выполнении, рекомендуется учитывать путем оценки, с одной стороны, любых предсказуемых рисков, которые могут оказать существенное влияние на реализацию плана, а с другой - возможных средств контроля.</a:t>
            </a:r>
          </a:p>
          <a:p>
            <a:pPr marL="0" indent="0">
              <a:buNone/>
            </a:pPr>
            <a:r>
              <a:rPr lang="ru-RU" dirty="0"/>
              <a:t>Для того, чтобы предложить методы снижения потерь от рисков, уменьшить связанные с ними неблагоприятные последствия, прежде всего следует выявить факторы, способствующие их возникновению, и оценить их значимость, то есть выполнить работу, называемую анализом рисков.</a:t>
            </a:r>
          </a:p>
          <a:p>
            <a:pPr marL="0" indent="0">
              <a:buNone/>
            </a:pPr>
            <a:r>
              <a:rPr lang="ru-RU" dirty="0"/>
              <a:t>Анализ рисков подразделяют на два взаимодополняющих вида</a:t>
            </a:r>
          </a:p>
          <a:p>
            <a:pPr marL="0" indent="0">
              <a:buNone/>
            </a:pPr>
            <a:r>
              <a:rPr lang="ru-RU" dirty="0"/>
              <a:t>- качественный (определяют факторы, области и виды рисков)</a:t>
            </a:r>
          </a:p>
          <a:p>
            <a:pPr marL="0" indent="0">
              <a:buNone/>
            </a:pPr>
            <a:r>
              <a:rPr lang="ru-RU" dirty="0"/>
              <a:t>- количественный, (рассчитывают размеры отдельных рисков, и плана в целом).</a:t>
            </a:r>
          </a:p>
          <a:p>
            <a:pPr marL="0" indent="0">
              <a:buNone/>
            </a:pPr>
            <a:r>
              <a:rPr lang="ru-RU" dirty="0"/>
              <a:t>Выбор степени риска или отказ от него на предприятии в большей степени зависят от профессионализма, опыта, типа и характера руководителя (менеджера). Готовность руководителя принимать рискованные плановые решения формируется под воздействием результатов практической реализации аналогичных решений в прошлом, принятых в условиях неопределенности, его профессионализма, интуиции и других факторов.</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18</a:t>
            </a:fld>
            <a:endParaRPr lang="ru-RU"/>
          </a:p>
        </p:txBody>
      </p:sp>
    </p:spTree>
    <p:extLst>
      <p:ext uri="{BB962C8B-B14F-4D97-AF65-F5344CB8AC3E}">
        <p14:creationId xmlns:p14="http://schemas.microsoft.com/office/powerpoint/2010/main" val="1668725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62500" lnSpcReduction="20000"/>
          </a:bodyPr>
          <a:lstStyle/>
          <a:p>
            <a:pPr marL="0" lvl="0" indent="0">
              <a:buNone/>
            </a:pPr>
            <a:r>
              <a:rPr lang="ru-RU" b="1" dirty="0" smtClean="0"/>
              <a:t>19. Классификация </a:t>
            </a:r>
            <a:r>
              <a:rPr lang="ru-RU" b="1" dirty="0"/>
              <a:t>графиков движения.</a:t>
            </a:r>
            <a:endParaRPr lang="ru-RU" dirty="0"/>
          </a:p>
          <a:p>
            <a:pPr marL="0" indent="0">
              <a:buNone/>
            </a:pPr>
            <a:r>
              <a:rPr lang="ru-RU" dirty="0"/>
              <a:t>Графики движения поездов классифицируют следующим образом. В зависимости от скорости движения поездов различают параллельные и непараллельные (нормальные) графики. При параллельных графиках поезда каждого направления следуют с одинаковой скоростью, поэтому линии их хода параллельны друг другу. В обычных условиях эксплуатации движение происходит по нормальным графикам, так как пассажирские и грузовые поезда движутся с разными скоростями. По числу главных путей на перегонах графики подразделяют на однопутные и двухпутные В первом случае главный путь используется для движения в обоих направлениях и скрещение поездов может происходить только на станциях и разъездах, во втором случае — как на перегонах, так и на станциях. По соотношению числа поездов в четном и нечетном направлениях различают парные графики, когда это число одинаковое, и непарные — в противном случае.</a:t>
            </a:r>
          </a:p>
          <a:p>
            <a:pPr marL="0" indent="0">
              <a:buNone/>
            </a:pPr>
            <a:r>
              <a:rPr lang="ru-RU" dirty="0"/>
              <a:t>В зависимости от расположения поездов попутного следования графики могут быть пачечные, пакетные и частично пакетные. При пачечном графике поезда движутся друг за другом с разграничением межстанционным перегоном. Это означает, что нельзя отправить на перегон поезд, пока ранее отправленный не прибыл на следующую станцию, т.е. на перегоне может находиться только один поезд. При пакетном графике поезда следуют пакетами с разграничением в них поездов временем или блок-участками. В этом случае на перегоне между станциями одновременно могут находиться несколько попутных поездов, образующих пакет. Такие графики применяют при использовании автоблокировки. При частично пакетных графиках часть поездов движется одиночно, а часть — пакетами.</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19</a:t>
            </a:fld>
            <a:endParaRPr lang="ru-RU"/>
          </a:p>
        </p:txBody>
      </p:sp>
    </p:spTree>
    <p:extLst>
      <p:ext uri="{BB962C8B-B14F-4D97-AF65-F5344CB8AC3E}">
        <p14:creationId xmlns:p14="http://schemas.microsoft.com/office/powerpoint/2010/main" val="1668725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85000" lnSpcReduction="20000"/>
          </a:bodyPr>
          <a:lstStyle/>
          <a:p>
            <a:pPr marL="0" indent="0">
              <a:buNone/>
            </a:pPr>
            <a:r>
              <a:rPr lang="ru-RU" b="1" u="sng" dirty="0" smtClean="0"/>
              <a:t>Рекомендуемая литература для самостоятельного углубленного изучения:</a:t>
            </a:r>
          </a:p>
          <a:p>
            <a:pPr marL="0" indent="0">
              <a:buNone/>
            </a:pPr>
            <a:r>
              <a:rPr lang="ru-RU" dirty="0"/>
              <a:t>1</a:t>
            </a:r>
            <a:r>
              <a:rPr lang="ru-RU" b="1" dirty="0"/>
              <a:t> </a:t>
            </a:r>
            <a:r>
              <a:rPr lang="ru-RU" b="1" dirty="0" err="1"/>
              <a:t>Золотогоров</a:t>
            </a:r>
            <a:r>
              <a:rPr lang="ru-RU" b="1" dirty="0"/>
              <a:t>, В.Г.</a:t>
            </a:r>
            <a:r>
              <a:rPr lang="ru-RU" dirty="0"/>
              <a:t> «Организация и планирование производства»: учебное пособие / В. Г. </a:t>
            </a:r>
            <a:r>
              <a:rPr lang="ru-RU" dirty="0" err="1"/>
              <a:t>Золотогоров</a:t>
            </a:r>
            <a:r>
              <a:rPr lang="ru-RU" dirty="0"/>
              <a:t>. - Минск : </a:t>
            </a:r>
            <a:r>
              <a:rPr lang="ru-RU" dirty="0" err="1"/>
              <a:t>ФУАинформ</a:t>
            </a:r>
            <a:r>
              <a:rPr lang="ru-RU" dirty="0"/>
              <a:t>, 2001 – 528 с. </a:t>
            </a:r>
          </a:p>
          <a:p>
            <a:pPr marL="0" indent="0">
              <a:buNone/>
            </a:pPr>
            <a:r>
              <a:rPr lang="ru-RU" dirty="0"/>
              <a:t>2. </a:t>
            </a:r>
            <a:r>
              <a:rPr lang="ru-RU" b="1" dirty="0"/>
              <a:t>Синица, Л.М.</a:t>
            </a:r>
            <a:r>
              <a:rPr lang="ru-RU" dirty="0"/>
              <a:t> «Организация производства»: учебное пособие / Л. М. Синица. - Минск УП, ИВЦ Минфина, 2004 – 521 с. </a:t>
            </a:r>
          </a:p>
          <a:p>
            <a:pPr marL="0" indent="0">
              <a:buNone/>
            </a:pPr>
            <a:r>
              <a:rPr lang="ru-RU" dirty="0"/>
              <a:t>3 </a:t>
            </a:r>
            <a:r>
              <a:rPr lang="ru-RU" b="1" dirty="0"/>
              <a:t>Экономика железнодорожного транспорта</a:t>
            </a:r>
            <a:r>
              <a:rPr lang="ru-RU" dirty="0"/>
              <a:t>: учебник для </a:t>
            </a:r>
            <a:r>
              <a:rPr lang="ru-RU" dirty="0" err="1"/>
              <a:t>экон</a:t>
            </a:r>
            <a:r>
              <a:rPr lang="ru-RU" dirty="0"/>
              <a:t>. спец. вузов ж.-д. трансп. / Под ред. Н.П. </a:t>
            </a:r>
            <a:r>
              <a:rPr lang="ru-RU" dirty="0" err="1"/>
              <a:t>Терешиной</a:t>
            </a:r>
            <a:r>
              <a:rPr lang="ru-RU" dirty="0"/>
              <a:t>, Б.М. </a:t>
            </a:r>
            <a:r>
              <a:rPr lang="ru-RU" dirty="0" err="1"/>
              <a:t>Лапидуса</a:t>
            </a:r>
            <a:r>
              <a:rPr lang="ru-RU" dirty="0"/>
              <a:t>, М.Ф. </a:t>
            </a:r>
            <a:r>
              <a:rPr lang="ru-RU" dirty="0" err="1"/>
              <a:t>Трихупкова</a:t>
            </a:r>
            <a:r>
              <a:rPr lang="ru-RU" dirty="0"/>
              <a:t>. – М.: УМК МПС Россия, 2001. – 600 с. </a:t>
            </a:r>
          </a:p>
          <a:p>
            <a:pPr marL="0" indent="0">
              <a:buNone/>
            </a:pPr>
            <a:r>
              <a:rPr lang="ru-RU" dirty="0"/>
              <a:t>4  </a:t>
            </a:r>
            <a:r>
              <a:rPr lang="ru-RU" b="1" dirty="0"/>
              <a:t>Быченко, О. Г. </a:t>
            </a:r>
            <a:r>
              <a:rPr lang="ru-RU" dirty="0"/>
              <a:t>Экономика железнодорожного транспорта: учеб. пособие / О. Г. Быченко, А. Ф. </a:t>
            </a:r>
            <a:r>
              <a:rPr lang="ru-RU" dirty="0" err="1"/>
              <a:t>Сыцко</a:t>
            </a:r>
            <a:r>
              <a:rPr lang="ru-RU" dirty="0"/>
              <a:t>. – Гомель: УО «</a:t>
            </a:r>
            <a:r>
              <a:rPr lang="ru-RU" dirty="0" err="1"/>
              <a:t>БелГУТ</a:t>
            </a:r>
            <a:r>
              <a:rPr lang="ru-RU" dirty="0"/>
              <a:t>», 2006. – 243 с. </a:t>
            </a:r>
          </a:p>
          <a:p>
            <a:pPr marL="0" indent="0">
              <a:buNone/>
            </a:pPr>
            <a:r>
              <a:rPr lang="ru-RU" dirty="0" smtClean="0"/>
              <a:t>5 </a:t>
            </a:r>
            <a:r>
              <a:rPr lang="ru-RU" b="1" dirty="0"/>
              <a:t>Экономика предприятия</a:t>
            </a:r>
            <a:r>
              <a:rPr lang="ru-RU" dirty="0"/>
              <a:t>: учебник / Под ред. В. Я. </a:t>
            </a:r>
            <a:r>
              <a:rPr lang="ru-RU" dirty="0" err="1"/>
              <a:t>Хрипача</a:t>
            </a:r>
            <a:r>
              <a:rPr lang="ru-RU" dirty="0"/>
              <a:t>. – Мн.: </a:t>
            </a:r>
            <a:r>
              <a:rPr lang="ru-RU" dirty="0" err="1"/>
              <a:t>Экономпресс</a:t>
            </a:r>
            <a:r>
              <a:rPr lang="ru-RU" dirty="0"/>
              <a:t>, 2000. – 464 с.</a:t>
            </a:r>
          </a:p>
          <a:p>
            <a:pPr marL="0" indent="0">
              <a:buNone/>
            </a:pPr>
            <a:r>
              <a:rPr lang="ru-RU" dirty="0"/>
              <a:t>6 </a:t>
            </a:r>
            <a:r>
              <a:rPr lang="ru-RU" b="1" dirty="0"/>
              <a:t>Основные положения </a:t>
            </a:r>
            <a:r>
              <a:rPr lang="ru-RU" b="1" dirty="0" smtClean="0"/>
              <a:t>нормативно-правовых актов </a:t>
            </a:r>
            <a:r>
              <a:rPr lang="ru-RU" dirty="0" smtClean="0"/>
              <a:t>(Закон о предприятии, Закон о железнодорожном </a:t>
            </a:r>
            <a:r>
              <a:rPr lang="ru-RU" dirty="0" err="1" smtClean="0"/>
              <a:t>транспортеи</a:t>
            </a:r>
            <a:r>
              <a:rPr lang="ru-RU" dirty="0" smtClean="0"/>
              <a:t> т.д.)</a:t>
            </a:r>
            <a:endParaRPr lang="ru-RU" dirty="0"/>
          </a:p>
          <a:p>
            <a:pPr marL="0" indent="0">
              <a:buNone/>
            </a:pPr>
            <a:endParaRPr lang="ru-RU" dirty="0"/>
          </a:p>
        </p:txBody>
      </p:sp>
      <p:sp>
        <p:nvSpPr>
          <p:cNvPr id="2" name="Номер слайда 1"/>
          <p:cNvSpPr>
            <a:spLocks noGrp="1"/>
          </p:cNvSpPr>
          <p:nvPr>
            <p:ph type="sldNum" sz="quarter" idx="12"/>
          </p:nvPr>
        </p:nvSpPr>
        <p:spPr/>
        <p:txBody>
          <a:bodyPr/>
          <a:lstStyle/>
          <a:p>
            <a:r>
              <a:rPr lang="ru-RU" dirty="0" smtClean="0"/>
              <a:t> </a:t>
            </a:r>
            <a:fld id="{6F9C62F3-55BB-4AC5-9E16-338DFC4F1B95}" type="slidenum">
              <a:rPr lang="ru-RU" smtClean="0"/>
              <a:t>2</a:t>
            </a:fld>
            <a:endParaRPr lang="ru-RU" dirty="0"/>
          </a:p>
        </p:txBody>
      </p:sp>
    </p:spTree>
    <p:extLst>
      <p:ext uri="{BB962C8B-B14F-4D97-AF65-F5344CB8AC3E}">
        <p14:creationId xmlns:p14="http://schemas.microsoft.com/office/powerpoint/2010/main" val="1458350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62500" lnSpcReduction="20000"/>
          </a:bodyPr>
          <a:lstStyle/>
          <a:p>
            <a:pPr marL="0" lvl="0" indent="0">
              <a:buNone/>
            </a:pPr>
            <a:r>
              <a:rPr lang="ru-RU" b="1" dirty="0" smtClean="0"/>
              <a:t>20. Производственная </a:t>
            </a:r>
            <a:r>
              <a:rPr lang="ru-RU" b="1" dirty="0"/>
              <a:t>структура предприятия.</a:t>
            </a:r>
            <a:endParaRPr lang="ru-RU" dirty="0"/>
          </a:p>
          <a:p>
            <a:pPr marL="0" indent="0">
              <a:buNone/>
            </a:pPr>
            <a:r>
              <a:rPr lang="ru-RU" b="1" dirty="0"/>
              <a:t>Производственная структура</a:t>
            </a:r>
            <a:r>
              <a:rPr lang="ru-RU" dirty="0"/>
              <a:t> – это часть общей структуры, в частности состав производственных подразделений предприятия (производств, цехов, хозяйств), их взаимосвязь, порядок и формы кооперирования, соотношение по численности занятых работников, стоимости оборудования, занимаемой площади и территориальному размещению.</a:t>
            </a:r>
          </a:p>
          <a:p>
            <a:pPr marL="0" indent="0">
              <a:buNone/>
            </a:pPr>
            <a:r>
              <a:rPr lang="ru-RU" dirty="0"/>
              <a:t>На структуру предприятия и построение его подразделений оказывают влияние производственно-технические и организационные факторы. Важнейшими из них являются характер производственного процесса, характер выпускаемой продукции и методы ее изготовления, масштабы производства, характер и степень специализации и кооперирования, степень охвата жизненного цикла изделий.   Производственная структура предприятия динамична и не может быть неизменной. </a:t>
            </a:r>
          </a:p>
          <a:p>
            <a:pPr marL="0" indent="0">
              <a:buNone/>
            </a:pPr>
            <a:r>
              <a:rPr lang="ru-RU" dirty="0"/>
              <a:t>Совокупность рабочих мест, на которых выполняется технологически однородная работа или различные операции по изготовлению однородной продукции, образует производственный участок. На крупных и средних предприятиях производственные участки объединяются в цехи. Цех – это производственное и административно обособленное подразделение предприятия, в котором выполняется определенный комплекс работ в соответствии с внутризаводской специализацией. </a:t>
            </a:r>
          </a:p>
          <a:p>
            <a:pPr marL="0" indent="0">
              <a:buNone/>
            </a:pPr>
            <a:r>
              <a:rPr lang="ru-RU" dirty="0"/>
              <a:t>Исходя из назначения и характера изготовляемой продукции или выполняемых работ, на предприятии выделяют основное, вспомогательное, обслуживающее и побочное производство и соответственно основные, вспомогательные, обслуживающие и побочные участки, цехи и хозяйства.</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20</a:t>
            </a:fld>
            <a:endParaRPr lang="ru-RU"/>
          </a:p>
        </p:txBody>
      </p:sp>
    </p:spTree>
    <p:extLst>
      <p:ext uri="{BB962C8B-B14F-4D97-AF65-F5344CB8AC3E}">
        <p14:creationId xmlns:p14="http://schemas.microsoft.com/office/powerpoint/2010/main" val="1668725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55000" lnSpcReduction="20000"/>
          </a:bodyPr>
          <a:lstStyle/>
          <a:p>
            <a:pPr marL="0" indent="0">
              <a:buNone/>
            </a:pPr>
            <a:endParaRPr lang="ru-RU" b="1" dirty="0" smtClean="0"/>
          </a:p>
          <a:p>
            <a:pPr marL="0" indent="0">
              <a:buNone/>
            </a:pPr>
            <a:r>
              <a:rPr lang="ru-RU" b="1" dirty="0" smtClean="0"/>
              <a:t>Материалы для практического занятия </a:t>
            </a:r>
          </a:p>
          <a:p>
            <a:pPr marL="0" indent="0">
              <a:buNone/>
            </a:pPr>
            <a:endParaRPr lang="ru-RU" dirty="0"/>
          </a:p>
          <a:p>
            <a:pPr marL="0" indent="0">
              <a:buNone/>
            </a:pPr>
            <a:r>
              <a:rPr lang="ru-RU" b="1" u="sng" dirty="0"/>
              <a:t>Вопросы к контрольной работе (следующая сессия):</a:t>
            </a:r>
            <a:endParaRPr lang="ru-RU" dirty="0"/>
          </a:p>
          <a:p>
            <a:pPr lvl="0"/>
            <a:r>
              <a:rPr lang="ru-RU" dirty="0"/>
              <a:t>Понятие предприятия. Предприятие в системе национального хозяйства.</a:t>
            </a:r>
          </a:p>
          <a:p>
            <a:pPr lvl="0"/>
            <a:r>
              <a:rPr lang="ru-RU" dirty="0"/>
              <a:t>Формы организации ремонтного производства.</a:t>
            </a:r>
          </a:p>
          <a:p>
            <a:pPr lvl="0"/>
            <a:r>
              <a:rPr lang="ru-RU" dirty="0"/>
              <a:t>Признаки и свойства предприятия.</a:t>
            </a:r>
          </a:p>
          <a:p>
            <a:pPr lvl="0"/>
            <a:r>
              <a:rPr lang="ru-RU" dirty="0"/>
              <a:t>Организация производственного процесса.</a:t>
            </a:r>
          </a:p>
          <a:p>
            <a:pPr lvl="0"/>
            <a:r>
              <a:rPr lang="ru-RU" dirty="0"/>
              <a:t>Особенности ремонтного производства.</a:t>
            </a:r>
          </a:p>
          <a:p>
            <a:pPr lvl="0"/>
            <a:r>
              <a:rPr lang="ru-RU" dirty="0"/>
              <a:t>Классификация предприятий. Предприятие как производственная система.</a:t>
            </a:r>
          </a:p>
          <a:p>
            <a:pPr lvl="0"/>
            <a:r>
              <a:rPr lang="ru-RU" dirty="0"/>
              <a:t>Управление производственными запасами.</a:t>
            </a:r>
          </a:p>
          <a:p>
            <a:pPr lvl="0"/>
            <a:r>
              <a:rPr lang="ru-RU" dirty="0"/>
              <a:t>Формы собственности предприятия.</a:t>
            </a:r>
          </a:p>
          <a:p>
            <a:pPr lvl="0"/>
            <a:r>
              <a:rPr lang="ru-RU" dirty="0"/>
              <a:t>Виды коммерческого и некоммерческого предприятия.</a:t>
            </a:r>
          </a:p>
          <a:p>
            <a:pPr lvl="0"/>
            <a:r>
              <a:rPr lang="ru-RU" dirty="0"/>
              <a:t>Закон о предприятии.</a:t>
            </a:r>
          </a:p>
          <a:p>
            <a:pPr lvl="0"/>
            <a:r>
              <a:rPr lang="ru-RU" dirty="0"/>
              <a:t>Классификация производственного процесса.</a:t>
            </a:r>
          </a:p>
          <a:p>
            <a:pPr lvl="0"/>
            <a:r>
              <a:rPr lang="ru-RU" dirty="0"/>
              <a:t>Формы поставок материальных ресурсов.</a:t>
            </a:r>
          </a:p>
          <a:p>
            <a:pPr lvl="0"/>
            <a:r>
              <a:rPr lang="ru-RU" dirty="0"/>
              <a:t>Расчет производственной мощности предприятия.</a:t>
            </a:r>
          </a:p>
          <a:p>
            <a:pPr lvl="0"/>
            <a:r>
              <a:rPr lang="ru-RU" dirty="0"/>
              <a:t>Закон о железнодорожном транспорте.</a:t>
            </a:r>
          </a:p>
          <a:p>
            <a:pPr lvl="0"/>
            <a:r>
              <a:rPr lang="ru-RU" dirty="0"/>
              <a:t>Производственный цикл предприятия.</a:t>
            </a:r>
          </a:p>
          <a:p>
            <a:pPr lvl="0"/>
            <a:r>
              <a:rPr lang="ru-RU" dirty="0"/>
              <a:t>Типы организации производства.</a:t>
            </a:r>
          </a:p>
          <a:p>
            <a:pPr lvl="0"/>
            <a:r>
              <a:rPr lang="ru-RU" dirty="0"/>
              <a:t>Факторы, влияющие на длительность производственного цикла.</a:t>
            </a:r>
          </a:p>
          <a:p>
            <a:pPr lvl="0"/>
            <a:r>
              <a:rPr lang="ru-RU" dirty="0"/>
              <a:t>Риски и неопределенность при разработки планов.</a:t>
            </a:r>
          </a:p>
          <a:p>
            <a:pPr lvl="0"/>
            <a:r>
              <a:rPr lang="ru-RU" dirty="0"/>
              <a:t>Классификация графиков движения.</a:t>
            </a:r>
          </a:p>
          <a:p>
            <a:pPr lvl="0"/>
            <a:r>
              <a:rPr lang="ru-RU" dirty="0"/>
              <a:t>Производственная структура предприятия.</a:t>
            </a:r>
          </a:p>
          <a:p>
            <a:pPr marL="0" indent="0">
              <a:buNone/>
            </a:pPr>
            <a:endParaRPr lang="ru-RU" dirty="0" smtClean="0"/>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21</a:t>
            </a:fld>
            <a:endParaRPr lang="ru-RU"/>
          </a:p>
        </p:txBody>
      </p:sp>
    </p:spTree>
    <p:extLst>
      <p:ext uri="{BB962C8B-B14F-4D97-AF65-F5344CB8AC3E}">
        <p14:creationId xmlns:p14="http://schemas.microsoft.com/office/powerpoint/2010/main" val="1668725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62500" lnSpcReduction="20000"/>
          </a:bodyPr>
          <a:lstStyle/>
          <a:p>
            <a:pPr marL="0" indent="0">
              <a:buNone/>
            </a:pPr>
            <a:r>
              <a:rPr lang="ru-RU" b="1" u="sng" dirty="0"/>
              <a:t>Задачи к контрольной работе:</a:t>
            </a:r>
            <a:endParaRPr lang="ru-RU" dirty="0"/>
          </a:p>
          <a:p>
            <a:pPr marL="0" indent="0">
              <a:buNone/>
            </a:pPr>
            <a:r>
              <a:rPr lang="ru-RU" b="1" dirty="0"/>
              <a:t>Задача 1.</a:t>
            </a:r>
            <a:endParaRPr lang="ru-RU" dirty="0"/>
          </a:p>
          <a:p>
            <a:pPr marL="0" indent="0">
              <a:buNone/>
            </a:pPr>
            <a:r>
              <a:rPr lang="ru-RU" dirty="0"/>
              <a:t>Определить производительность труда, запланированный рост производительности труда, удельный вес прироста, объемы произведенной продукции за счет роста производительности труда и планируемое соотношение между приростом производительности труда и средней </a:t>
            </a:r>
            <a:r>
              <a:rPr lang="ru-RU" dirty="0" err="1"/>
              <a:t>зар.платой</a:t>
            </a:r>
            <a:r>
              <a:rPr lang="ru-RU" dirty="0"/>
              <a:t>. Исходные данные: объем товарной продукции по отчету 56312 тыс. </a:t>
            </a:r>
            <a:r>
              <a:rPr lang="ru-RU" dirty="0" err="1"/>
              <a:t>ден</a:t>
            </a:r>
            <a:r>
              <a:rPr lang="ru-RU" dirty="0"/>
              <a:t>. Ед., по плану 62800тыс. </a:t>
            </a:r>
            <a:r>
              <a:rPr lang="ru-RU" dirty="0" err="1"/>
              <a:t>ден.ед</a:t>
            </a:r>
            <a:r>
              <a:rPr lang="ru-RU" dirty="0"/>
              <a:t>., фонд оплаты труда по отчету 11950 тыс. </a:t>
            </a:r>
            <a:r>
              <a:rPr lang="ru-RU" dirty="0" err="1"/>
              <a:t>ден.ед</a:t>
            </a:r>
            <a:r>
              <a:rPr lang="ru-RU" dirty="0"/>
              <a:t>., норматив оплаты труда на 1 </a:t>
            </a:r>
            <a:r>
              <a:rPr lang="ru-RU" dirty="0" err="1"/>
              <a:t>ден.ед</a:t>
            </a:r>
            <a:r>
              <a:rPr lang="ru-RU" dirty="0"/>
              <a:t>. продукции по плану 19 копеек, численность промышленно-производственного персонала по отчету 5224 чел, по плану 5236 чел. </a:t>
            </a:r>
          </a:p>
          <a:p>
            <a:pPr marL="0" indent="0">
              <a:buNone/>
            </a:pPr>
            <a:r>
              <a:rPr lang="ru-RU" b="1" dirty="0"/>
              <a:t>Решение.</a:t>
            </a:r>
            <a:endParaRPr lang="ru-RU" dirty="0"/>
          </a:p>
          <a:p>
            <a:pPr marL="0" indent="0">
              <a:buNone/>
            </a:pPr>
            <a:r>
              <a:rPr lang="ru-RU" dirty="0"/>
              <a:t>Отчетная производительность труда=объем товарной продукции / численность персонала=56312/5224=10,779 </a:t>
            </a:r>
            <a:r>
              <a:rPr lang="ru-RU" dirty="0" err="1"/>
              <a:t>тыс.ден.ед</a:t>
            </a:r>
            <a:r>
              <a:rPr lang="ru-RU" dirty="0"/>
              <a:t>./чел.</a:t>
            </a:r>
          </a:p>
          <a:p>
            <a:pPr marL="0" indent="0">
              <a:buNone/>
            </a:pPr>
            <a:r>
              <a:rPr lang="ru-RU" dirty="0"/>
              <a:t>Плановая производительность труда=объем товарной продукции / численность персонала=62800/5236=11,994 </a:t>
            </a:r>
            <a:r>
              <a:rPr lang="ru-RU" dirty="0" err="1"/>
              <a:t>тыс.ден.ед</a:t>
            </a:r>
            <a:r>
              <a:rPr lang="ru-RU" dirty="0"/>
              <a:t>./чел.</a:t>
            </a:r>
          </a:p>
          <a:p>
            <a:pPr marL="0" indent="0">
              <a:buNone/>
            </a:pPr>
            <a:r>
              <a:rPr lang="ru-RU" dirty="0"/>
              <a:t>Запланированный прирост производительности труда=11,994*(100/10,779)-100=11,272%. Это означает, что по плану производительность должна увеличиться. </a:t>
            </a:r>
          </a:p>
          <a:p>
            <a:pPr marL="0" indent="0">
              <a:buNone/>
            </a:pPr>
            <a:r>
              <a:rPr lang="ru-RU" dirty="0"/>
              <a:t>Планируемый прирост объема продукции за счет роста производительности труда=5224*(11,994-10,779)=+6347 </a:t>
            </a:r>
            <a:r>
              <a:rPr lang="ru-RU" dirty="0" err="1"/>
              <a:t>тыс.ден.ед</a:t>
            </a:r>
            <a:r>
              <a:rPr lang="ru-RU" dirty="0"/>
              <a:t>. </a:t>
            </a:r>
          </a:p>
          <a:p>
            <a:pPr marL="0" indent="0">
              <a:buNone/>
            </a:pPr>
            <a:r>
              <a:rPr lang="ru-RU" dirty="0"/>
              <a:t>Фактическая среднегодовая </a:t>
            </a:r>
            <a:r>
              <a:rPr lang="ru-RU" dirty="0" err="1"/>
              <a:t>зар.плата</a:t>
            </a:r>
            <a:r>
              <a:rPr lang="ru-RU" dirty="0"/>
              <a:t>=11950/5224=2,288 </a:t>
            </a:r>
            <a:r>
              <a:rPr lang="ru-RU" dirty="0" err="1"/>
              <a:t>тыс.ден.ед</a:t>
            </a:r>
            <a:r>
              <a:rPr lang="ru-RU" dirty="0"/>
              <a:t>. </a:t>
            </a:r>
          </a:p>
          <a:p>
            <a:pPr marL="0" indent="0">
              <a:buNone/>
            </a:pPr>
            <a:r>
              <a:rPr lang="ru-RU" dirty="0"/>
              <a:t>Планируемая среднегодовая </a:t>
            </a:r>
            <a:r>
              <a:rPr lang="ru-RU" dirty="0" err="1"/>
              <a:t>зар.плата</a:t>
            </a:r>
            <a:r>
              <a:rPr lang="ru-RU" dirty="0"/>
              <a:t>=62800*0,19/5236=2,279 </a:t>
            </a:r>
            <a:r>
              <a:rPr lang="ru-RU" dirty="0" err="1"/>
              <a:t>тыс.ден.ед</a:t>
            </a:r>
            <a:r>
              <a:rPr lang="ru-RU" dirty="0"/>
              <a:t>. </a:t>
            </a:r>
          </a:p>
          <a:p>
            <a:pPr marL="0" indent="0">
              <a:buNone/>
            </a:pPr>
            <a:r>
              <a:rPr lang="ru-RU" dirty="0"/>
              <a:t>Прирост среднегодовой </a:t>
            </a:r>
            <a:r>
              <a:rPr lang="ru-RU" dirty="0" err="1"/>
              <a:t>зар.платы</a:t>
            </a:r>
            <a:r>
              <a:rPr lang="ru-RU" dirty="0"/>
              <a:t>=((2,279*100)/2,288)-100=-0,396%</a:t>
            </a:r>
          </a:p>
          <a:p>
            <a:pPr marL="0" indent="0">
              <a:buNone/>
            </a:pPr>
            <a:r>
              <a:rPr lang="ru-RU" dirty="0"/>
              <a:t> </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22</a:t>
            </a:fld>
            <a:endParaRPr lang="ru-RU"/>
          </a:p>
        </p:txBody>
      </p:sp>
    </p:spTree>
    <p:extLst>
      <p:ext uri="{BB962C8B-B14F-4D97-AF65-F5344CB8AC3E}">
        <p14:creationId xmlns:p14="http://schemas.microsoft.com/office/powerpoint/2010/main" val="1668725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70000" lnSpcReduction="20000"/>
          </a:bodyPr>
          <a:lstStyle/>
          <a:p>
            <a:pPr marL="0" indent="0">
              <a:buNone/>
            </a:pPr>
            <a:r>
              <a:rPr lang="ru-RU" b="1" dirty="0"/>
              <a:t>Задача 2. </a:t>
            </a:r>
            <a:endParaRPr lang="ru-RU" dirty="0"/>
          </a:p>
          <a:p>
            <a:pPr marL="0" indent="0">
              <a:buNone/>
            </a:pPr>
            <a:r>
              <a:rPr lang="ru-RU" dirty="0"/>
              <a:t>Рассчитать общую и расчетную рентабельность предприятия за отчетный год по себестоимости и среднегодовой стоимости основных средств и оборотных средств. Исходные данные: реализовано продукции 1120 тыс. </a:t>
            </a:r>
            <a:r>
              <a:rPr lang="ru-RU" dirty="0" err="1"/>
              <a:t>ден.ед</a:t>
            </a:r>
            <a:r>
              <a:rPr lang="ru-RU" dirty="0"/>
              <a:t>., полная себестоимость реализованной продукции 892 тыс. </a:t>
            </a:r>
            <a:r>
              <a:rPr lang="ru-RU" dirty="0" err="1"/>
              <a:t>ден.ед</a:t>
            </a:r>
            <a:r>
              <a:rPr lang="ru-RU" dirty="0"/>
              <a:t>., прибыль от услуг непромышленного характера 164,8 тыс. </a:t>
            </a:r>
            <a:r>
              <a:rPr lang="ru-RU" dirty="0" err="1"/>
              <a:t>ден.ед</a:t>
            </a:r>
            <a:r>
              <a:rPr lang="ru-RU" dirty="0"/>
              <a:t>., прибыль от внереализационных операций 19,6 тыс. </a:t>
            </a:r>
            <a:r>
              <a:rPr lang="ru-RU" dirty="0" err="1"/>
              <a:t>ден.ед</a:t>
            </a:r>
            <a:r>
              <a:rPr lang="ru-RU" dirty="0"/>
              <a:t>., среднегодовая стоимость ОПФ 2906 тыс. </a:t>
            </a:r>
            <a:r>
              <a:rPr lang="ru-RU" dirty="0" err="1"/>
              <a:t>ден.ед</a:t>
            </a:r>
            <a:r>
              <a:rPr lang="ru-RU" dirty="0"/>
              <a:t>., среднегодовая стоимость нормируемых оборотных средств 305 тыс. </a:t>
            </a:r>
            <a:r>
              <a:rPr lang="ru-RU" dirty="0" err="1"/>
              <a:t>ден.ед</a:t>
            </a:r>
            <a:r>
              <a:rPr lang="ru-RU" dirty="0"/>
              <a:t>., налог на прибыль 25 %., плата за банковский кредит 28 тыс. </a:t>
            </a:r>
            <a:r>
              <a:rPr lang="ru-RU" dirty="0" err="1"/>
              <a:t>ден.ед</a:t>
            </a:r>
            <a:r>
              <a:rPr lang="ru-RU" dirty="0"/>
              <a:t>., 26,8тыс.ден.ед взыскано штрафов с других предприятий.</a:t>
            </a:r>
          </a:p>
          <a:p>
            <a:pPr marL="0" indent="0">
              <a:buNone/>
            </a:pPr>
            <a:r>
              <a:rPr lang="ru-RU" b="1" dirty="0"/>
              <a:t>Решение. </a:t>
            </a:r>
            <a:endParaRPr lang="ru-RU" dirty="0"/>
          </a:p>
          <a:p>
            <a:pPr marL="0" indent="0">
              <a:buNone/>
            </a:pPr>
            <a:r>
              <a:rPr lang="ru-RU" dirty="0"/>
              <a:t>Прибыль до налогообложения=1120-892+164,8-19,6+26,8=400 </a:t>
            </a:r>
            <a:r>
              <a:rPr lang="ru-RU" dirty="0" err="1"/>
              <a:t>тыс.ден.ед</a:t>
            </a:r>
            <a:r>
              <a:rPr lang="ru-RU" dirty="0"/>
              <a:t>. </a:t>
            </a:r>
          </a:p>
          <a:p>
            <a:pPr marL="0" indent="0">
              <a:buNone/>
            </a:pPr>
            <a:r>
              <a:rPr lang="ru-RU" dirty="0"/>
              <a:t>Чистая прибыль=400-400*0,25-28=297,2 </a:t>
            </a:r>
            <a:r>
              <a:rPr lang="ru-RU" dirty="0" err="1"/>
              <a:t>тыс.ден.ед</a:t>
            </a:r>
            <a:r>
              <a:rPr lang="ru-RU" dirty="0"/>
              <a:t>. </a:t>
            </a:r>
          </a:p>
          <a:p>
            <a:pPr marL="0" indent="0">
              <a:buNone/>
            </a:pPr>
            <a:r>
              <a:rPr lang="ru-RU" dirty="0"/>
              <a:t>Сумма основных и оборотных средств=2906+305=3211тыс.ден.ед. </a:t>
            </a:r>
          </a:p>
          <a:p>
            <a:pPr marL="0" indent="0">
              <a:buNone/>
            </a:pPr>
            <a:r>
              <a:rPr lang="ru-RU" dirty="0"/>
              <a:t>Общая рентабельность=прибыль до налогообложения/сумма основных и оборотных средств=400/3211=0,125=12,5%</a:t>
            </a:r>
          </a:p>
          <a:p>
            <a:pPr marL="0" indent="0">
              <a:buNone/>
            </a:pPr>
            <a:r>
              <a:rPr lang="ru-RU" dirty="0"/>
              <a:t>Расчетная рентабельность=чистая прибыль/сумма основных и оборотных средств=297,2/3211=0,093=9,3%</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23</a:t>
            </a:fld>
            <a:endParaRPr lang="ru-RU"/>
          </a:p>
        </p:txBody>
      </p:sp>
    </p:spTree>
    <p:extLst>
      <p:ext uri="{BB962C8B-B14F-4D97-AF65-F5344CB8AC3E}">
        <p14:creationId xmlns:p14="http://schemas.microsoft.com/office/powerpoint/2010/main" val="1668725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85000" lnSpcReduction="20000"/>
          </a:bodyPr>
          <a:lstStyle/>
          <a:p>
            <a:pPr marL="0" indent="0">
              <a:buNone/>
            </a:pPr>
            <a:r>
              <a:rPr lang="ru-RU" b="1" dirty="0"/>
              <a:t>Задача 3. </a:t>
            </a:r>
            <a:endParaRPr lang="ru-RU" dirty="0"/>
          </a:p>
          <a:p>
            <a:pPr marL="0" indent="0">
              <a:buNone/>
            </a:pPr>
            <a:r>
              <a:rPr lang="ru-RU" dirty="0"/>
              <a:t>Рассчитать норму штучного и штучно-калькуляционного времени, норму выработки в условиях серийного производства, если операционное время 12 минут, норма времени на отдых 4 % от операционного времени, норматив времени на обслуживание рабочего места 6 % от операционного, подготовительно-заключительное время 20 минут, количество деталей в партии 40 штук.  </a:t>
            </a:r>
          </a:p>
          <a:p>
            <a:pPr marL="0" indent="0">
              <a:buNone/>
            </a:pPr>
            <a:r>
              <a:rPr lang="ru-RU" b="1" dirty="0"/>
              <a:t>Решение. </a:t>
            </a:r>
            <a:endParaRPr lang="ru-RU" dirty="0"/>
          </a:p>
          <a:p>
            <a:pPr marL="0" indent="0">
              <a:buNone/>
            </a:pPr>
            <a:r>
              <a:rPr lang="ru-RU" dirty="0"/>
              <a:t>Норма штучного времени=операционное время*(1+К/100)=12*(1+(4+6)/100))=13,2 мин.</a:t>
            </a:r>
          </a:p>
          <a:p>
            <a:pPr marL="0" indent="0">
              <a:buNone/>
            </a:pPr>
            <a:r>
              <a:rPr lang="ru-RU" dirty="0"/>
              <a:t>К=норма времени на </a:t>
            </a:r>
            <a:r>
              <a:rPr lang="ru-RU" dirty="0" err="1"/>
              <a:t>отдых+норматив</a:t>
            </a:r>
            <a:r>
              <a:rPr lang="ru-RU" dirty="0"/>
              <a:t> времени на обслуживание рабочего места=4++=10% от операционного времени. </a:t>
            </a:r>
          </a:p>
          <a:p>
            <a:pPr marL="0" indent="0">
              <a:buNone/>
            </a:pPr>
            <a:r>
              <a:rPr lang="ru-RU" dirty="0"/>
              <a:t>Норма штучно-калькуляционного времени=норма штучного времени + (подготовительно-заключительное время/количество деталей в партии)=13,2+(20/40)=13,7 мин. </a:t>
            </a:r>
          </a:p>
          <a:p>
            <a:pPr marL="0" indent="0">
              <a:buNone/>
            </a:pPr>
            <a:r>
              <a:rPr lang="ru-RU" dirty="0"/>
              <a:t>Норма выработки за 8-ми часовую смену=8*60/13,7=35 штук. </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24</a:t>
            </a:fld>
            <a:endParaRPr lang="ru-RU"/>
          </a:p>
        </p:txBody>
      </p:sp>
    </p:spTree>
    <p:extLst>
      <p:ext uri="{BB962C8B-B14F-4D97-AF65-F5344CB8AC3E}">
        <p14:creationId xmlns:p14="http://schemas.microsoft.com/office/powerpoint/2010/main" val="1668725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lvl="0" indent="0">
              <a:buNone/>
            </a:pPr>
            <a:r>
              <a:rPr lang="ru-RU" b="1" dirty="0" smtClean="0"/>
              <a:t>1. Понятие </a:t>
            </a:r>
            <a:r>
              <a:rPr lang="ru-RU" b="1" dirty="0"/>
              <a:t>предприятия. Предприятие в системе национального хозяйства.</a:t>
            </a:r>
            <a:endParaRPr lang="ru-RU" dirty="0"/>
          </a:p>
          <a:p>
            <a:pPr marL="0" indent="0">
              <a:buNone/>
            </a:pPr>
            <a:r>
              <a:rPr lang="ru-RU" dirty="0"/>
              <a:t>Основным правовым актом, определяющим деятельность предприятия как субъекта хозяйственности, является Гражданский кодекс (ГК) Республики Беларусь. Согласно ГК предприятие – это коммерческая организация как имущественный комплекс, используемый для осуществления </a:t>
            </a:r>
            <a:r>
              <a:rPr lang="ru-RU" dirty="0" err="1"/>
              <a:t>препринимательской</a:t>
            </a:r>
            <a:r>
              <a:rPr lang="ru-RU" dirty="0"/>
              <a:t> деятельности.  </a:t>
            </a:r>
          </a:p>
          <a:p>
            <a:pPr marL="0" indent="0">
              <a:buNone/>
            </a:pPr>
            <a:r>
              <a:rPr lang="ru-RU" b="1" dirty="0"/>
              <a:t>Предприятие</a:t>
            </a:r>
            <a:r>
              <a:rPr lang="ru-RU" dirty="0"/>
              <a:t> – это основная первичная хозяйственная единица в экономической системе, которая, изготавливая и реализуя изделия и услуги, обеспечивает достижение своих целей. </a:t>
            </a:r>
          </a:p>
          <a:p>
            <a:pPr marL="0" indent="0">
              <a:buNone/>
            </a:pPr>
            <a:r>
              <a:rPr lang="ru-RU" b="1" dirty="0"/>
              <a:t>Главная цель предприятия</a:t>
            </a:r>
            <a:r>
              <a:rPr lang="ru-RU" dirty="0"/>
              <a:t> – получение максимальной прибыли в долгосрочной перспективе. </a:t>
            </a:r>
          </a:p>
          <a:p>
            <a:pPr marL="0" indent="0">
              <a:buNone/>
            </a:pPr>
            <a:r>
              <a:rPr lang="ru-RU" b="1" dirty="0"/>
              <a:t>Главная задача предприятия –</a:t>
            </a:r>
            <a:r>
              <a:rPr lang="ru-RU" dirty="0"/>
              <a:t> полное и своевременное удовлетворение потребностей потребителя, являющееся высшим смыслом и нормой деятельности каждого  трудового коллектива. В связи с этим предприятие должно обеспечивать конкурентоспособность выпускаемой продукции на основе ее высокого качества, гибкого обновления в зависимости от постоянно изменяющегося спроса. Предприятие обеспечивает развитие и повышение эффективности производства, способствует всесторонней интенсификации, ускорению научно-технического прогресса, являясь его проводником. Благодаря научно-техническому прогрессу, оно производит и осваивает новую технику, совершенствует выпускаемые изделия. </a:t>
            </a:r>
          </a:p>
          <a:p>
            <a:pPr marL="0" indent="0">
              <a:buNone/>
            </a:pPr>
            <a:r>
              <a:rPr lang="ru-RU" dirty="0"/>
              <a:t>Для промышленного предприятия характерны производственно-техническое и организационно-экономическое единство, а также хозяйственная самостоятельность. </a:t>
            </a:r>
          </a:p>
          <a:p>
            <a:pPr marL="0" indent="0">
              <a:buNone/>
            </a:pPr>
            <a:r>
              <a:rPr lang="ru-RU" dirty="0"/>
              <a:t>Производственно-техническое единство означает тесную взаимосвязь всех составляющих частей предприятия, которая определяется общностью назначения изготовляемой ими продукции и технологического процесса. Технологическая взаимосвязь дополняется наличием вспомогательного и обслуживающего хозяйств. </a:t>
            </a:r>
          </a:p>
          <a:p>
            <a:pPr marL="0" indent="0">
              <a:buNone/>
            </a:pPr>
            <a:r>
              <a:rPr lang="ru-RU" dirty="0"/>
              <a:t>Организационно-экономическое единство характеризуется наличием единых органов управления, единого производственного коллектива, административной обособленности, взаимосвязью плана производства с обеспечивающими его выполнение материальными, техническими и финансовыми ресурсами, организацией деятельности на основе коммерческого расчета. Указанное единство определяет хозяйственную самостоятельность предприятий, предусматривающую самообеспеченность необходимыми основными и оборотными средствами для осуществления производственной деятельности, самостоятельный сбыт своей продукции, наличие самостоятельной законченной системы отчетности и бухгалтерского баланса. </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3</a:t>
            </a:fld>
            <a:endParaRPr lang="ru-RU"/>
          </a:p>
        </p:txBody>
      </p:sp>
    </p:spTree>
    <p:extLst>
      <p:ext uri="{BB962C8B-B14F-4D97-AF65-F5344CB8AC3E}">
        <p14:creationId xmlns:p14="http://schemas.microsoft.com/office/powerpoint/2010/main" val="1668725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lvl="0" indent="0">
              <a:buNone/>
            </a:pPr>
            <a:r>
              <a:rPr lang="ru-RU" b="1" dirty="0" smtClean="0"/>
              <a:t>2. Формы </a:t>
            </a:r>
            <a:r>
              <a:rPr lang="ru-RU" b="1" dirty="0"/>
              <a:t>организации ремонтного производства.</a:t>
            </a:r>
            <a:endParaRPr lang="ru-RU" dirty="0"/>
          </a:p>
          <a:p>
            <a:pPr marL="0" indent="0">
              <a:buNone/>
            </a:pPr>
            <a:r>
              <a:rPr lang="ru-RU" b="1" dirty="0"/>
              <a:t>При централизованной форме</a:t>
            </a:r>
            <a:r>
              <a:rPr lang="ru-RU" dirty="0"/>
              <a:t> все виды ремонта и технического обслуживания производит ремонтно-механический цех предприятия.</a:t>
            </a:r>
          </a:p>
          <a:p>
            <a:pPr marL="0" indent="0">
              <a:buNone/>
            </a:pPr>
            <a:r>
              <a:rPr lang="ru-RU" b="1" dirty="0"/>
              <a:t>При децентрализованной форме</a:t>
            </a:r>
            <a:r>
              <a:rPr lang="ru-RU" dirty="0"/>
              <a:t> ремонт и техническое обслуживание оборудования производится силами цеховых ремонтных баз. Здесь же изготавливают новые и восстанавливают изношенные детали и узлы.</a:t>
            </a:r>
          </a:p>
          <a:p>
            <a:pPr marL="0" indent="0">
              <a:buNone/>
            </a:pPr>
            <a:r>
              <a:rPr lang="ru-RU" b="1" dirty="0"/>
              <a:t>При смешанной форме</a:t>
            </a:r>
            <a:r>
              <a:rPr lang="ru-RU" dirty="0"/>
              <a:t> организации ремонта трудоемкие работы, такие, как капитальный ремонт и модернизация оборудования, изготовление запасных частей и восстановление изношенных деталей и узлов, производятся в ремонтно-механическом цехе предприятия, а техническое обслуживание и текущий ремонт оборудования осуществляется в цеховых ремонтных базах. Такой ремонт и обслуживание обычно выполняется комплексными бригадами слесарей, закрепленных за отдельными участками.</a:t>
            </a:r>
          </a:p>
          <a:p>
            <a:pPr marL="0" indent="0">
              <a:buNone/>
            </a:pPr>
            <a:r>
              <a:rPr lang="ru-RU" dirty="0"/>
              <a:t>В практике работы предприятий чаще всего применяются </a:t>
            </a:r>
            <a:r>
              <a:rPr lang="ru-RU" b="1" dirty="0"/>
              <a:t>три метода организации ремонта.</a:t>
            </a:r>
            <a:endParaRPr lang="ru-RU" dirty="0"/>
          </a:p>
          <a:p>
            <a:pPr marL="0" indent="0">
              <a:buNone/>
            </a:pPr>
            <a:r>
              <a:rPr lang="ru-RU" dirty="0"/>
              <a:t>1. Ремонт по потребности, т. е. по мере остановки станка. </a:t>
            </a:r>
          </a:p>
          <a:p>
            <a:pPr marL="0" indent="0">
              <a:buNone/>
            </a:pPr>
            <a:r>
              <a:rPr lang="ru-RU" dirty="0"/>
              <a:t>2. Метод по дефектным ведомостям.</a:t>
            </a:r>
          </a:p>
          <a:p>
            <a:pPr marL="0" indent="0">
              <a:buNone/>
            </a:pPr>
            <a:r>
              <a:rPr lang="ru-RU" dirty="0"/>
              <a:t>3. Третий метод организации ремонтного хозяйства базируется на системах планово-предупредительного ремонта (ППР) и технического обслуживания и ремонта (ТОР). Они представляют собой совокупность организационно-технических мероприятий по уходу, надзору, обслуживанию и ремонту оборудования, по заранее составленному плану. В основе этих систем лежат принципы плановости и профилактики. Цель этого метода – предупредить остановку оборудования из-за возможных отказов и аварий.</a:t>
            </a:r>
          </a:p>
          <a:p>
            <a:pPr marL="0" indent="0">
              <a:buNone/>
            </a:pPr>
            <a:r>
              <a:rPr lang="ru-RU" dirty="0"/>
              <a:t>Эти системы включают в себя:</a:t>
            </a:r>
          </a:p>
          <a:p>
            <a:pPr marL="0" indent="0">
              <a:buNone/>
            </a:pPr>
            <a:r>
              <a:rPr lang="ru-RU" dirty="0"/>
              <a:t>1) уход за оборудованием основными рабочими в начале и в конце смены;</a:t>
            </a:r>
          </a:p>
          <a:p>
            <a:pPr marL="0" indent="0">
              <a:buNone/>
            </a:pPr>
            <a:r>
              <a:rPr lang="ru-RU" dirty="0"/>
              <a:t>2) техническое обслуживание;</a:t>
            </a:r>
          </a:p>
          <a:p>
            <a:pPr marL="0" indent="0">
              <a:buNone/>
            </a:pPr>
            <a:r>
              <a:rPr lang="ru-RU" dirty="0"/>
              <a:t>3) ремонты. Система ППР включает три вида ремонта: малый (М), средний (С) и капитальный (К). ТОР - два вида ремонта: текущий (Т) и  (К). </a:t>
            </a:r>
          </a:p>
          <a:p>
            <a:pPr marL="0" indent="0">
              <a:buNone/>
            </a:pPr>
            <a:r>
              <a:rPr lang="ru-RU" b="1" dirty="0"/>
              <a:t>Текущий и малый ремонты –</a:t>
            </a:r>
            <a:r>
              <a:rPr lang="ru-RU" dirty="0"/>
              <a:t> это минимальные по объему ремонты, при которых заменяются и восстанавливаются отдельные части (детали, узлы) оборудования, выполняется регулировка его механизмов. Проводятся они на месте и в процессе эксплуатации оборудования в нерабочее время. Цель таких ремонтов – обеспечить работоспособность оборудования до очередного планового ремонта.</a:t>
            </a:r>
          </a:p>
          <a:p>
            <a:pPr marL="0" indent="0">
              <a:buNone/>
            </a:pPr>
            <a:r>
              <a:rPr lang="ru-RU" b="1" dirty="0"/>
              <a:t>При среднем ремонте</a:t>
            </a:r>
            <a:r>
              <a:rPr lang="ru-RU" dirty="0"/>
              <a:t> производится частичная разборка агрегата изношенных деталей и узлов. По своему объему он занимает промежуточное положение между малым и капитальным ремонтами. </a:t>
            </a:r>
          </a:p>
          <a:p>
            <a:pPr marL="0" indent="0">
              <a:buNone/>
            </a:pPr>
            <a:r>
              <a:rPr lang="ru-RU" b="1" dirty="0"/>
              <a:t>Капитальный ремонт</a:t>
            </a:r>
            <a:r>
              <a:rPr lang="ru-RU" dirty="0"/>
              <a:t> – это наибольший по объему и сложности вид ремонта. При нем полностью разбирается оборудование, заменяются все изношенные детали и узлы, производится регулировка механизмов для восстановления полного или близко к полному ресурса. Обычно он сопровождается модернизацией оборудования..</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4</a:t>
            </a:fld>
            <a:endParaRPr lang="ru-RU"/>
          </a:p>
        </p:txBody>
      </p:sp>
    </p:spTree>
    <p:extLst>
      <p:ext uri="{BB962C8B-B14F-4D97-AF65-F5344CB8AC3E}">
        <p14:creationId xmlns:p14="http://schemas.microsoft.com/office/powerpoint/2010/main" val="166872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70000" lnSpcReduction="20000"/>
          </a:bodyPr>
          <a:lstStyle/>
          <a:p>
            <a:pPr marL="0" lvl="0" indent="0">
              <a:buNone/>
            </a:pPr>
            <a:r>
              <a:rPr lang="ru-RU" b="1" dirty="0" smtClean="0"/>
              <a:t>3. Признаки </a:t>
            </a:r>
            <a:r>
              <a:rPr lang="ru-RU" b="1" dirty="0"/>
              <a:t>и свойства предприятия.</a:t>
            </a:r>
            <a:endParaRPr lang="ru-RU" dirty="0"/>
          </a:p>
          <a:p>
            <a:pPr marL="0" indent="0">
              <a:buNone/>
            </a:pPr>
            <a:r>
              <a:rPr lang="ru-RU" dirty="0"/>
              <a:t>Для промышленного предприятия характерны производственно-техническое и организационно-экономическое единство, а также хозяйственная самостоятельность. </a:t>
            </a:r>
          </a:p>
          <a:p>
            <a:pPr marL="0" indent="0">
              <a:buNone/>
            </a:pPr>
            <a:r>
              <a:rPr lang="ru-RU" b="1" dirty="0"/>
              <a:t>Производственно-техническое единство</a:t>
            </a:r>
            <a:r>
              <a:rPr lang="ru-RU" dirty="0"/>
              <a:t> означает тесную взаимосвязь всех составляющих частей предприятия, которая определяется общностью назначения изготовляемой ими продукции и технологического процесса. Технологическая взаимосвязь дополняется наличием вспомогательного и обслуживающего хозяйств. </a:t>
            </a:r>
          </a:p>
          <a:p>
            <a:pPr marL="0" indent="0">
              <a:buNone/>
            </a:pPr>
            <a:r>
              <a:rPr lang="ru-RU" b="1" dirty="0"/>
              <a:t>Организационно-экономическое единство</a:t>
            </a:r>
            <a:r>
              <a:rPr lang="ru-RU" dirty="0"/>
              <a:t> характеризуется наличием единых органов управления, единого производственного коллектива, административной обособленности, взаимосвязью плана производства с обеспечивающими его выполнение материальными, техническими и финансовыми ресурсами, организацией деятельности на основе коммерческого расчета. Указанное единство определяет </a:t>
            </a:r>
            <a:r>
              <a:rPr lang="ru-RU" b="1" dirty="0"/>
              <a:t>хозяйственную самостоятельность</a:t>
            </a:r>
            <a:r>
              <a:rPr lang="ru-RU" dirty="0"/>
              <a:t> предприятий, предусматривающую самообеспеченность необходимыми основными и оборотными средствами для осуществления производственной деятельности, самостоятельный сбыт своей продукции, наличие самостоятельной законченной системы отчетности и бухгалтерского баланса</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5</a:t>
            </a:fld>
            <a:endParaRPr lang="ru-RU"/>
          </a:p>
        </p:txBody>
      </p:sp>
    </p:spTree>
    <p:extLst>
      <p:ext uri="{BB962C8B-B14F-4D97-AF65-F5344CB8AC3E}">
        <p14:creationId xmlns:p14="http://schemas.microsoft.com/office/powerpoint/2010/main" val="1668725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lvl="0" indent="0">
              <a:buNone/>
            </a:pPr>
            <a:r>
              <a:rPr lang="ru-RU" b="1" dirty="0" smtClean="0"/>
              <a:t>4. Организация </a:t>
            </a:r>
            <a:r>
              <a:rPr lang="ru-RU" b="1" dirty="0"/>
              <a:t>производственного процесса.</a:t>
            </a:r>
            <a:endParaRPr lang="ru-RU" dirty="0"/>
          </a:p>
          <a:p>
            <a:pPr marL="0" indent="0">
              <a:buNone/>
            </a:pPr>
            <a:r>
              <a:rPr lang="ru-RU" b="1" dirty="0"/>
              <a:t>Производственный процесс</a:t>
            </a:r>
            <a:r>
              <a:rPr lang="ru-RU" dirty="0"/>
              <a:t> – совокупность взаимосвязанных процессов труда и естественных процессов, в результате которых исходное сырье и материалы превращаются в готовую продукцию.  </a:t>
            </a:r>
          </a:p>
          <a:p>
            <a:pPr marL="0" indent="0">
              <a:buNone/>
            </a:pPr>
            <a:r>
              <a:rPr lang="ru-RU" b="1" dirty="0"/>
              <a:t>Рациональная организация производственного</a:t>
            </a:r>
            <a:r>
              <a:rPr lang="ru-RU" dirty="0"/>
              <a:t> процесса и всех его частей строится на основе ряда принципов, главными из которых являются дифференциация, концентрация и интеграция производственных процессов, специализация, параллельность, пропорциональность, непрерывность, ритмичность, </a:t>
            </a:r>
            <a:r>
              <a:rPr lang="ru-RU" dirty="0" err="1"/>
              <a:t>прямоточность</a:t>
            </a:r>
            <a:r>
              <a:rPr lang="ru-RU" dirty="0"/>
              <a:t>, автоматичность, гибкость, электронизация. </a:t>
            </a:r>
          </a:p>
          <a:p>
            <a:pPr marL="0" indent="0">
              <a:buNone/>
            </a:pPr>
            <a:r>
              <a:rPr lang="ru-RU" b="1" dirty="0"/>
              <a:t>Дифференциация</a:t>
            </a:r>
            <a:r>
              <a:rPr lang="ru-RU" dirty="0"/>
              <a:t> предполагает разделение производственного процесса на отдельные технологические процессы, операции, переходы, приемы.  </a:t>
            </a:r>
          </a:p>
          <a:p>
            <a:pPr marL="0" indent="0">
              <a:buNone/>
            </a:pPr>
            <a:r>
              <a:rPr lang="ru-RU" dirty="0"/>
              <a:t>При использовании современного высокопроизводительного оборудования (станков с ЧПУ, обрабатывающих центров и др.) операции становятся сложными. В едином комплексе решаются задачи обработки, сборки, транспортировки деталей, удаления отходов. Таким образом, здесь принцип дифференциации переходит в принцип концентрации операций и интеграции производственных процессов.</a:t>
            </a:r>
          </a:p>
          <a:p>
            <a:pPr marL="0" indent="0">
              <a:buNone/>
            </a:pPr>
            <a:r>
              <a:rPr lang="ru-RU" dirty="0"/>
              <a:t>В результате </a:t>
            </a:r>
            <a:r>
              <a:rPr lang="ru-RU" b="1" dirty="0"/>
              <a:t>специализации </a:t>
            </a:r>
            <a:r>
              <a:rPr lang="ru-RU" dirty="0"/>
              <a:t>за каждым производственным подразделением (цех, участок, рабочее место) закрепляется ограниченная номенклатура продукции или выполнение технологически однородных работ для изготовления конструктивно различной продукции. </a:t>
            </a:r>
          </a:p>
          <a:p>
            <a:pPr marL="0" indent="0">
              <a:buNone/>
            </a:pPr>
            <a:r>
              <a:rPr lang="ru-RU" b="1" dirty="0"/>
              <a:t>Параллельность</a:t>
            </a:r>
            <a:r>
              <a:rPr lang="ru-RU" dirty="0"/>
              <a:t> предусматривает одновременное выполнение отдельных частей производственного процесса по изготовлению изделия. </a:t>
            </a:r>
          </a:p>
          <a:p>
            <a:pPr marL="0" indent="0">
              <a:buNone/>
            </a:pPr>
            <a:r>
              <a:rPr lang="ru-RU" b="1" dirty="0"/>
              <a:t>Пропорциональность</a:t>
            </a:r>
            <a:r>
              <a:rPr lang="ru-RU" dirty="0"/>
              <a:t> требует соответствия производительности в единицу времени всех производственных подразделений. </a:t>
            </a:r>
          </a:p>
          <a:p>
            <a:pPr marL="0" indent="0">
              <a:buNone/>
            </a:pPr>
            <a:r>
              <a:rPr lang="ru-RU" b="1" dirty="0"/>
              <a:t>Непрерывность</a:t>
            </a:r>
            <a:r>
              <a:rPr lang="ru-RU" dirty="0"/>
              <a:t> предполагает сокращение или сведение к минимуму перерывов в процессе производства продукции.  </a:t>
            </a:r>
          </a:p>
          <a:p>
            <a:pPr marL="0" indent="0">
              <a:buNone/>
            </a:pPr>
            <a:r>
              <a:rPr lang="ru-RU" b="1" dirty="0"/>
              <a:t>Ритмичность</a:t>
            </a:r>
            <a:r>
              <a:rPr lang="ru-RU" dirty="0"/>
              <a:t> предполагает обеспечение выпуска в равные промежутки времени одного и того же или равномерно возрастающего количества продукции на всех стадиях и операциях. </a:t>
            </a:r>
            <a:r>
              <a:rPr lang="ru-RU" b="1" dirty="0" err="1"/>
              <a:t>Прямоточность</a:t>
            </a:r>
            <a:r>
              <a:rPr lang="ru-RU" dirty="0"/>
              <a:t> состоит в обеспечении кратчайшего пути прохождения предметов труда по всем стадиям и операциям производственного процесса.  </a:t>
            </a:r>
          </a:p>
          <a:p>
            <a:pPr marL="0" indent="0">
              <a:buNone/>
            </a:pPr>
            <a:r>
              <a:rPr lang="ru-RU" b="1" dirty="0"/>
              <a:t>Автоматичность</a:t>
            </a:r>
            <a:r>
              <a:rPr lang="ru-RU" dirty="0"/>
              <a:t> предполагает автоматизацию производственных процессов. </a:t>
            </a:r>
            <a:r>
              <a:rPr lang="ru-RU" b="1" dirty="0"/>
              <a:t>Гибкость</a:t>
            </a:r>
            <a:r>
              <a:rPr lang="ru-RU" dirty="0"/>
              <a:t> – мобильный переход на выпуск иной или новой продукции. </a:t>
            </a:r>
          </a:p>
          <a:p>
            <a:pPr marL="0" indent="0">
              <a:buNone/>
            </a:pPr>
            <a:r>
              <a:rPr lang="ru-RU" b="1" dirty="0"/>
              <a:t>Электронизация</a:t>
            </a:r>
            <a:r>
              <a:rPr lang="ru-RU" dirty="0"/>
              <a:t> предполагает использование быстродействующих машин различных классов и совершенствование средств общения человека с ними.  </a:t>
            </a:r>
          </a:p>
          <a:p>
            <a:pPr marL="0" indent="0">
              <a:buNone/>
            </a:pPr>
            <a:endParaRPr lang="ru-RU" dirty="0"/>
          </a:p>
        </p:txBody>
      </p:sp>
      <p:sp>
        <p:nvSpPr>
          <p:cNvPr id="2" name="Номер слайда 1"/>
          <p:cNvSpPr>
            <a:spLocks noGrp="1"/>
          </p:cNvSpPr>
          <p:nvPr>
            <p:ph type="sldNum" sz="quarter" idx="12"/>
          </p:nvPr>
        </p:nvSpPr>
        <p:spPr/>
        <p:txBody>
          <a:bodyPr/>
          <a:lstStyle/>
          <a:p>
            <a:fld id="{6F9C62F3-55BB-4AC5-9E16-338DFC4F1B95}" type="slidenum">
              <a:rPr lang="ru-RU" smtClean="0"/>
              <a:t>6</a:t>
            </a:fld>
            <a:endParaRPr lang="ru-RU"/>
          </a:p>
        </p:txBody>
      </p:sp>
    </p:spTree>
    <p:extLst>
      <p:ext uri="{BB962C8B-B14F-4D97-AF65-F5344CB8AC3E}">
        <p14:creationId xmlns:p14="http://schemas.microsoft.com/office/powerpoint/2010/main" val="1668725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Autofit/>
          </a:bodyPr>
          <a:lstStyle/>
          <a:p>
            <a:pPr marL="0" indent="0">
              <a:lnSpc>
                <a:spcPct val="85000"/>
              </a:lnSpc>
              <a:spcBef>
                <a:spcPts val="0"/>
              </a:spcBef>
              <a:buNone/>
            </a:pPr>
            <a:r>
              <a:rPr lang="ru-RU" sz="1500" b="1" dirty="0" smtClean="0"/>
              <a:t>5. Особенности </a:t>
            </a:r>
            <a:r>
              <a:rPr lang="ru-RU" sz="1500" b="1" dirty="0"/>
              <a:t>ремонтного производства.</a:t>
            </a:r>
            <a:endParaRPr lang="ru-RU" sz="1500" dirty="0"/>
          </a:p>
          <a:p>
            <a:pPr marL="0" indent="0">
              <a:lnSpc>
                <a:spcPct val="85000"/>
              </a:lnSpc>
              <a:spcBef>
                <a:spcPts val="0"/>
              </a:spcBef>
              <a:buNone/>
            </a:pPr>
            <a:r>
              <a:rPr lang="ru-RU" sz="1500" b="1" dirty="0"/>
              <a:t>Ремонтное хозяйство</a:t>
            </a:r>
            <a:r>
              <a:rPr lang="ru-RU" sz="1500" dirty="0"/>
              <a:t> – это общезаводские и цеховые подразделения, осуществляющие комплекс мероприятий по ремонту, уходу и надзору за состоянием оборудования, в результате чего решаются следующие задачи:</a:t>
            </a:r>
          </a:p>
          <a:p>
            <a:pPr marL="0" indent="0">
              <a:lnSpc>
                <a:spcPct val="85000"/>
              </a:lnSpc>
              <a:spcBef>
                <a:spcPts val="0"/>
              </a:spcBef>
              <a:buNone/>
            </a:pPr>
            <a:r>
              <a:rPr lang="ru-RU" sz="1500" dirty="0"/>
              <a:t>1) обеспечивается постоянная рабочая готовность всего оборудования;</a:t>
            </a:r>
          </a:p>
          <a:p>
            <a:pPr marL="0" indent="0">
              <a:lnSpc>
                <a:spcPct val="85000"/>
              </a:lnSpc>
              <a:spcBef>
                <a:spcPts val="0"/>
              </a:spcBef>
              <a:buNone/>
            </a:pPr>
            <a:r>
              <a:rPr lang="ru-RU" sz="1500" dirty="0"/>
              <a:t>2) удлиняется межремонтный срок оборудования;</a:t>
            </a:r>
          </a:p>
          <a:p>
            <a:pPr marL="0" indent="0">
              <a:lnSpc>
                <a:spcPct val="85000"/>
              </a:lnSpc>
              <a:spcBef>
                <a:spcPts val="0"/>
              </a:spcBef>
              <a:buNone/>
            </a:pPr>
            <a:r>
              <a:rPr lang="ru-RU" sz="1500" dirty="0"/>
              <a:t>3) повышается производительность труда ремонтных рабочих и снижаются затраты на ремонт.</a:t>
            </a:r>
          </a:p>
          <a:p>
            <a:pPr marL="0" indent="0">
              <a:lnSpc>
                <a:spcPct val="85000"/>
              </a:lnSpc>
              <a:spcBef>
                <a:spcPts val="0"/>
              </a:spcBef>
              <a:buNone/>
            </a:pPr>
            <a:r>
              <a:rPr lang="ru-RU" sz="1500" dirty="0"/>
              <a:t>Ремонтное хозяйство возглавляется главным механиком предприятия, в функции которого входят:</a:t>
            </a:r>
          </a:p>
          <a:p>
            <a:pPr marL="0" indent="0">
              <a:lnSpc>
                <a:spcPct val="85000"/>
              </a:lnSpc>
              <a:spcBef>
                <a:spcPts val="0"/>
              </a:spcBef>
              <a:buNone/>
            </a:pPr>
            <a:r>
              <a:rPr lang="ru-RU" sz="1500" dirty="0"/>
              <a:t>•	паспортизация и аттестация оборудования;</a:t>
            </a:r>
          </a:p>
          <a:p>
            <a:pPr marL="0" indent="0">
              <a:lnSpc>
                <a:spcPct val="85000"/>
              </a:lnSpc>
              <a:spcBef>
                <a:spcPts val="0"/>
              </a:spcBef>
              <a:buNone/>
            </a:pPr>
            <a:r>
              <a:rPr lang="ru-RU" sz="1500" dirty="0"/>
              <a:t>•	разработка технологических процессов ремонта и их оснащения;</a:t>
            </a:r>
          </a:p>
          <a:p>
            <a:pPr marL="0" indent="0">
              <a:lnSpc>
                <a:spcPct val="85000"/>
              </a:lnSpc>
              <a:spcBef>
                <a:spcPts val="0"/>
              </a:spcBef>
              <a:buNone/>
            </a:pPr>
            <a:r>
              <a:rPr lang="ru-RU" sz="1500" dirty="0"/>
              <a:t>•	планирование и выполнение работ по техническому обслуживанию и ремонту оборудования;</a:t>
            </a:r>
          </a:p>
          <a:p>
            <a:pPr marL="0" indent="0">
              <a:lnSpc>
                <a:spcPct val="85000"/>
              </a:lnSpc>
              <a:spcBef>
                <a:spcPts val="0"/>
              </a:spcBef>
              <a:buNone/>
            </a:pPr>
            <a:r>
              <a:rPr lang="ru-RU" sz="1500" dirty="0"/>
              <a:t>•	модернизация оборудования;</a:t>
            </a:r>
          </a:p>
          <a:p>
            <a:pPr marL="0" indent="0">
              <a:lnSpc>
                <a:spcPct val="85000"/>
              </a:lnSpc>
              <a:spcBef>
                <a:spcPts val="0"/>
              </a:spcBef>
              <a:buNone/>
            </a:pPr>
            <a:r>
              <a:rPr lang="ru-RU" sz="1500" dirty="0"/>
              <a:t>•	совершенствование организации труда работающих, занятых в этой службе.</a:t>
            </a:r>
          </a:p>
          <a:p>
            <a:pPr marL="0" indent="0">
              <a:lnSpc>
                <a:spcPct val="85000"/>
              </a:lnSpc>
              <a:spcBef>
                <a:spcPts val="0"/>
              </a:spcBef>
              <a:buNone/>
            </a:pPr>
            <a:r>
              <a:rPr lang="ru-RU" sz="1500" dirty="0"/>
              <a:t>Ремонтная сложность устанавливается отдельно по механической и электрической части. За </a:t>
            </a:r>
            <a:r>
              <a:rPr lang="ru-RU" sz="1500" b="1" dirty="0"/>
              <a:t>единицу ремонтной сложности механической части</a:t>
            </a:r>
            <a:r>
              <a:rPr lang="ru-RU" sz="1500" dirty="0"/>
              <a:t> принята ремонтная сложность условного оборудования, трудоемкость капитального ремонта которого в условиях среднего ремонтно-механического цеха составляет 50 ч.</a:t>
            </a:r>
          </a:p>
          <a:p>
            <a:pPr marL="0" indent="0">
              <a:lnSpc>
                <a:spcPct val="85000"/>
              </a:lnSpc>
              <a:spcBef>
                <a:spcPts val="0"/>
              </a:spcBef>
              <a:buNone/>
            </a:pPr>
            <a:r>
              <a:rPr lang="ru-RU" sz="1500" dirty="0"/>
              <a:t>За </a:t>
            </a:r>
            <a:r>
              <a:rPr lang="ru-RU" sz="1500" b="1" dirty="0"/>
              <a:t>единицу ремонтной сложности электрической части</a:t>
            </a:r>
            <a:r>
              <a:rPr lang="ru-RU" sz="1500" dirty="0"/>
              <a:t> принята ремонтная сложность условного оборудования, трудоемкость капитального ремонта которого в условиях среднего ремонтно-механического цеха составляет 12,5 ч.</a:t>
            </a:r>
          </a:p>
          <a:p>
            <a:pPr marL="0" indent="0">
              <a:lnSpc>
                <a:spcPct val="85000"/>
              </a:lnSpc>
              <a:spcBef>
                <a:spcPts val="0"/>
              </a:spcBef>
              <a:buNone/>
            </a:pPr>
            <a:r>
              <a:rPr lang="ru-RU" sz="1500" dirty="0"/>
              <a:t>Единой системой ППР предусматриваются нормы продолжительности простоя оборудования в ремонте в сутках.</a:t>
            </a:r>
          </a:p>
          <a:p>
            <a:pPr marL="0" indent="0">
              <a:lnSpc>
                <a:spcPct val="85000"/>
              </a:lnSpc>
              <a:spcBef>
                <a:spcPts val="0"/>
              </a:spcBef>
              <a:buNone/>
            </a:pPr>
            <a:r>
              <a:rPr lang="ru-RU" sz="1500" dirty="0"/>
              <a:t>В плане ремонтных работ определяются следующие </a:t>
            </a:r>
            <a:r>
              <a:rPr lang="ru-RU" sz="1500" b="1" dirty="0"/>
              <a:t>основные показатели:</a:t>
            </a:r>
            <a:endParaRPr lang="ru-RU" sz="1500" dirty="0"/>
          </a:p>
          <a:p>
            <a:pPr marL="0" indent="0">
              <a:lnSpc>
                <a:spcPct val="85000"/>
              </a:lnSpc>
              <a:spcBef>
                <a:spcPts val="0"/>
              </a:spcBef>
              <a:buNone/>
            </a:pPr>
            <a:r>
              <a:rPr lang="ru-RU" sz="1500" dirty="0"/>
              <a:t>1) виды и сроки ремонта по каждому станку и агрегату;</a:t>
            </a:r>
          </a:p>
          <a:p>
            <a:pPr marL="0" indent="0">
              <a:lnSpc>
                <a:spcPct val="85000"/>
              </a:lnSpc>
              <a:spcBef>
                <a:spcPts val="0"/>
              </a:spcBef>
              <a:buNone/>
            </a:pPr>
            <a:r>
              <a:rPr lang="ru-RU" sz="1500" dirty="0"/>
              <a:t>2) объем ремонтных работ по цехам и предприятию на месяц и год;</a:t>
            </a:r>
          </a:p>
          <a:p>
            <a:pPr marL="0" indent="0">
              <a:lnSpc>
                <a:spcPct val="85000"/>
              </a:lnSpc>
              <a:spcBef>
                <a:spcPts val="0"/>
              </a:spcBef>
              <a:buNone/>
            </a:pPr>
            <a:r>
              <a:rPr lang="ru-RU" sz="1500" dirty="0"/>
              <a:t>3) численность ремонтных рабочих и рабочих, занятых обслуживанием оборудования, и фонд их заработной платы;</a:t>
            </a:r>
          </a:p>
          <a:p>
            <a:pPr marL="0" indent="0">
              <a:lnSpc>
                <a:spcPct val="85000"/>
              </a:lnSpc>
              <a:spcBef>
                <a:spcPts val="0"/>
              </a:spcBef>
              <a:buNone/>
            </a:pPr>
            <a:r>
              <a:rPr lang="ru-RU" sz="1500" dirty="0"/>
              <a:t>4) количество и стоимость материалов;</a:t>
            </a:r>
          </a:p>
          <a:p>
            <a:pPr marL="0" indent="0">
              <a:lnSpc>
                <a:spcPct val="85000"/>
              </a:lnSpc>
              <a:spcBef>
                <a:spcPts val="0"/>
              </a:spcBef>
              <a:buNone/>
            </a:pPr>
            <a:r>
              <a:rPr lang="ru-RU" sz="1500" dirty="0"/>
              <a:t>5) простои оборудования в ремонте;</a:t>
            </a:r>
          </a:p>
          <a:p>
            <a:pPr marL="0" indent="0">
              <a:lnSpc>
                <a:spcPct val="85000"/>
              </a:lnSpc>
              <a:spcBef>
                <a:spcPts val="0"/>
              </a:spcBef>
              <a:buNone/>
            </a:pPr>
            <a:r>
              <a:rPr lang="ru-RU" sz="1500" dirty="0"/>
              <a:t>6) себестоимость ремонтных работ.</a:t>
            </a:r>
          </a:p>
          <a:p>
            <a:pPr marL="0" indent="0">
              <a:lnSpc>
                <a:spcPct val="85000"/>
              </a:lnSpc>
              <a:spcBef>
                <a:spcPts val="0"/>
              </a:spcBef>
              <a:buNone/>
            </a:pPr>
            <a:r>
              <a:rPr lang="ru-RU" sz="1500" dirty="0"/>
              <a:t>Виды и сроки ремонта по каждому станку определяются при разработке планов-графиков проведения ремонтных работ</a:t>
            </a:r>
          </a:p>
        </p:txBody>
      </p:sp>
      <p:sp>
        <p:nvSpPr>
          <p:cNvPr id="2" name="Номер слайда 1"/>
          <p:cNvSpPr>
            <a:spLocks noGrp="1"/>
          </p:cNvSpPr>
          <p:nvPr>
            <p:ph type="sldNum" sz="quarter" idx="12"/>
          </p:nvPr>
        </p:nvSpPr>
        <p:spPr/>
        <p:txBody>
          <a:bodyPr/>
          <a:lstStyle/>
          <a:p>
            <a:fld id="{6F9C62F3-55BB-4AC5-9E16-338DFC4F1B95}" type="slidenum">
              <a:rPr lang="ru-RU" smtClean="0"/>
              <a:t>7</a:t>
            </a:fld>
            <a:endParaRPr lang="ru-RU"/>
          </a:p>
        </p:txBody>
      </p:sp>
    </p:spTree>
    <p:extLst>
      <p:ext uri="{BB962C8B-B14F-4D97-AF65-F5344CB8AC3E}">
        <p14:creationId xmlns:p14="http://schemas.microsoft.com/office/powerpoint/2010/main" val="1668725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7500" lnSpcReduction="20000"/>
          </a:bodyPr>
          <a:lstStyle/>
          <a:p>
            <a:pPr marL="0" indent="0">
              <a:buNone/>
            </a:pPr>
            <a:r>
              <a:rPr lang="ru-RU" b="1" dirty="0" smtClean="0"/>
              <a:t>6. Классификация </a:t>
            </a:r>
            <a:r>
              <a:rPr lang="ru-RU" b="1" dirty="0"/>
              <a:t>предприятий. Предприятие как производственная система.</a:t>
            </a:r>
            <a:endParaRPr lang="ru-RU" dirty="0"/>
          </a:p>
          <a:p>
            <a:pPr marL="0" indent="0">
              <a:buNone/>
            </a:pPr>
            <a:r>
              <a:rPr lang="ru-RU" dirty="0"/>
              <a:t>Предприятие рассматривается в качестве производственной системы, так как ему присущи все характерные для системы признаки. Подразделения предприятия (цехи, участки, службы, отделы и др.) в этом смысле выступают в качестве подсистем, состоящих из элементов различной степени сложности (работники, предметы и орудия труда и т. д.). </a:t>
            </a:r>
          </a:p>
          <a:p>
            <a:pPr marL="0" indent="0">
              <a:buNone/>
            </a:pPr>
            <a:r>
              <a:rPr lang="ru-RU" dirty="0"/>
              <a:t>К характерным признакам функционирования предприятия как производственной системы относятся: </a:t>
            </a:r>
          </a:p>
          <a:p>
            <a:pPr marL="0" indent="0">
              <a:buNone/>
            </a:pPr>
            <a:r>
              <a:rPr lang="ru-RU" dirty="0"/>
              <a:t>1) целенаправленность, т. е. способность создавать продукцию, оказывать услуги; </a:t>
            </a:r>
          </a:p>
          <a:p>
            <a:pPr marL="0" indent="0">
              <a:buNone/>
            </a:pPr>
            <a:r>
              <a:rPr lang="ru-RU" dirty="0"/>
              <a:t>2) </a:t>
            </a:r>
            <a:r>
              <a:rPr lang="ru-RU" dirty="0" err="1"/>
              <a:t>полиструктурность</a:t>
            </a:r>
            <a:r>
              <a:rPr lang="ru-RU" dirty="0"/>
              <a:t>, т. е. одновременное существование на предприятии (как системы) </a:t>
            </a:r>
            <a:r>
              <a:rPr lang="ru-RU" dirty="0" err="1"/>
              <a:t>взаимопереплетающихся</a:t>
            </a:r>
            <a:r>
              <a:rPr lang="ru-RU" dirty="0"/>
              <a:t> подсистем (цехов, участков, хозяйств, служб, отделов и т. д.);</a:t>
            </a:r>
          </a:p>
          <a:p>
            <a:pPr marL="0" indent="0">
              <a:buNone/>
            </a:pPr>
            <a:r>
              <a:rPr lang="ru-RU" dirty="0"/>
              <a:t>3) сложность, обусловлена </a:t>
            </a:r>
            <a:r>
              <a:rPr lang="ru-RU" dirty="0" err="1"/>
              <a:t>полиструктурностью</a:t>
            </a:r>
            <a:r>
              <a:rPr lang="ru-RU" dirty="0"/>
              <a:t> предприятия, наличием в нем в качестве основных элементов работников, а также воздействием внешней среды; </a:t>
            </a:r>
          </a:p>
          <a:p>
            <a:pPr marL="0" indent="0">
              <a:buNone/>
            </a:pPr>
            <a:r>
              <a:rPr lang="ru-RU" dirty="0"/>
              <a:t>4) открытость, проявляется в тесном взаимодействии предприятия с внешней средой. Например, промышленные предприятия связаны с ней посредством реализации продукции, кооперированных связей с другими предприятиями. Открытость проявляется в материальном, энергетическом, информационном обмене, уплате налогов и т. д.</a:t>
            </a:r>
          </a:p>
          <a:p>
            <a:pPr marL="0" indent="0">
              <a:buNone/>
            </a:pPr>
            <a:r>
              <a:rPr lang="ru-RU" dirty="0"/>
              <a:t>Любая производственная система состоит как минимум из трех основных компонентов:</a:t>
            </a:r>
          </a:p>
          <a:p>
            <a:pPr marL="0" indent="0">
              <a:buNone/>
            </a:pPr>
            <a:r>
              <a:rPr lang="ru-RU" dirty="0"/>
              <a:t>	поступление исходных ресурсов на входе в систему;</a:t>
            </a:r>
          </a:p>
          <a:p>
            <a:pPr marL="0" indent="0">
              <a:buNone/>
            </a:pPr>
            <a:r>
              <a:rPr lang="ru-RU" dirty="0"/>
              <a:t>	сам производственный процесс, преобразующий ресурсы в новое качество;</a:t>
            </a:r>
          </a:p>
          <a:p>
            <a:pPr marL="0" indent="0">
              <a:buNone/>
            </a:pPr>
            <a:r>
              <a:rPr lang="ru-RU" dirty="0"/>
              <a:t>	результат функционирования системы – готовый продукт на выходе из системы.</a:t>
            </a:r>
          </a:p>
          <a:p>
            <a:pPr marL="0" indent="0">
              <a:buNone/>
            </a:pPr>
            <a:r>
              <a:rPr lang="ru-RU" dirty="0"/>
              <a:t>Соединение компонентов производственной системы в единое целое осуществляется с помощью системообразующих связей (материальных, информационных, финансовых).</a:t>
            </a:r>
          </a:p>
          <a:p>
            <a:pPr marL="0" indent="0">
              <a:buNone/>
            </a:pPr>
            <a:r>
              <a:rPr lang="ru-RU" dirty="0"/>
              <a:t>Предприятие представляет собой динамичную систему, обладающую способностью претерпевать изменения, переходить из одного качественного состояния в другое, оставаясь в то же время системой благодаря таким ее свойствам, как: </a:t>
            </a:r>
          </a:p>
          <a:p>
            <a:pPr marL="0" indent="0">
              <a:buNone/>
            </a:pPr>
            <a:r>
              <a:rPr lang="ru-RU" dirty="0"/>
              <a:t>	результативность;  </a:t>
            </a:r>
          </a:p>
          <a:p>
            <a:pPr marL="0" indent="0">
              <a:buNone/>
            </a:pPr>
            <a:r>
              <a:rPr lang="ru-RU" dirty="0"/>
              <a:t>	надежность; </a:t>
            </a:r>
          </a:p>
          <a:p>
            <a:pPr marL="0" indent="0">
              <a:buNone/>
            </a:pPr>
            <a:r>
              <a:rPr lang="ru-RU" dirty="0"/>
              <a:t>	гибкость; </a:t>
            </a:r>
          </a:p>
          <a:p>
            <a:pPr marL="0" indent="0">
              <a:buNone/>
            </a:pPr>
            <a:r>
              <a:rPr lang="ru-RU" dirty="0"/>
              <a:t>	долговременность; </a:t>
            </a:r>
          </a:p>
          <a:p>
            <a:pPr marL="0" indent="0">
              <a:buNone/>
            </a:pPr>
            <a:r>
              <a:rPr lang="ru-RU" dirty="0"/>
              <a:t>	управляемость. </a:t>
            </a:r>
          </a:p>
          <a:p>
            <a:pPr marL="0" indent="0">
              <a:buNone/>
            </a:pPr>
            <a:r>
              <a:rPr lang="ru-RU" dirty="0"/>
              <a:t>Последнее свойство системы позволяет говорить о предприятии как саморегулирующейся системе, которая способна приспосабливаться как к внутренним, так и к внешним изменениям.</a:t>
            </a:r>
          </a:p>
        </p:txBody>
      </p:sp>
      <p:sp>
        <p:nvSpPr>
          <p:cNvPr id="2" name="Номер слайда 1"/>
          <p:cNvSpPr>
            <a:spLocks noGrp="1"/>
          </p:cNvSpPr>
          <p:nvPr>
            <p:ph type="sldNum" sz="quarter" idx="12"/>
          </p:nvPr>
        </p:nvSpPr>
        <p:spPr/>
        <p:txBody>
          <a:bodyPr/>
          <a:lstStyle/>
          <a:p>
            <a:fld id="{6F9C62F3-55BB-4AC5-9E16-338DFC4F1B95}" type="slidenum">
              <a:rPr lang="ru-RU" smtClean="0"/>
              <a:t>8</a:t>
            </a:fld>
            <a:endParaRPr lang="ru-RU"/>
          </a:p>
        </p:txBody>
      </p:sp>
    </p:spTree>
    <p:extLst>
      <p:ext uri="{BB962C8B-B14F-4D97-AF65-F5344CB8AC3E}">
        <p14:creationId xmlns:p14="http://schemas.microsoft.com/office/powerpoint/2010/main" val="166872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a:solidFill>
            <a:schemeClr val="accent6">
              <a:lumMod val="40000"/>
              <a:lumOff val="60000"/>
            </a:schemeClr>
          </a:solidFill>
        </p:spPr>
        <p:style>
          <a:lnRef idx="0">
            <a:scrgbClr r="0" g="0" b="0"/>
          </a:lnRef>
          <a:fillRef idx="1002">
            <a:schemeClr val="dk2"/>
          </a:fillRef>
          <a:effectRef idx="0">
            <a:scrgbClr r="0" g="0" b="0"/>
          </a:effectRef>
          <a:fontRef idx="major"/>
        </p:style>
        <p:txBody>
          <a:bodyPr>
            <a:normAutofit fontScale="40000" lnSpcReduction="20000"/>
          </a:bodyPr>
          <a:lstStyle/>
          <a:p>
            <a:pPr marL="0" lvl="0" indent="0">
              <a:buNone/>
            </a:pPr>
            <a:r>
              <a:rPr lang="ru-RU" b="1" dirty="0" smtClean="0"/>
              <a:t>7. Управление </a:t>
            </a:r>
            <a:r>
              <a:rPr lang="ru-RU" b="1" dirty="0"/>
              <a:t>производственными запасами.</a:t>
            </a:r>
            <a:endParaRPr lang="ru-RU" dirty="0"/>
          </a:p>
          <a:p>
            <a:pPr marL="0" indent="0">
              <a:buNone/>
            </a:pPr>
            <a:r>
              <a:rPr lang="ru-RU" b="1" dirty="0"/>
              <a:t>Управление производственными запасами</a:t>
            </a:r>
            <a:r>
              <a:rPr lang="ru-RU" dirty="0"/>
              <a:t> – своевременное комплексное обеспечение всеми необходимыми материалами и ресурсами в установленные сроки и с наименьшими затратами на предприятии осуществляется посредством функциональной системы управления производственными запасами.</a:t>
            </a:r>
          </a:p>
          <a:p>
            <a:pPr marL="0" indent="0">
              <a:buNone/>
            </a:pPr>
            <a:r>
              <a:rPr lang="ru-RU" dirty="0"/>
              <a:t>Своевременное обеспечение производства материальными ресурсами зависит от величины и комплектности производственных запасов на складах предприятия.</a:t>
            </a:r>
          </a:p>
          <a:p>
            <a:pPr marL="0" indent="0">
              <a:buNone/>
            </a:pPr>
            <a:r>
              <a:rPr lang="ru-RU" b="1" dirty="0"/>
              <a:t>Производственные запасы</a:t>
            </a:r>
            <a:r>
              <a:rPr lang="ru-RU" dirty="0"/>
              <a:t> — это средства производства, поступившие на склады предприятия, но еще не вовлеченные в производственный процесс. На создание запасов отвлекается значительное количество материальных ресурсов.</a:t>
            </a:r>
          </a:p>
          <a:p>
            <a:pPr marL="0" indent="0">
              <a:buNone/>
            </a:pPr>
            <a:r>
              <a:rPr lang="ru-RU" dirty="0"/>
              <a:t>Уменьшение запасов сокращает расходы по их содержанию, снижает издержки, ускоряет оборачиваемость оборотных средств, что, в конечном счете, повышает прибыль и рентабельность производства. Поэтому очень важно оптимизировать величину запасов.</a:t>
            </a:r>
          </a:p>
          <a:p>
            <a:pPr marL="0" indent="0">
              <a:buNone/>
            </a:pPr>
            <a:r>
              <a:rPr lang="ru-RU" dirty="0"/>
              <a:t>Управление производственными запасами на предприятии предполагает выполнение следующих функций:</a:t>
            </a:r>
          </a:p>
          <a:p>
            <a:pPr marL="0" indent="0">
              <a:buNone/>
            </a:pPr>
            <a:r>
              <a:rPr lang="ru-RU" dirty="0"/>
              <a:t>1) разработку норм запасов всех потребляемых материалов;</a:t>
            </a:r>
          </a:p>
          <a:p>
            <a:pPr marL="0" indent="0">
              <a:buNone/>
            </a:pPr>
            <a:r>
              <a:rPr lang="ru-RU" dirty="0"/>
              <a:t>2) размещение запасов на складах и обеспечение количественной и качественной их сохранности;</a:t>
            </a:r>
          </a:p>
          <a:p>
            <a:pPr marL="0" indent="0">
              <a:buNone/>
            </a:pPr>
            <a:r>
              <a:rPr lang="ru-RU" dirty="0"/>
              <a:t>3) организацию действенного оперативного контроля за уровнем запасов.</a:t>
            </a:r>
          </a:p>
          <a:p>
            <a:pPr marL="0" indent="0">
              <a:buNone/>
            </a:pPr>
            <a:r>
              <a:rPr lang="ru-RU" b="1" dirty="0"/>
              <a:t>Нормирование производственных запасов</a:t>
            </a:r>
            <a:r>
              <a:rPr lang="ru-RU" dirty="0"/>
              <a:t> — это определение их минимального размера по видам материальных ресурсов для бесперебойного обеспечения производства. При нормировании производственных запасов сначала определяются нормы производственных запасов в днях, а затем в натуральном и денежном выражении.</a:t>
            </a:r>
          </a:p>
          <a:p>
            <a:pPr marL="0" indent="0">
              <a:buNone/>
            </a:pPr>
            <a:r>
              <a:rPr lang="ru-RU" dirty="0"/>
              <a:t>Норма запаса в днях устанавливается на основе следующих данных.</a:t>
            </a:r>
          </a:p>
          <a:p>
            <a:pPr marL="0" indent="0">
              <a:buNone/>
            </a:pPr>
            <a:r>
              <a:rPr lang="ru-RU" dirty="0"/>
              <a:t>1. Нахождение материалов в пути (транспортный запас </a:t>
            </a:r>
            <a:r>
              <a:rPr lang="ru-RU" dirty="0" err="1"/>
              <a:t>Н</a:t>
            </a:r>
            <a:r>
              <a:rPr lang="ru-RU" baseline="-25000" dirty="0" err="1"/>
              <a:t>тр</a:t>
            </a:r>
            <a:r>
              <a:rPr lang="ru-RU" dirty="0"/>
              <a:t>). Определяется как разница между временем пробега груза от поставщика к потребителю и временем оборота платежных документов.</a:t>
            </a:r>
          </a:p>
          <a:p>
            <a:pPr marL="0" indent="0">
              <a:buNone/>
            </a:pPr>
            <a:r>
              <a:rPr lang="ru-RU" dirty="0"/>
              <a:t>2. Приемка, разгрузка, складирование и анализ качества поступающих материалов (подготовительный запас </a:t>
            </a:r>
            <a:r>
              <a:rPr lang="ru-RU" dirty="0" err="1"/>
              <a:t>Н</a:t>
            </a:r>
            <a:r>
              <a:rPr lang="ru-RU" baseline="-25000" dirty="0" err="1"/>
              <a:t>п</a:t>
            </a:r>
            <a:r>
              <a:rPr lang="ru-RU" dirty="0"/>
              <a:t>). Определяется на основе расчетного или фактического времени за отчетный период.</a:t>
            </a:r>
          </a:p>
          <a:p>
            <a:pPr marL="0" indent="0">
              <a:buNone/>
            </a:pPr>
            <a:r>
              <a:rPr lang="ru-RU" dirty="0"/>
              <a:t>3. Технологическая подготовка материалов к производству (технологический запас </a:t>
            </a:r>
            <a:r>
              <a:rPr lang="ru-RU" dirty="0" err="1"/>
              <a:t>Н</a:t>
            </a:r>
            <a:r>
              <a:rPr lang="ru-RU" baseline="-25000" dirty="0" err="1"/>
              <a:t>т</a:t>
            </a:r>
            <a:r>
              <a:rPr lang="ru-RU" dirty="0"/>
              <a:t>). Образуется в том случае, если до начала производства требуется предварительная обработка материалов (сушка древесины на мебельных фабриках). Определяется на основе нормативов времени для данных операций.</a:t>
            </a:r>
          </a:p>
          <a:p>
            <a:pPr marL="0" indent="0">
              <a:buNone/>
            </a:pPr>
            <a:r>
              <a:rPr lang="ru-RU" dirty="0"/>
              <a:t>4. Пребывание материалов на складе (текущий запас </a:t>
            </a:r>
            <a:r>
              <a:rPr lang="ru-RU" dirty="0" err="1"/>
              <a:t>Н</a:t>
            </a:r>
            <a:r>
              <a:rPr lang="ru-RU" baseline="-25000" dirty="0" err="1"/>
              <a:t>тек</a:t>
            </a:r>
            <a:r>
              <a:rPr lang="ru-RU" dirty="0"/>
              <a:t>). Удовлетворяет текущую потребность производства, обеспечивает ритмичную работу между очередными поставками материалов. Определяется умножением среднесуточной нормы потребления материала на плановый кратный интервал между двумя очередными поставками.</a:t>
            </a:r>
          </a:p>
          <a:p>
            <a:pPr marL="0" indent="0">
              <a:buNone/>
            </a:pPr>
            <a:r>
              <a:rPr lang="ru-RU" dirty="0"/>
              <a:t>5. Резерв на случай перебоев в снабжении и увеличения выпуска продукции (страховой или гарантийный запас </a:t>
            </a:r>
            <a:r>
              <a:rPr lang="ru-RU" dirty="0" err="1"/>
              <a:t>Н</a:t>
            </a:r>
            <a:r>
              <a:rPr lang="ru-RU" baseline="-25000" dirty="0" err="1"/>
              <a:t>стр</a:t>
            </a:r>
            <a:r>
              <a:rPr lang="ru-RU" dirty="0"/>
              <a:t>). Норматив страхового запаса материалов определяется по интервалу отставания поставок или по фактическим данным о поступлении материалов. </a:t>
            </a:r>
          </a:p>
          <a:p>
            <a:pPr marL="0" indent="0">
              <a:buNone/>
            </a:pPr>
            <a:r>
              <a:rPr lang="ru-RU" dirty="0"/>
              <a:t>Общая норма производственных запасов по видам материальных ресурсов в днях определяется: </a:t>
            </a:r>
            <a:r>
              <a:rPr lang="ru-RU" dirty="0" err="1"/>
              <a:t>Н</a:t>
            </a:r>
            <a:r>
              <a:rPr lang="ru-RU" baseline="-25000" dirty="0" err="1"/>
              <a:t>дн</a:t>
            </a:r>
            <a:r>
              <a:rPr lang="ru-RU" dirty="0"/>
              <a:t>=</a:t>
            </a:r>
            <a:r>
              <a:rPr lang="ru-RU" dirty="0" err="1"/>
              <a:t>Н</a:t>
            </a:r>
            <a:r>
              <a:rPr lang="ru-RU" baseline="-25000" dirty="0" err="1"/>
              <a:t>тр</a:t>
            </a:r>
            <a:r>
              <a:rPr lang="ru-RU" dirty="0" err="1"/>
              <a:t>+Н</a:t>
            </a:r>
            <a:r>
              <a:rPr lang="ru-RU" baseline="-25000" dirty="0" err="1"/>
              <a:t>п</a:t>
            </a:r>
            <a:r>
              <a:rPr lang="ru-RU" dirty="0" err="1"/>
              <a:t>+Н</a:t>
            </a:r>
            <a:r>
              <a:rPr lang="ru-RU" baseline="-25000" dirty="0" err="1"/>
              <a:t>т</a:t>
            </a:r>
            <a:r>
              <a:rPr lang="ru-RU" dirty="0" err="1"/>
              <a:t>+Н</a:t>
            </a:r>
            <a:r>
              <a:rPr lang="ru-RU" baseline="-25000" dirty="0" err="1"/>
              <a:t>тек</a:t>
            </a:r>
            <a:r>
              <a:rPr lang="ru-RU" dirty="0" err="1"/>
              <a:t>+Н</a:t>
            </a:r>
            <a:r>
              <a:rPr lang="ru-RU" baseline="-25000" dirty="0" err="1"/>
              <a:t>стр</a:t>
            </a:r>
            <a:r>
              <a:rPr lang="ru-RU" dirty="0"/>
              <a:t>.</a:t>
            </a:r>
          </a:p>
          <a:p>
            <a:pPr marL="0" indent="0">
              <a:buNone/>
            </a:pPr>
            <a:r>
              <a:rPr lang="ru-RU" dirty="0"/>
              <a:t>Норматив производственных запасов в натуральном выражении по каждому виду материальных ресурсов </a:t>
            </a:r>
            <a:r>
              <a:rPr lang="ru-RU" dirty="0" err="1"/>
              <a:t>Н</a:t>
            </a:r>
            <a:r>
              <a:rPr lang="ru-RU" baseline="-25000" dirty="0" err="1"/>
              <a:t>нат</a:t>
            </a:r>
            <a:r>
              <a:rPr lang="ru-RU" dirty="0"/>
              <a:t> определяет произведение норматива в днях на их однодневный расход </a:t>
            </a:r>
            <a:r>
              <a:rPr lang="ru-RU" dirty="0" err="1"/>
              <a:t>М</a:t>
            </a:r>
            <a:r>
              <a:rPr lang="ru-RU" baseline="-25000" dirty="0" err="1"/>
              <a:t>дн</a:t>
            </a:r>
            <a:r>
              <a:rPr lang="ru-RU" dirty="0"/>
              <a:t> в натуральном выражении: </a:t>
            </a:r>
            <a:r>
              <a:rPr lang="ru-RU" dirty="0" err="1"/>
              <a:t>Н</a:t>
            </a:r>
            <a:r>
              <a:rPr lang="ru-RU" baseline="-25000" dirty="0" err="1"/>
              <a:t>нат</a:t>
            </a:r>
            <a:r>
              <a:rPr lang="ru-RU" dirty="0"/>
              <a:t>=</a:t>
            </a:r>
            <a:r>
              <a:rPr lang="ru-RU" dirty="0" err="1"/>
              <a:t>Н</a:t>
            </a:r>
            <a:r>
              <a:rPr lang="ru-RU" baseline="-25000" dirty="0" err="1"/>
              <a:t>дн</a:t>
            </a:r>
            <a:r>
              <a:rPr lang="ru-RU" dirty="0" err="1"/>
              <a:t>•М</a:t>
            </a:r>
            <a:r>
              <a:rPr lang="ru-RU" baseline="-25000" dirty="0" err="1"/>
              <a:t>дн</a:t>
            </a:r>
            <a:r>
              <a:rPr lang="ru-RU" dirty="0"/>
              <a:t>.</a:t>
            </a:r>
          </a:p>
          <a:p>
            <a:pPr marL="0" indent="0">
              <a:buNone/>
            </a:pPr>
            <a:r>
              <a:rPr lang="ru-RU" dirty="0"/>
              <a:t>Норматив в денежном выражении </a:t>
            </a:r>
            <a:r>
              <a:rPr lang="ru-RU" dirty="0" err="1"/>
              <a:t>Н</a:t>
            </a:r>
            <a:r>
              <a:rPr lang="ru-RU" baseline="-25000" dirty="0" err="1"/>
              <a:t>ст</a:t>
            </a:r>
            <a:r>
              <a:rPr lang="ru-RU" dirty="0"/>
              <a:t> (стоимости) определяется произведением стоимости однодневного расхода сырья, основных материалов и полуфабрикатов (С</a:t>
            </a:r>
            <a:r>
              <a:rPr lang="ru-RU" baseline="-25000" dirty="0"/>
              <a:t>м</a:t>
            </a:r>
            <a:r>
              <a:rPr lang="ru-RU" dirty="0"/>
              <a:t>) на норматив в днях. </a:t>
            </a:r>
            <a:r>
              <a:rPr lang="ru-RU" dirty="0" err="1"/>
              <a:t>Н</a:t>
            </a:r>
            <a:r>
              <a:rPr lang="ru-RU" baseline="-25000" dirty="0" err="1"/>
              <a:t>ст</a:t>
            </a:r>
            <a:r>
              <a:rPr lang="ru-RU" dirty="0"/>
              <a:t>=</a:t>
            </a:r>
            <a:r>
              <a:rPr lang="ru-RU" dirty="0" err="1"/>
              <a:t>Н</a:t>
            </a:r>
            <a:r>
              <a:rPr lang="ru-RU" baseline="-25000" dirty="0" err="1"/>
              <a:t>дн</a:t>
            </a:r>
            <a:r>
              <a:rPr lang="ru-RU" dirty="0" err="1"/>
              <a:t>•С</a:t>
            </a:r>
            <a:r>
              <a:rPr lang="ru-RU" baseline="-25000" dirty="0" err="1"/>
              <a:t>м</a:t>
            </a:r>
            <a:r>
              <a:rPr lang="ru-RU" dirty="0"/>
              <a:t>.</a:t>
            </a:r>
          </a:p>
        </p:txBody>
      </p:sp>
      <p:sp>
        <p:nvSpPr>
          <p:cNvPr id="2" name="Номер слайда 1"/>
          <p:cNvSpPr>
            <a:spLocks noGrp="1"/>
          </p:cNvSpPr>
          <p:nvPr>
            <p:ph type="sldNum" sz="quarter" idx="12"/>
          </p:nvPr>
        </p:nvSpPr>
        <p:spPr/>
        <p:txBody>
          <a:bodyPr/>
          <a:lstStyle/>
          <a:p>
            <a:fld id="{6F9C62F3-55BB-4AC5-9E16-338DFC4F1B95}" type="slidenum">
              <a:rPr lang="ru-RU" smtClean="0"/>
              <a:t>9</a:t>
            </a:fld>
            <a:endParaRPr lang="ru-RU"/>
          </a:p>
        </p:txBody>
      </p:sp>
    </p:spTree>
    <p:extLst>
      <p:ext uri="{BB962C8B-B14F-4D97-AF65-F5344CB8AC3E}">
        <p14:creationId xmlns:p14="http://schemas.microsoft.com/office/powerpoint/2010/main" val="16687253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2286</TotalTime>
  <Words>5917</Words>
  <Application>Microsoft Office PowerPoint</Application>
  <PresentationFormat>Экран (4:3)</PresentationFormat>
  <Paragraphs>312</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 &amp; SanBuild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Ольга</dc:creator>
  <cp:lastModifiedBy>Ольга</cp:lastModifiedBy>
  <cp:revision>161</cp:revision>
  <dcterms:created xsi:type="dcterms:W3CDTF">2019-02-17T18:21:46Z</dcterms:created>
  <dcterms:modified xsi:type="dcterms:W3CDTF">2023-03-13T06:10:34Z</dcterms:modified>
</cp:coreProperties>
</file>