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A70AC33-7F53-462F-B25A-92D80B7079C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C744380-12C1-4A7A-9FE1-CB6DCEEAF32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Тема 7: </a:t>
            </a:r>
            <a:r>
              <a:rPr lang="ru-RU" sz="2800" b="1" dirty="0"/>
              <a:t>«ОСНОВНЫЕ МАКРОЭКОНОМИЧЕСКИЕ ПОКАЗАТЕЛИ И МАКРОЭКОНОМИЧЕСКАЯ НЕСТАБИЛЬНОСТЬ»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464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59" cy="561662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900" i="1" dirty="0">
                <a:latin typeface="Times New Roman" pitchFamily="18" charset="0"/>
                <a:cs typeface="Times New Roman" pitchFamily="18" charset="0"/>
              </a:rPr>
              <a:t>по причинам возникновения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Font typeface="Arial" pitchFamily="34" charset="0"/>
              <a:buChar char="•"/>
            </a:pPr>
            <a:r>
              <a:rPr lang="ru-RU" sz="2900" b="1" i="1" dirty="0">
                <a:latin typeface="Times New Roman" pitchFamily="18" charset="0"/>
                <a:cs typeface="Times New Roman" pitchFamily="18" charset="0"/>
              </a:rPr>
              <a:t>Инфляция спроса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порождается избытком совокупного спроса по сравнению с совокупным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предложением (инфляция покупателя).  </a:t>
            </a:r>
          </a:p>
          <a:p>
            <a:pPr algn="just">
              <a:buFont typeface="Arial" pitchFamily="34" charset="0"/>
              <a:buChar char="•"/>
            </a:pP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Инфляция </a:t>
            </a:r>
            <a:r>
              <a:rPr lang="ru-RU" sz="2900" b="1" i="1" dirty="0">
                <a:latin typeface="Times New Roman" pitchFamily="18" charset="0"/>
                <a:cs typeface="Times New Roman" pitchFamily="18" charset="0"/>
              </a:rPr>
              <a:t>издержек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означает рост цен вследствие роста издержек производства (рост цен на сырье, увеличение зарплаты и др.).</a:t>
            </a:r>
          </a:p>
          <a:p>
            <a:pPr algn="just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900" i="1" dirty="0">
                <a:latin typeface="Times New Roman" pitchFamily="18" charset="0"/>
                <a:cs typeface="Times New Roman" pitchFamily="18" charset="0"/>
              </a:rPr>
              <a:t>по способам воздействия на цены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Открытая инфляция –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цены регулируются спросом и предложением и их рост очевиден для покупателя.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Скрытая </a:t>
            </a:r>
            <a:r>
              <a:rPr lang="ru-RU" sz="29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подавленная) –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цены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регулируются государством.</a:t>
            </a:r>
          </a:p>
          <a:p>
            <a:pPr algn="just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900" i="1" dirty="0">
                <a:latin typeface="Times New Roman" pitchFamily="18" charset="0"/>
                <a:cs typeface="Times New Roman" pitchFamily="18" charset="0"/>
              </a:rPr>
              <a:t>по темпам роста цен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Умеренная </a:t>
            </a:r>
            <a:r>
              <a:rPr lang="ru-RU" sz="2900" b="1" i="1" dirty="0">
                <a:latin typeface="Times New Roman" pitchFamily="18" charset="0"/>
                <a:cs typeface="Times New Roman" pitchFamily="18" charset="0"/>
              </a:rPr>
              <a:t>инфляция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(до 10 % в год) не представляет угрозы для экономики, оказывает на нее стимулирующее воздействие.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Галопирующая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(до 200 % роста цен в год).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Гиперинфляция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(свыше 200 % в год).</a:t>
            </a:r>
          </a:p>
          <a:p>
            <a:pPr algn="just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2900" i="1" dirty="0">
                <a:latin typeface="Times New Roman" pitchFamily="18" charset="0"/>
                <a:cs typeface="Times New Roman" pitchFamily="18" charset="0"/>
              </a:rPr>
              <a:t>по характеру роста цен: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Сбалансированная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цены растут пропорционально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Несбалансированная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(неравномерный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рост цен).</a:t>
            </a:r>
          </a:p>
          <a:p>
            <a:pPr algn="just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д) </a:t>
            </a:r>
            <a:r>
              <a:rPr lang="ru-RU" sz="2900" i="1" dirty="0">
                <a:latin typeface="Times New Roman" pitchFamily="18" charset="0"/>
                <a:cs typeface="Times New Roman" pitchFamily="18" charset="0"/>
              </a:rPr>
              <a:t>по степени предсказуемости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b="1" i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жидаемая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прогнозируемая)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неожиданная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непредвиденная).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е) </a:t>
            </a:r>
            <a:r>
              <a:rPr lang="ru-RU" sz="2900" i="1" dirty="0">
                <a:latin typeface="Times New Roman" pitchFamily="18" charset="0"/>
                <a:cs typeface="Times New Roman" pitchFamily="18" charset="0"/>
              </a:rPr>
              <a:t>по масштабам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локальная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мировая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52728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Формы и виды </a:t>
            </a:r>
            <a:r>
              <a:rPr lang="ru-RU" sz="2800" b="1" dirty="0" smtClean="0"/>
              <a:t>инфляции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4167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124744"/>
            <a:ext cx="4355975" cy="5733256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Для рыночной экономики характерна нестабильность: ей присуща смена подъемов и падений, которые формируют экономический цикл страны.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Экономический (деловой) цикл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это периодически повторяющееся колебание уровня экономической активности. Цикличность развития подразумевает возвращение системы к одному и тому же положению, поэтому можно сказать, что экономический цикл составляет период между двумя одинаковыми фазами экономического развития.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Выделяют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четыре фазы экономического цикла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пик (высшая точка экономической активности), спад (рецессия), нижняя точка спада, подъем (экспансия). 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Фазы экономического цикла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изображены на рисунке 7.1.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4 Цикличность экономического развития. 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b="1" dirty="0"/>
              <a:t>Экономический цикл и его фазы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811047"/>
              </p:ext>
            </p:extLst>
          </p:nvPr>
        </p:nvGraphicFramePr>
        <p:xfrm>
          <a:off x="4211960" y="1268760"/>
          <a:ext cx="4932040" cy="4032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r:id="rId3" imgW="6777990" imgH="4174617" progId="">
                  <p:embed/>
                </p:oleObj>
              </mc:Choice>
              <mc:Fallback>
                <p:oleObj r:id="rId3" imgW="6777990" imgH="4174617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1268760"/>
                        <a:ext cx="4932040" cy="40324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860032" y="5445224"/>
            <a:ext cx="404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Рисунок 7.1 – </a:t>
            </a:r>
            <a:r>
              <a:rPr lang="ru-RU" dirty="0"/>
              <a:t>Фазы экономического цикла</a:t>
            </a:r>
          </a:p>
        </p:txBody>
      </p:sp>
    </p:spTree>
    <p:extLst>
      <p:ext uri="{BB962C8B-B14F-4D97-AF65-F5344CB8AC3E}">
        <p14:creationId xmlns:p14="http://schemas.microsoft.com/office/powerpoint/2010/main" val="135077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12776"/>
            <a:ext cx="8640959" cy="5328592"/>
          </a:xfrm>
        </p:spPr>
        <p:txBody>
          <a:bodyPr>
            <a:normAutofit fontScale="92500"/>
          </a:bodyPr>
          <a:lstStyle/>
          <a:p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Первая фаза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пик (экономический бум)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Ей соответствует высокая занятость, полная загрузка производственных мощностей, наивысший уровень деловой активности. Уровень цен, ставка зарплаты и процентные ставки очень высокие.</a:t>
            </a:r>
          </a:p>
          <a:p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Вторая фаза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спад (кризис)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В этой фазе производство и занятость сокращаются, в результате предложение превышает спрос, возникают инфляция и другие негативные явления в экономике. Длительный спад называется депрессией. Она характеризуется застоем в производстве, низким уровнем цен и ссудного процента, наличием свободного денежного капитала.</a:t>
            </a:r>
          </a:p>
          <a:p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Третья фаза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низшая точка спада (депрессия)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Здесь производство и занятость самые минимальные, Предприятия стараются выйти из застоя, приспособиться к низким ценам путем снижения издержек производства. Идет обновление основного капитала, растет спрос на него, что дает стимул для развития отраслей, производящих средства производства, а затем и для оживления всей экономики. </a:t>
            </a:r>
          </a:p>
          <a:p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Четвертая фаза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оживление (подъем)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На этой фазе уровень производства и занятости постепенно растут, вплоть до полной занятости и полной загрузки мощностей – пика. Затем фазы цикла повторяются.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Фазы экономического цикла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8782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Главный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критерий экономических циклов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их продолжительность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С этой точки зрения различают:</a:t>
            </a:r>
          </a:p>
          <a:p>
            <a:pPr lvl="0"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Краткосрочные циклы (циклы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Китчина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Продолжительность их от нескольких месяцев до 2– 3 лет. Вызываются колебаниями спроса и предложения товаров и услуг.</a:t>
            </a:r>
          </a:p>
          <a:p>
            <a:pPr lvl="0"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Среднесрочные (циклы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Жугляра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Продолжительность около 10 лет. Связаны с инвестициями в основной промышленный капитал.</a:t>
            </a:r>
          </a:p>
          <a:p>
            <a:pPr lvl="0"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Долгосрочные (волны Кондратьева-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Шумпетера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Продолжительность 40– 60 лет. Связаны со сменой технологических способов производства, поколения работников, внедрением принципиальных инноваций в капитальные блага.</a:t>
            </a:r>
          </a:p>
          <a:p>
            <a:pPr algn="just"/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Причины цикличности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Внешние причины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войны, революции и политические потрясения, темпы роста населения и др. Полагают, что эти внешние факторы влияют на изменение инвестиций, которые в свою очередь, воздействуют на объем производства, занятость и цены.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Внутренние причины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колебания потребительского и инвестиционного спроса; нарушения в сфере денежного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обращения;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замедление темпов НТП и др.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Классификация экономических циклов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3145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2565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беспечению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наиболее полной занятости трудоспособного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населения – одна из основных целей национальной экономики. </a:t>
            </a:r>
          </a:p>
          <a:p>
            <a:pPr algn="just"/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Занятость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– деятельность граждан, которая не противоречит законам страны, направлена на удовлетворение личных или общественных потребностей и приносит ее субъекту заработок или доход.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Невозможность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обеспечения занятости приводит к безработице.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Безработица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– это особое состояние экономики, когда часть трудоспособного населения, желая трудиться, не имеет работы и становится вынужденно незанятой, избыточной. По определениям МОТ к безработным относятся лица, способные и желающие трудиться, активно ищущие работу, но не имеющие ее в данный момент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Для измерения уровня безработицы используется формула:</a:t>
            </a:r>
          </a:p>
          <a:p>
            <a:pPr algn="just"/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Уровень безработицы = (число безработных / количество рабочей силы) *100 %</a:t>
            </a:r>
            <a:endParaRPr lang="ru-RU" sz="21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Безработица несет в себе значительные издержки.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Величину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потерь ВВП можно рассчитать с помощью 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sz="2100" b="1" i="1" dirty="0" err="1">
                <a:latin typeface="Times New Roman" pitchFamily="18" charset="0"/>
                <a:cs typeface="Times New Roman" pitchFamily="18" charset="0"/>
              </a:rPr>
              <a:t>Оукена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: каждый процент превышения фактического уровня безработицы над естественным уровнем влечет за собой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недополучение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ВВП на 2–3 %.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Безработица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влечет за собой серьезные социальные, нравственно-психологические и политические проблемы. Положительной стороной безработицы можно считать повышение качества рабочей силы в результате конкуренции на рынке труда.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5 Измерение безработицы, её типы.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b="1" dirty="0"/>
              <a:t>Экономические издержки безработицы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47500" lnSpcReduction="20000"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рикционная 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безработица </a:t>
            </a:r>
            <a:r>
              <a:rPr lang="ru-RU" sz="3800" b="1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связана с поиском, ожиданием работы. Отличительные признаки – непродолжительность и неизбежность.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труктурная 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безработица </a:t>
            </a:r>
            <a:r>
              <a:rPr lang="ru-RU" sz="3800" b="1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возникает при изменении структуры совокупного спроса на рабочую силу вследствие структурных изменений в общественном производстве, произошедших под воздействием технологических нововведений, изменения потребностей покупателей и новой организации производства новых товаров и услуг. Структурная безработица является вынужденной.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стественная 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безработица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– представляет сумму фрикционной и структурной. В экономически развитых странах составляет примерно 5–7 %. Соответственно, состояние полной занятости в национальной экономике предполагает наличие безработицы не выше ее естественного уровня.</a:t>
            </a:r>
          </a:p>
          <a:p>
            <a:pPr algn="just"/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Фрикционная + структурная = естественная безработица (полная занятость).</a:t>
            </a:r>
          </a:p>
          <a:p>
            <a:pPr algn="just"/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Фактический уровень безработицы – уровень естественной безработицы = циклическая.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иклическая 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безработица </a:t>
            </a:r>
            <a:r>
              <a:rPr lang="ru-RU" sz="3800" b="1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вызвана циклическими спадами производства и кризисами. Когда совокупный спрос на товары и услуги уменьшается, занятость сокращается, а безработица растет.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обровольная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– люди, которые могут найти работу, но не хотят этого делать.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ынужденная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– люди могут и желают работать, но по не зависящим от них обстоятельствам не находят работы.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езонная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егиональная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крытая 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безработица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– реально существующая, но официально не регистрируемая избыточность применяемого труда.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Типы </a:t>
            </a:r>
            <a:r>
              <a:rPr lang="ru-RU" sz="2800" b="1" dirty="0" smtClean="0"/>
              <a:t>безработицы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0310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Национальная экономика, ее структура. Открытая и закрытая экономика.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Валовой внутренний продукт (ВВП) и методы его расчета. Номинальный и реальный ВВП. Индексы цен.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 Инфляция, ее формы. Социально-экономические последствия инфляции.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 Цикличность экономического развития. Экономический цикл и его фазы.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 Измерение безработицы, её типы. Экономические издержки безработицы.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вопросы темы: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90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7525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Национальная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экономика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– это исторически сложившаяся совокупность сфер экономической деятельности на территории данной страны.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Структура национальной экономики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устойчивое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количественное соотношение между её различными элементами. В макроэкономике выделяют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Font typeface="Arial" pitchFamily="34" charset="0"/>
              <a:buChar char="•"/>
            </a:pP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Воспроизводственную структуру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– деление общественного воспроизводства в зависимости от функционального назначения, характера распределения и использования национального продукта.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Отраслевую структуру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удельный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вес отдельных отраслей в общем объёме национального производства.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Социальную структуру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деление национальной экономики на сектора-совокупности хозяйственных единиц, объединённых определёнными социально-экономическими отношениями и признаками.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Территориальную структуру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деление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национальной экономики на экономические районы по территориальному принципу.</a:t>
            </a:r>
          </a:p>
          <a:p>
            <a:pPr algn="just"/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Генеральная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национальной экономики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– наиболее полное удовлетворение потребностей населения той или иной страны.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476672"/>
            <a:ext cx="8229600" cy="1114384"/>
          </a:xfrm>
        </p:spPr>
        <p:txBody>
          <a:bodyPr>
            <a:normAutofit/>
          </a:bodyPr>
          <a:lstStyle/>
          <a:p>
            <a:r>
              <a:rPr lang="ru-RU" sz="2800" b="1" dirty="0"/>
              <a:t>1 Национальная экономика, ее структура.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Открытая и закрытая экономика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1121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204864"/>
            <a:ext cx="8280919" cy="4392488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стабильный и устойчивый экономический рост;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стабильный уровень цен, подавление инфляции;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высокий уровень занятости;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внешнеэкономическая сбалансированность (достижение относительного равновесия платёжного баланса, равновесия между экспортом и импортом, устойчивого курса национальной валюты).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высокий уровень эффективности национального производства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sz="2800" b="1" i="1" dirty="0"/>
              <a:t>Основные цели национальной экономики</a:t>
            </a:r>
            <a:r>
              <a:rPr lang="ru-RU" sz="2800" dirty="0"/>
              <a:t>: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343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92696"/>
            <a:ext cx="8496944" cy="5577483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Закрытая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экономика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это экономика, не подверженная какому-либо влиянию со стороны международной торговли, в которой, следовательно, нет ни экспорта, ни импорта.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Открытая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экономика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это экономика, участвующая в международной торговле и международных финансовых отношениях с различными странами мира.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Степень открытости экономики во многом зависит от обес­печенности природными ресурсами, от численности населения, от емкости внутреннего рынка, а также от отраслевой структуры на­циональной экономики.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Странами с наиболее открытой экономикой являются Гон­конг, Сингапур, Новая Зеландия, Швейцария, с наименее от­крытой – Северная Корея, Куба. Республика Беларусь имеет малую открытую экономику.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18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16832"/>
            <a:ext cx="8640959" cy="4608512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ациональный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все товары и услуги, созданные в стране за определенный период времени. Национальный продукт является важнейшим показателем состояния экономики страны, отражающим ее экономический потенциал, уровень жизни населения, действенность методов экономической и социальной политики.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Основным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макроэкономическим показателем является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валовой внутренний продукт (ВВП)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–совокупная стоимость всей произведенной конечной продукции и услуг в экономике страны за год. В национальной статистике некоторых государств основным макроэкономическим показателем может считаться ВНП (валовой национальный продукт). ВВП рассчитывается по территориальному принципу, а ВНП – по национальному. 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Autofit/>
          </a:bodyPr>
          <a:lstStyle/>
          <a:p>
            <a:r>
              <a:rPr lang="ru-RU" sz="2800" b="1" dirty="0"/>
              <a:t>2 Валовой внутренний продукт (ВВП) и методы его расчета. Номинальный и реальный ВВП.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Индексы </a:t>
            </a:r>
            <a:r>
              <a:rPr lang="ru-RU" sz="2800" b="1" dirty="0"/>
              <a:t>цен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6958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661248"/>
          </a:xfrm>
        </p:spPr>
        <p:txBody>
          <a:bodyPr>
            <a:noAutofit/>
          </a:bodyPr>
          <a:lstStyle/>
          <a:p>
            <a:pPr lvl="0" algn="just"/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Производственный метод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из стоимости произведенных товаров и услуг исключается та часть, которая была израсходована в производстве, т. е. промежуточные товары и услуги (сырье, материалы и т.п.). Иначе говоря, валовой продукт определяется как сумма добавленных стоимостей всех производителей за определенный период времени. Добавленная стоимость – стоимость реализованной производителем продукции за минусом расходов на изделия, купленные и использованные для ее производства. Кроме добавленной стоимости, ВВП, исчисленный производственным способом, включает чистые косвенные налоги.</a:t>
            </a:r>
          </a:p>
          <a:p>
            <a:pPr lvl="0" algn="just"/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Распределительный метод (по доходам)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ВВП определяется как общая сумма доходов всех хозяйственных единиц и населения от всех видов экономической деятельности, а также амортизационных отчислений. </a:t>
            </a:r>
          </a:p>
          <a:p>
            <a:pPr lvl="0" algn="just"/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Метод конечного использования (по расходам)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ВВП определяется как совокупная стоимость производства конечных товаров и услуг и определяется как сумма расходов субъектов национальной экономики на конечное потребление. При этом ВВП включает четыре потока расходов:</a:t>
            </a:r>
          </a:p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ВВП = C + I + G + 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где C – потребительские расходы населения; I – расходы фирм на товары и услуги (инвестиции); G – государственные закупки товаров и услуг; N – чистый экспорт (разница между экспортом и импортом данной страны).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Методы расчёта ВВП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13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32656"/>
            <a:ext cx="8640959" cy="6336704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Номинальный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ВВП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это ВВП, рассчитанный в ценах, сложившихся на момент его расчета.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Реальный ВВП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это ВВП, рассчитанный в неизменных ценах, т.е. скорректированный на уровень инфляции. </a:t>
            </a:r>
          </a:p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Реальный ВВП= Номинальный ВВП – инфляция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Отношение номинального ВВП к реальному ВВП, показывает увеличение ВВП за счет роста цен и называется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ВВП-дефлятором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Он позволяет измерить величину инфляции в стране. Существуют и другие индексы, при помощи которых измеряется динамика цен.</a:t>
            </a:r>
          </a:p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Индекс потребительских цен (ИПЦ)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показатель общей стоимости товаров и услуг, приобретаемых населением, рассчитывается как отношение стоимости потребительской корзины данного года к стоимости потребительской корзины за базовый год.</a:t>
            </a:r>
          </a:p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Темп инфляции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это процентное изменение ИПЦ относительно предшествующего периода. Аналогично ИПЦ рассчитываются индексы производственных цен, а также другие индексы цен в стране, образующие в совокупности величину дефлятора ВВП.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6037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112568"/>
          </a:xfrm>
        </p:spPr>
        <p:txBody>
          <a:bodyPr>
            <a:normAutofit/>
          </a:bodyPr>
          <a:lstStyle/>
          <a:p>
            <a:pPr algn="just"/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Инфляция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– сложное социально-экономическое явление, связанное с макроэкономической разбалансированностью и проявляющаяся в обесценивании денежной единицы и массовом росте цен на товары и услуги. Она возникает, когда объем бумажных денег, находящихся в обороте, превышает потребности товарного обращения.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Колебания общего уровня цен могут происходить не только в сторону их повышения, но и понижения. Такой процесс называется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дефляцией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Таким образом, инфляция представляет собой избыток денег в обращении, приводящий к их обесцениванию и росту цен на товары и услуги. Измеряется инфляция с помощью индексов цен. </a:t>
            </a:r>
          </a:p>
          <a:p>
            <a:pPr algn="just"/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Причины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инфляции: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Внутренние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причины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: дефицит государственного бюджета, рост расходов на социальные и военные цели, кредитная экспансия, чрезмерная эмиссия денег, инфляционные ожидания, налоговая инфляция и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др.</a:t>
            </a:r>
          </a:p>
          <a:p>
            <a:pPr algn="just">
              <a:buFont typeface="Arial" pitchFamily="34" charset="0"/>
              <a:buChar char="•"/>
            </a:pP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Внешние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причины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: интернационализация хозяйственных связей, рост цен на энергоносители, мировые экономические кризисы и др.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3 Инфляция, ее формы. Социально-экономические последствия инфляции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33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92</TotalTime>
  <Words>1948</Words>
  <Application>Microsoft Office PowerPoint</Application>
  <PresentationFormat>Экран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Тема 7: «ОСНОВНЫЕ МАКРОЭКОНОМИЧЕСКИЕ ПОКАЗАТЕЛИ И МАКРОЭКОНОМИЧЕСКАЯ НЕСТАБИЛЬНОСТЬ»</vt:lpstr>
      <vt:lpstr>Основные вопросы темы:</vt:lpstr>
      <vt:lpstr>1 Национальная экономика, ее структура.  Открытая и закрытая экономика</vt:lpstr>
      <vt:lpstr>Основные цели национальной экономики: </vt:lpstr>
      <vt:lpstr>Презентация PowerPoint</vt:lpstr>
      <vt:lpstr>2 Валовой внутренний продукт (ВВП) и методы его расчета. Номинальный и реальный ВВП.  Индексы цен </vt:lpstr>
      <vt:lpstr>Методы расчёта ВВП</vt:lpstr>
      <vt:lpstr>Презентация PowerPoint</vt:lpstr>
      <vt:lpstr>3 Инфляция, ее формы. Социально-экономические последствия инфляции </vt:lpstr>
      <vt:lpstr>Формы и виды инфляции </vt:lpstr>
      <vt:lpstr>4 Цикличность экономического развития.  Экономический цикл и его фазы </vt:lpstr>
      <vt:lpstr>Фазы экономического цикла</vt:lpstr>
      <vt:lpstr>Классификация экономических циклов</vt:lpstr>
      <vt:lpstr>5 Измерение безработицы, её типы. Экономические издержки безработицы </vt:lpstr>
      <vt:lpstr>Типы безработицы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7: «ОСНОВНЫЕ МАКРОЭКОНОМИЧЕСКИЕ ПОКАЗАТЕЛИ И МАКРОЭКОНОМИЧЕСКАЯ НЕСТАБИЛЬНОСТЬ»</dc:title>
  <dc:creator>User</dc:creator>
  <cp:lastModifiedBy>User</cp:lastModifiedBy>
  <cp:revision>12</cp:revision>
  <dcterms:created xsi:type="dcterms:W3CDTF">2020-04-28T13:27:15Z</dcterms:created>
  <dcterms:modified xsi:type="dcterms:W3CDTF">2020-04-28T14:59:29Z</dcterms:modified>
</cp:coreProperties>
</file>