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89" r:id="rId2"/>
    <p:sldMasterId id="2147483701" r:id="rId3"/>
    <p:sldMasterId id="2147483713" r:id="rId4"/>
    <p:sldMasterId id="2147483725" r:id="rId5"/>
    <p:sldMasterId id="2147483737" r:id="rId6"/>
    <p:sldMasterId id="2147483749" r:id="rId7"/>
    <p:sldMasterId id="2147483773" r:id="rId8"/>
    <p:sldMasterId id="2147483785" r:id="rId9"/>
  </p:sldMasterIdLst>
  <p:sldIdLst>
    <p:sldId id="257" r:id="rId10"/>
    <p:sldId id="258" r:id="rId11"/>
    <p:sldId id="259" r:id="rId12"/>
    <p:sldId id="297" r:id="rId13"/>
    <p:sldId id="293" r:id="rId14"/>
    <p:sldId id="260" r:id="rId15"/>
    <p:sldId id="261" r:id="rId16"/>
    <p:sldId id="256" r:id="rId17"/>
    <p:sldId id="271" r:id="rId18"/>
    <p:sldId id="294" r:id="rId19"/>
    <p:sldId id="264" r:id="rId20"/>
    <p:sldId id="265" r:id="rId21"/>
    <p:sldId id="266" r:id="rId22"/>
    <p:sldId id="267" r:id="rId23"/>
    <p:sldId id="270" r:id="rId24"/>
    <p:sldId id="272" r:id="rId25"/>
    <p:sldId id="273" r:id="rId26"/>
    <p:sldId id="274" r:id="rId27"/>
    <p:sldId id="275" r:id="rId28"/>
    <p:sldId id="277" r:id="rId29"/>
    <p:sldId id="276" r:id="rId30"/>
    <p:sldId id="278" r:id="rId31"/>
    <p:sldId id="279" r:id="rId32"/>
    <p:sldId id="280" r:id="rId33"/>
    <p:sldId id="281" r:id="rId34"/>
    <p:sldId id="295" r:id="rId35"/>
    <p:sldId id="296" r:id="rId36"/>
    <p:sldId id="285" r:id="rId37"/>
    <p:sldId id="286" r:id="rId38"/>
    <p:sldId id="287" r:id="rId39"/>
    <p:sldId id="288" r:id="rId40"/>
    <p:sldId id="289" r:id="rId41"/>
    <p:sldId id="290" r:id="rId42"/>
    <p:sldId id="308" r:id="rId43"/>
    <p:sldId id="298" r:id="rId44"/>
    <p:sldId id="307" r:id="rId45"/>
    <p:sldId id="300" r:id="rId46"/>
    <p:sldId id="301" r:id="rId47"/>
    <p:sldId id="302" r:id="rId48"/>
    <p:sldId id="303" r:id="rId49"/>
    <p:sldId id="304" r:id="rId50"/>
    <p:sldId id="305" r:id="rId51"/>
    <p:sldId id="299" r:id="rId5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33B23-0939-41AB-A721-86AEEF0A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CD9CD3A-C95E-4319-BF71-92A32A7AB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E54345-12C4-4882-8E00-BC635C432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71929D-0ECC-47E7-BD1F-050EF24C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CB32C83-8281-452E-963E-2EFB488FC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2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B0EDDB-2A21-4CF0-8284-F940463D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E9725A5-3784-4D13-8C91-3146E53A8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8C2E8FD-1968-43B7-ACA3-7D5B9A451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7BDE6C-E7E5-4D5E-82FA-40AA90E7B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1BB3EA-33F3-40F7-88A8-CC5BA724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794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71A92A1-4D1F-4524-9DB9-54A03CC99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C3A4A0A-E375-4A76-88B5-30EA8F302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85B7F7B-7559-49EB-84DC-1AE3B80B9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2C8FDA-C231-473F-A292-AD617B6A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4DA81F-3F8D-4613-A650-C9213C9F3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72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36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153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1990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3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81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673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6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667871-244B-4ED1-89BA-9B8254A5A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1AF1A9-A164-42FF-BA02-9A35492AF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66698E-92B4-43E4-9D99-A1B486BF9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C12382-2B30-4750-854A-EB8697B40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7AD588-C857-428A-8309-2B69C47D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20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75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402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55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806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35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28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8090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922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35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52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EC5CA1-8259-437F-8BDC-7D92FBE5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584562C-7D2B-460C-ADDC-D698732DE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FC5D7E2-A270-4963-BBDB-54C9ADD1C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69253BC-1FD0-412F-ACB0-C155408C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EC99F24-2107-4A05-9B26-6F49A8E5C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1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359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57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58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9219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96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6290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8427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236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551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58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85BEBE-8F8F-411D-B860-703587E6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70CF7E5-9194-4320-89FB-242920B388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612CB2A-A0C3-434B-8DF6-AB64C687D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6999749-5215-4F72-B5AB-D6BDE6B5B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EF8A5D3-52D9-4F9B-A933-B2C7F6B33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5E9681C-1FE0-48C8-A89A-429E1706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2107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191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030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587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4231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28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29248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7441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581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996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544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6CC807-1F4A-4602-B965-DB6E9B472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8FF6612-9F2D-447E-B010-BB2A4B554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F90C45B-C013-4131-8AF1-6F4BE7207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CCFC393-7F29-4EEC-A2AC-7278F8AA5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F3B664-9729-4EDA-8CBD-161D32B17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9138FD20-7901-4FEF-AC0C-8F532FED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E9E7F07-EC4B-430B-8ED8-A51C4A26C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0111CCE6-8B70-4D73-8964-C959CA9E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69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933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7912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1541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074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7212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0671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490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7856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2159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7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02A5E03-C5D7-40AD-9F20-EB1EB2983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55F8B80-681C-41DB-9E34-42DA5B94B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8B485E2-0E34-48DB-928A-C6AC717B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0907A51-E7C9-4259-9B78-73C96F67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5893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4221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3606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45980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1003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3028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013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1141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2003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3104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50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F7042985-9F3C-47EA-9EC0-F07B42596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719C90-8D80-47FE-8A8B-F693020DE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47BF031-0CDF-4E13-9EA4-7C3028762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6740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11839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1783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2393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3101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0833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2404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9817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09507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84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0215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E8823B-B5E0-481B-B2B5-790A7EAA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8F232E-3E9B-449F-A8CC-A89567B94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D855FD3-B9D5-434D-BAA7-DA76DB1A29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E8D9790-854F-4DCA-8F71-A10801489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E8132D-AA20-4F3B-BCE2-25B88BD19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5FB097-214F-46AA-BE90-C9C1C921E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47006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33643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836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8759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214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379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033923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1881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8899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8426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190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7AF42A5-565A-4753-BF5A-96B9682D3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AD6A83F-8726-405C-90D6-4155C77D05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4D2EF9-3DE7-44B9-9F97-C0CF592D1C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29FCE11-95F8-4263-B571-35217FD6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52A261-1EBD-4039-9516-D792ABACF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9F3AB90-9F7F-499F-82CE-1FFB88C1E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9499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41942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5627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341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19952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0730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6264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2572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3375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80988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455A0-A4F5-44F2-9520-067B23A764EB}" type="slidenum">
              <a:rPr lang="ru-RU" smtClean="0">
                <a:solidFill>
                  <a:srgbClr val="B71E42"/>
                </a:solidFill>
              </a:rPr>
              <a:pPr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88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96AF0A-2945-40A2-9A32-DECEB39C5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EBD64DE-AADD-4CD1-8CB5-6A0DF9066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2F4B2AE-A2B8-44A0-BE57-3BB3A60E64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C95C8-74E9-487A-8D8A-791129AA0419}" type="datetimeFigureOut">
              <a:rPr lang="ru-RU" smtClean="0"/>
              <a:pPr/>
              <a:t>21.03.2022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A3BA3F7-F6A5-4503-A9CC-2857C470C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C214FB-6764-46D3-872C-7E08E9B3A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6B6FC-23E8-4FB1-AC12-E60433C35D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132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531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3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58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31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6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0A9455A0-A4F5-44F2-9520-067B23A764EB}" type="slidenum">
              <a:rPr lang="ru-RU" smtClean="0">
                <a:solidFill>
                  <a:srgbClr val="B71E42"/>
                </a:solidFill>
              </a:rPr>
              <a:pPr defTabSz="457200"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51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0A9455A0-A4F5-44F2-9520-067B23A764EB}" type="slidenum">
              <a:rPr lang="ru-RU" smtClean="0">
                <a:solidFill>
                  <a:srgbClr val="B71E42"/>
                </a:solidFill>
              </a:rPr>
              <a:pPr defTabSz="457200"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85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EDACEB-BBE1-409A-9868-E8A625E79CB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defTabSz="457200"/>
            <a:fld id="{0A9455A0-A4F5-44F2-9520-067B23A764EB}" type="slidenum">
              <a:rPr lang="ru-RU" smtClean="0">
                <a:solidFill>
                  <a:srgbClr val="B71E42"/>
                </a:solidFill>
              </a:rPr>
              <a:pPr defTabSz="457200"/>
              <a:t>‹#›</a:t>
            </a:fld>
            <a:endParaRPr lang="ru-RU">
              <a:solidFill>
                <a:srgbClr val="B71E4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374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hyperlink" Target="https://takprosto.cc/sovety-dlya-pereezda/" TargetMode="External"/><Relationship Id="rId7" Type="http://schemas.openxmlformats.org/officeDocument/2006/relationships/hyperlink" Target="https://www.youtube.com/watch?v=OPX8TKze0Y4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hyperlink" Target="http://kira-scrap.ru/dir/po_zvetam/raznocvetnye_predmety/250-5" TargetMode="External"/><Relationship Id="rId4" Type="http://schemas.openxmlformats.org/officeDocument/2006/relationships/image" Target="../media/image12.png"/><Relationship Id="rId9" Type="http://schemas.openxmlformats.org/officeDocument/2006/relationships/hyperlink" Target="http://blog.printhit.org/mnogostranichnaya-produkciya-v-nogu-so-vremene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esent5.com/belarus-respublikasy-belarus-respublikasy-1991-zhyly-2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asparovserchess.blogspot.com/2017/03/1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ykitai.ru/strana/goroda/guanchzhou-kitaj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688" y="192047"/>
            <a:ext cx="5796136" cy="3314263"/>
          </a:xfrm>
        </p:spPr>
      </p:pic>
      <p:sp>
        <p:nvSpPr>
          <p:cNvPr id="5" name="Прямоугольник 4"/>
          <p:cNvSpPr/>
          <p:nvPr/>
        </p:nvSpPr>
        <p:spPr>
          <a:xfrm>
            <a:off x="7285824" y="1426521"/>
            <a:ext cx="12241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Год</a:t>
            </a:r>
            <a:r>
              <a:rPr lang="zh-CN" altLang="en-US" sz="3200" dirty="0" smtClean="0">
                <a:latin typeface="Arial Narrow" pitchFamily="34" charset="0"/>
              </a:rPr>
              <a:t>年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920" y="3929649"/>
            <a:ext cx="5292080" cy="27363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45343" y="4389389"/>
            <a:ext cx="42255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Месяц</a:t>
            </a:r>
            <a:r>
              <a:rPr lang="zh-CN" altLang="en-US" sz="3200" dirty="0" smtClean="0">
                <a:latin typeface="Arial Narrow" pitchFamily="34" charset="0"/>
              </a:rPr>
              <a:t>月</a:t>
            </a:r>
            <a:endParaRPr lang="en-US" altLang="zh-CN" sz="3200" dirty="0" smtClean="0">
              <a:latin typeface="Arial Narrow" pitchFamily="34" charset="0"/>
            </a:endParaRPr>
          </a:p>
          <a:p>
            <a:r>
              <a:rPr lang="zh-CN" altLang="en-US" sz="3200" dirty="0" smtClean="0">
                <a:latin typeface="Arial Narrow" pitchFamily="34" charset="0"/>
              </a:rPr>
              <a:t>（一月到十二月）→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1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9694D4B-C915-4AEC-955C-AC08CB61E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6465195" y="3673909"/>
            <a:ext cx="3883315" cy="27826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3AFE724-7AE0-46FD-A825-56120C582028}"/>
              </a:ext>
            </a:extLst>
          </p:cNvPr>
          <p:cNvSpPr txBox="1"/>
          <p:nvPr/>
        </p:nvSpPr>
        <p:spPr>
          <a:xfrm>
            <a:off x="235974" y="645814"/>
            <a:ext cx="3812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это цвет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这是什么颜色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D5CA8B-01AF-4A13-A5C3-94364C7BB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688688" y="242262"/>
            <a:ext cx="3271234" cy="318298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A8E787-75F9-4748-89C5-1410F73A4D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505365" y="3718633"/>
            <a:ext cx="4787852" cy="269316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3C76C1E3-B6E2-46C0-A719-05576E7A18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3638411" y="0"/>
            <a:ext cx="3372475" cy="30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33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07569" y="0"/>
            <a:ext cx="7756263" cy="1054250"/>
          </a:xfrm>
        </p:spPr>
        <p:txBody>
          <a:bodyPr/>
          <a:lstStyle/>
          <a:p>
            <a:r>
              <a:rPr lang="ru-RU" dirty="0" smtClean="0"/>
              <a:t>Диалог</a:t>
            </a:r>
            <a:r>
              <a:rPr lang="zh-CN" altLang="en-US" dirty="0" smtClean="0"/>
              <a:t>动词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399" y="307331"/>
            <a:ext cx="4308424" cy="20857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66684" y="1340769"/>
            <a:ext cx="33906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- Что это</a:t>
            </a:r>
            <a:r>
              <a:rPr lang="ru-RU" sz="3200" dirty="0" smtClean="0">
                <a:latin typeface="Arial Narrow" pitchFamily="34" charset="0"/>
              </a:rPr>
              <a:t>?</a:t>
            </a:r>
            <a:r>
              <a:rPr lang="zh-CN" altLang="en-US" sz="3200" dirty="0" smtClean="0">
                <a:latin typeface="Arial Narrow" pitchFamily="34" charset="0"/>
              </a:rPr>
              <a:t>这是什么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48880"/>
            <a:ext cx="5832648" cy="45091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52114" y="5245508"/>
            <a:ext cx="332014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Arial Narrow" pitchFamily="34" charset="0"/>
              </a:rPr>
              <a:t>Это </a:t>
            </a:r>
            <a:r>
              <a:rPr lang="ru-RU" sz="3200" dirty="0">
                <a:latin typeface="Arial Narrow" pitchFamily="34" charset="0"/>
              </a:rPr>
              <a:t>большая </a:t>
            </a:r>
            <a:r>
              <a:rPr lang="ru-RU" sz="3200" dirty="0" smtClean="0">
                <a:latin typeface="Arial Narrow" pitchFamily="34" charset="0"/>
              </a:rPr>
              <a:t>карта</a:t>
            </a: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zh-CN" altLang="en-US" sz="3200" dirty="0" smtClean="0">
                <a:latin typeface="Arial Narrow" pitchFamily="34" charset="0"/>
              </a:rPr>
              <a:t>这是一个大地图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9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874" y="261859"/>
            <a:ext cx="3473003" cy="202251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308793" y="906987"/>
            <a:ext cx="4068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- А что это</a:t>
            </a:r>
            <a:r>
              <a:rPr lang="en-US" sz="3200" dirty="0" smtClean="0">
                <a:latin typeface="Arial Narrow" pitchFamily="34" charset="0"/>
              </a:rPr>
              <a:t>?</a:t>
            </a:r>
            <a:r>
              <a:rPr lang="zh-CN" altLang="en-US" sz="3200" dirty="0" smtClean="0">
                <a:latin typeface="Arial Narrow" pitchFamily="34" charset="0"/>
              </a:rPr>
              <a:t>这是什么？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009" y="3717909"/>
            <a:ext cx="3563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Arial Narrow" pitchFamily="34" charset="0"/>
              </a:rPr>
              <a:t>Это </a:t>
            </a:r>
            <a:r>
              <a:rPr lang="ru-RU" sz="3200" dirty="0">
                <a:latin typeface="Arial Narrow" pitchFamily="34" charset="0"/>
              </a:rPr>
              <a:t>красивая страна – </a:t>
            </a:r>
            <a:r>
              <a:rPr lang="ru-RU" sz="3200" dirty="0" smtClean="0">
                <a:latin typeface="Arial Narrow" pitchFamily="34" charset="0"/>
              </a:rPr>
              <a:t>Беларусь</a:t>
            </a: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zh-CN" altLang="en-US" sz="3200" dirty="0" smtClean="0">
                <a:latin typeface="Arial Narrow" pitchFamily="34" charset="0"/>
              </a:rPr>
              <a:t>这是美丽的国家</a:t>
            </a:r>
            <a:r>
              <a:rPr lang="en-US" altLang="zh-CN" sz="3200" dirty="0" smtClean="0">
                <a:latin typeface="Arial Narrow" pitchFamily="34" charset="0"/>
              </a:rPr>
              <a:t>—</a:t>
            </a:r>
            <a:r>
              <a:rPr lang="zh-CN" altLang="en-US" sz="3200" dirty="0" smtClean="0">
                <a:latin typeface="Arial Narrow" pitchFamily="34" charset="0"/>
              </a:rPr>
              <a:t>白俄罗斯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EADB1C4-4C3D-4860-9275-8A0BB6050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4658863" y="2564904"/>
            <a:ext cx="5253507" cy="394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7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338" y="351658"/>
            <a:ext cx="4181341" cy="24005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744072" y="959867"/>
            <a:ext cx="3923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- А что это</a:t>
            </a:r>
            <a:r>
              <a:rPr lang="ru-RU" sz="3200" dirty="0" smtClean="0">
                <a:latin typeface="Arial Narrow" pitchFamily="34" charset="0"/>
              </a:rPr>
              <a:t>?</a:t>
            </a:r>
            <a:r>
              <a:rPr lang="zh-CN" altLang="en-US" sz="3200" dirty="0" smtClean="0">
                <a:latin typeface="Arial Narrow" pitchFamily="34" charset="0"/>
              </a:rPr>
              <a:t>这是什么？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76121" y="4386962"/>
            <a:ext cx="3491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Arial Narrow" pitchFamily="34" charset="0"/>
              </a:rPr>
              <a:t>Это </a:t>
            </a:r>
            <a:r>
              <a:rPr lang="ru-RU" sz="3200" dirty="0">
                <a:latin typeface="Arial Narrow" pitchFamily="34" charset="0"/>
              </a:rPr>
              <a:t>наш красивый город </a:t>
            </a:r>
            <a:r>
              <a:rPr lang="ru-RU" sz="3200" dirty="0" smtClean="0">
                <a:latin typeface="Arial Narrow" pitchFamily="34" charset="0"/>
              </a:rPr>
              <a:t>Гомель</a:t>
            </a: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zh-CN" altLang="en-US" sz="3200" dirty="0" smtClean="0">
                <a:latin typeface="Arial Narrow" pitchFamily="34" charset="0"/>
              </a:rPr>
              <a:t>这是我们美丽的城市戈梅里。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75402AC-6972-4363-A1F0-7BE875A0B0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958031" y="2941073"/>
            <a:ext cx="5218090" cy="347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9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441" y="163690"/>
            <a:ext cx="4692302" cy="307409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88089" y="980728"/>
            <a:ext cx="3779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3200" dirty="0" smtClean="0">
                <a:latin typeface="Arial Narrow" pitchFamily="34" charset="0"/>
              </a:rPr>
              <a:t>Это </a:t>
            </a:r>
            <a:r>
              <a:rPr lang="ru-RU" sz="3200" dirty="0">
                <a:latin typeface="Arial Narrow" pitchFamily="34" charset="0"/>
              </a:rPr>
              <a:t>моя любимая страна </a:t>
            </a:r>
            <a:r>
              <a:rPr lang="ru-RU" sz="3200" dirty="0" smtClean="0">
                <a:latin typeface="Arial Narrow" pitchFamily="34" charset="0"/>
              </a:rPr>
              <a:t>Китай</a:t>
            </a:r>
            <a:endParaRPr lang="en-US" sz="3200" dirty="0" smtClean="0">
              <a:latin typeface="Arial Narrow" pitchFamily="34" charset="0"/>
            </a:endParaRPr>
          </a:p>
          <a:p>
            <a:pPr>
              <a:buFontTx/>
              <a:buChar char="-"/>
            </a:pPr>
            <a:r>
              <a:rPr lang="zh-CN" altLang="en-US" sz="3200" dirty="0" smtClean="0">
                <a:latin typeface="Arial Narrow" pitchFamily="34" charset="0"/>
              </a:rPr>
              <a:t>这是我最爱的国家</a:t>
            </a:r>
            <a:r>
              <a:rPr lang="en-US" altLang="zh-CN" sz="3200" dirty="0" smtClean="0">
                <a:latin typeface="Arial Narrow" pitchFamily="34" charset="0"/>
              </a:rPr>
              <a:t>—</a:t>
            </a:r>
            <a:r>
              <a:rPr lang="zh-CN" altLang="en-US" sz="3200" dirty="0" smtClean="0">
                <a:latin typeface="Arial Narrow" pitchFamily="34" charset="0"/>
              </a:rPr>
              <a:t>中国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44072" y="4604891"/>
            <a:ext cx="5447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>
                <a:latin typeface="Arial Narrow" pitchFamily="34" charset="0"/>
              </a:rPr>
              <a:t>Это мой родной </a:t>
            </a:r>
          </a:p>
          <a:p>
            <a:r>
              <a:rPr lang="ru-RU" sz="3200" dirty="0">
                <a:latin typeface="Arial Narrow" pitchFamily="34" charset="0"/>
              </a:rPr>
              <a:t>город </a:t>
            </a:r>
            <a:r>
              <a:rPr lang="ru-RU" sz="3200" dirty="0" smtClean="0">
                <a:latin typeface="Arial Narrow" pitchFamily="34" charset="0"/>
              </a:rPr>
              <a:t>Гуанчжоу</a:t>
            </a:r>
            <a:endParaRPr lang="en-US" sz="3200" dirty="0" smtClean="0">
              <a:latin typeface="Arial Narrow" pitchFamily="34" charset="0"/>
            </a:endParaRPr>
          </a:p>
          <a:p>
            <a:r>
              <a:rPr lang="zh-CN" altLang="en-US" sz="3200" dirty="0" smtClean="0">
                <a:latin typeface="Arial Narrow" pitchFamily="34" charset="0"/>
              </a:rPr>
              <a:t>这是我的家乡</a:t>
            </a:r>
            <a:r>
              <a:rPr lang="en-US" altLang="zh-CN" sz="3200" dirty="0" smtClean="0">
                <a:latin typeface="Arial Narrow" pitchFamily="34" charset="0"/>
              </a:rPr>
              <a:t>—</a:t>
            </a:r>
            <a:r>
              <a:rPr lang="zh-CN" altLang="en-US" sz="3200" dirty="0" smtClean="0">
                <a:latin typeface="Arial Narrow" pitchFamily="34" charset="0"/>
              </a:rPr>
              <a:t>广州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ECA9A18-C693-45BB-B4C0-FD7DBB9530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812031" y="3557074"/>
            <a:ext cx="4692303" cy="289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7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23999" y="404664"/>
            <a:ext cx="394952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ru-RU" sz="3200" dirty="0">
                <a:latin typeface="Arial Narrow" pitchFamily="34" charset="0"/>
              </a:rPr>
              <a:t>Это наша семья. </a:t>
            </a:r>
          </a:p>
          <a:p>
            <a:r>
              <a:rPr lang="ru-RU" sz="3200" dirty="0">
                <a:latin typeface="Arial Narrow" pitchFamily="34" charset="0"/>
              </a:rPr>
              <a:t>Наша семья </a:t>
            </a:r>
            <a:r>
              <a:rPr lang="ru-RU" sz="3200" dirty="0" smtClean="0">
                <a:latin typeface="Arial Narrow" pitchFamily="34" charset="0"/>
              </a:rPr>
              <a:t>большая</a:t>
            </a:r>
            <a:r>
              <a:rPr lang="zh-CN" altLang="en-US" sz="3200" dirty="0" smtClean="0">
                <a:latin typeface="Arial Narrow" pitchFamily="34" charset="0"/>
              </a:rPr>
              <a:t>这是我的家，我的家很大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09250" y="2428459"/>
            <a:ext cx="30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- Кто есть в вашей семье</a:t>
            </a:r>
            <a:r>
              <a:rPr lang="ru-RU" sz="3200" dirty="0" smtClean="0">
                <a:latin typeface="Arial Narrow" pitchFamily="34" charset="0"/>
              </a:rPr>
              <a:t>?</a:t>
            </a:r>
            <a:r>
              <a:rPr lang="zh-CN" altLang="en-US" sz="3200" dirty="0" smtClean="0">
                <a:latin typeface="Arial Narrow" pitchFamily="34" charset="0"/>
              </a:rPr>
              <a:t>你家里都有谁</a:t>
            </a:r>
            <a:endParaRPr lang="ru-RU" sz="3200" dirty="0">
              <a:latin typeface="Arial Narrow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86697" y="4030749"/>
            <a:ext cx="39495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Arial Narrow" pitchFamily="34" charset="0"/>
              </a:rPr>
              <a:t>- Младший брат, старшая сестра, я, мама и </a:t>
            </a:r>
            <a:r>
              <a:rPr lang="ru-RU" sz="3200" dirty="0" smtClean="0">
                <a:latin typeface="Arial Narrow" pitchFamily="34" charset="0"/>
              </a:rPr>
              <a:t>папа</a:t>
            </a:r>
            <a:r>
              <a:rPr lang="zh-CN" altLang="en-US" sz="3200" dirty="0" smtClean="0">
                <a:latin typeface="Arial Narrow" pitchFamily="34" charset="0"/>
              </a:rPr>
              <a:t>弟弟，姐姐，我，爸爸，妈妈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44" y="954830"/>
            <a:ext cx="5312078" cy="427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7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079BD50D-7482-4892-84ED-4C5F5601D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FBACCE5C-CF87-4D9C-97B9-AF0C0EDE8EF4}"/>
              </a:ext>
            </a:extLst>
          </p:cNvPr>
          <p:cNvGraphicFramePr>
            <a:graphicFrameLocks noGrp="1"/>
          </p:cNvGraphicFramePr>
          <p:nvPr/>
        </p:nvGraphicFramePr>
        <p:xfrm>
          <a:off x="1097930" y="1127140"/>
          <a:ext cx="9996135" cy="460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99227">
                  <a:extLst>
                    <a:ext uri="{9D8B030D-6E8A-4147-A177-3AD203B41FA5}">
                      <a16:colId xmlns:a16="http://schemas.microsoft.com/office/drawing/2014/main" xmlns="" val="1835616766"/>
                    </a:ext>
                  </a:extLst>
                </a:gridCol>
                <a:gridCol w="1999227">
                  <a:extLst>
                    <a:ext uri="{9D8B030D-6E8A-4147-A177-3AD203B41FA5}">
                      <a16:colId xmlns:a16="http://schemas.microsoft.com/office/drawing/2014/main" xmlns="" val="2936657731"/>
                    </a:ext>
                  </a:extLst>
                </a:gridCol>
                <a:gridCol w="1999227">
                  <a:extLst>
                    <a:ext uri="{9D8B030D-6E8A-4147-A177-3AD203B41FA5}">
                      <a16:colId xmlns:a16="http://schemas.microsoft.com/office/drawing/2014/main" xmlns="" val="680495557"/>
                    </a:ext>
                  </a:extLst>
                </a:gridCol>
                <a:gridCol w="1999227">
                  <a:extLst>
                    <a:ext uri="{9D8B030D-6E8A-4147-A177-3AD203B41FA5}">
                      <a16:colId xmlns:a16="http://schemas.microsoft.com/office/drawing/2014/main" xmlns="" val="2103174787"/>
                    </a:ext>
                  </a:extLst>
                </a:gridCol>
                <a:gridCol w="1999227">
                  <a:extLst>
                    <a:ext uri="{9D8B030D-6E8A-4147-A177-3AD203B41FA5}">
                      <a16:colId xmlns:a16="http://schemas.microsoft.com/office/drawing/2014/main" xmlns="" val="1445517543"/>
                    </a:ext>
                  </a:extLst>
                </a:gridCol>
              </a:tblGrid>
              <a:tr h="621116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Основа </a:t>
                      </a:r>
                    </a:p>
                    <a:p>
                      <a:pPr algn="ctr"/>
                      <a:r>
                        <a:rPr lang="en-US" b="1" dirty="0"/>
                        <a:t>Stem 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Он </a:t>
                      </a:r>
                      <a:endParaRPr lang="x-non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Она </a:t>
                      </a:r>
                      <a:endParaRPr lang="x-non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Оно</a:t>
                      </a:r>
                      <a:r>
                        <a:rPr lang="ru-RU" dirty="0"/>
                        <a:t> </a:t>
                      </a:r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Они </a:t>
                      </a:r>
                      <a:endParaRPr lang="x-non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122019043"/>
                  </a:ext>
                </a:extLst>
              </a:tr>
              <a:tr h="319736">
                <a:tc rowSpan="2">
                  <a:txBody>
                    <a:bodyPr/>
                    <a:lstStyle/>
                    <a:p>
                      <a:endParaRPr lang="ru-RU" b="1" dirty="0"/>
                    </a:p>
                    <a:p>
                      <a:r>
                        <a:rPr lang="ru-RU" b="1" dirty="0"/>
                        <a:t>На твердый согласный</a:t>
                      </a:r>
                      <a:endParaRPr lang="en-US" b="1" dirty="0"/>
                    </a:p>
                    <a:p>
                      <a:r>
                        <a:rPr lang="en-US" b="1" dirty="0"/>
                        <a:t>Stem ending in a hard consonant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Какой?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Какая?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Какое?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Какие?</a:t>
                      </a:r>
                      <a:endParaRPr lang="x-non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2324797"/>
                  </a:ext>
                </a:extLst>
              </a:tr>
              <a:tr h="1115166"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бел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молод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бел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молод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бел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молод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ОЕ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бел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молод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ЫЕ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3084712"/>
                  </a:ext>
                </a:extLst>
              </a:tr>
              <a:tr h="1241357">
                <a:tc>
                  <a:txBody>
                    <a:bodyPr/>
                    <a:lstStyle/>
                    <a:p>
                      <a:r>
                        <a:rPr lang="ru-RU" b="1" dirty="0"/>
                        <a:t>На г, к, х, ш, щ, ж</a:t>
                      </a:r>
                      <a:endParaRPr lang="en-US" b="1" dirty="0"/>
                    </a:p>
                    <a:p>
                      <a:r>
                        <a:rPr lang="en-US" b="1" dirty="0"/>
                        <a:t>Stem ending in </a:t>
                      </a:r>
                      <a:r>
                        <a:rPr lang="ru-RU" b="1" dirty="0"/>
                        <a:t>г, к, х, ш, щ, ж</a:t>
                      </a:r>
                    </a:p>
                    <a:p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русск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русск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русск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ОЕ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русск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ИЕ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69380782"/>
                  </a:ext>
                </a:extLst>
              </a:tr>
              <a:tr h="1241357">
                <a:tc>
                  <a:txBody>
                    <a:bodyPr/>
                    <a:lstStyle/>
                    <a:p>
                      <a:r>
                        <a:rPr lang="ru-RU" b="1" dirty="0"/>
                        <a:t>На мягкий согласный</a:t>
                      </a:r>
                    </a:p>
                    <a:p>
                      <a:r>
                        <a:rPr lang="en-US" b="1" dirty="0"/>
                        <a:t>Stem ending in a soft consonant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син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син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ЯЯ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син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ЕЕ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син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ИЕ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39060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20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6E9171A-21A8-4766-993F-A918C825F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D1FE611-3BFC-4787-93FF-E95F5961699E}"/>
              </a:ext>
            </a:extLst>
          </p:cNvPr>
          <p:cNvSpPr/>
          <p:nvPr/>
        </p:nvSpPr>
        <p:spPr>
          <a:xfrm>
            <a:off x="1097399" y="237163"/>
            <a:ext cx="9997200" cy="160451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193AF77-9155-4D4B-9714-54802A237B35}"/>
              </a:ext>
            </a:extLst>
          </p:cNvPr>
          <p:cNvSpPr txBox="1"/>
          <p:nvPr/>
        </p:nvSpPr>
        <p:spPr>
          <a:xfrm>
            <a:off x="1371599" y="237347"/>
            <a:ext cx="944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</a:rPr>
              <a:t>Согласование прилагательных с существительными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The agreement of adjectives with nouns</a:t>
            </a:r>
            <a:endParaRPr lang="x-none" sz="2800" b="1" u="sng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E197D6D-A5F7-4FCD-9602-A386C5B65E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2124580"/>
              </p:ext>
            </p:extLst>
          </p:nvPr>
        </p:nvGraphicFramePr>
        <p:xfrm>
          <a:off x="1097399" y="1803042"/>
          <a:ext cx="9997200" cy="453719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99300">
                  <a:extLst>
                    <a:ext uri="{9D8B030D-6E8A-4147-A177-3AD203B41FA5}">
                      <a16:colId xmlns:a16="http://schemas.microsoft.com/office/drawing/2014/main" xmlns="" val="764872269"/>
                    </a:ext>
                  </a:extLst>
                </a:gridCol>
                <a:gridCol w="2499300">
                  <a:extLst>
                    <a:ext uri="{9D8B030D-6E8A-4147-A177-3AD203B41FA5}">
                      <a16:colId xmlns:a16="http://schemas.microsoft.com/office/drawing/2014/main" xmlns="" val="3509973493"/>
                    </a:ext>
                  </a:extLst>
                </a:gridCol>
                <a:gridCol w="2499300">
                  <a:extLst>
                    <a:ext uri="{9D8B030D-6E8A-4147-A177-3AD203B41FA5}">
                      <a16:colId xmlns:a16="http://schemas.microsoft.com/office/drawing/2014/main" xmlns="" val="3061601402"/>
                    </a:ext>
                  </a:extLst>
                </a:gridCol>
                <a:gridCol w="2499300">
                  <a:extLst>
                    <a:ext uri="{9D8B030D-6E8A-4147-A177-3AD203B41FA5}">
                      <a16:colId xmlns:a16="http://schemas.microsoft.com/office/drawing/2014/main" xmlns="" val="1649804260"/>
                    </a:ext>
                  </a:extLst>
                </a:gridCol>
              </a:tblGrid>
              <a:tr h="406492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Единственное число</a:t>
                      </a:r>
                    </a:p>
                    <a:p>
                      <a:pPr algn="ctr"/>
                      <a:r>
                        <a:rPr lang="en-US" b="1" dirty="0"/>
                        <a:t>Singular </a:t>
                      </a:r>
                      <a:endParaRPr lang="x-none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ru-RU" b="1" dirty="0"/>
                        <a:t>Множественное число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Plural</a:t>
                      </a:r>
                    </a:p>
                    <a:p>
                      <a:pPr algn="ctr"/>
                      <a:endParaRPr lang="x-non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78400135"/>
                  </a:ext>
                </a:extLst>
              </a:tr>
              <a:tr h="1047492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Мужской род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Masculine </a:t>
                      </a:r>
                      <a:endParaRPr lang="x-non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Женский род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Feminine</a:t>
                      </a:r>
                      <a:r>
                        <a:rPr lang="en-US" dirty="0"/>
                        <a:t> </a:t>
                      </a:r>
                      <a:endParaRPr lang="x-non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Средний род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Neuter </a:t>
                      </a:r>
                      <a:endParaRPr lang="x-none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24810222"/>
                  </a:ext>
                </a:extLst>
              </a:tr>
              <a:tr h="57612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Какой?</a:t>
                      </a:r>
                      <a:endParaRPr lang="x-non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Какая?</a:t>
                      </a:r>
                      <a:endParaRPr lang="x-non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Какое?</a:t>
                      </a:r>
                      <a:endParaRPr lang="x-none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Какие?</a:t>
                      </a:r>
                      <a:endParaRPr lang="x-none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7487574"/>
                  </a:ext>
                </a:extLst>
              </a:tr>
              <a:tr h="2273507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нов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r>
                        <a:rPr lang="ru-RU" sz="2200" dirty="0"/>
                        <a:t> дом</a:t>
                      </a:r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x-none" sz="22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нов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r>
                        <a:rPr lang="ru-RU" sz="2200" dirty="0"/>
                        <a:t> квартира</a:t>
                      </a:r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АЯ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нов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ОЕ</a:t>
                      </a:r>
                      <a:endParaRPr lang="ru-RU" sz="2200" dirty="0"/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ОЕ</a:t>
                      </a:r>
                      <a:r>
                        <a:rPr lang="ru-RU" sz="2200" dirty="0"/>
                        <a:t> кресло</a:t>
                      </a:r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ЕЕ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err="1"/>
                        <a:t>нов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ЫЕ</a:t>
                      </a:r>
                      <a:r>
                        <a:rPr lang="ru-RU" sz="2200" dirty="0"/>
                        <a:t> дома</a:t>
                      </a:r>
                    </a:p>
                    <a:p>
                      <a:pPr algn="ctr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ИЕ</a:t>
                      </a:r>
                      <a:r>
                        <a:rPr lang="ru-RU" sz="2200" dirty="0"/>
                        <a:t> квартиры</a:t>
                      </a:r>
                    </a:p>
                    <a:p>
                      <a:pPr algn="ctr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ИЕ</a:t>
                      </a:r>
                      <a:r>
                        <a:rPr lang="ru-RU" sz="2200" dirty="0"/>
                        <a:t> кресла</a:t>
                      </a:r>
                      <a:endParaRPr lang="x-none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329989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20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4BF3A7F-E162-45BA-9A4E-8C16FC0DD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" y="0"/>
            <a:ext cx="12191999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966899DB-442D-4BE0-94E5-A45E12F9CC17}"/>
              </a:ext>
            </a:extLst>
          </p:cNvPr>
          <p:cNvSpPr/>
          <p:nvPr/>
        </p:nvSpPr>
        <p:spPr>
          <a:xfrm>
            <a:off x="7296727" y="674254"/>
            <a:ext cx="3556000" cy="2031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6BFECE-B0E3-4038-825E-9FB38101E144}"/>
              </a:ext>
            </a:extLst>
          </p:cNvPr>
          <p:cNvSpPr txBox="1"/>
          <p:nvPr/>
        </p:nvSpPr>
        <p:spPr>
          <a:xfrm>
            <a:off x="7393707" y="858920"/>
            <a:ext cx="412865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Наша Забава –</a:t>
            </a:r>
            <a:r>
              <a:rPr lang="ru-RU" sz="3200" b="1" dirty="0"/>
              <a:t> красив</a:t>
            </a:r>
            <a:r>
              <a:rPr lang="ru-RU" sz="3200" b="1" dirty="0">
                <a:solidFill>
                  <a:srgbClr val="FF0000"/>
                </a:solidFill>
              </a:rPr>
              <a:t>ая</a:t>
            </a:r>
            <a:r>
              <a:rPr lang="ru-RU" sz="3200" b="1" dirty="0">
                <a:solidFill>
                  <a:schemeClr val="bg1"/>
                </a:solidFill>
              </a:rPr>
              <a:t>. </a:t>
            </a:r>
          </a:p>
          <a:p>
            <a:endParaRPr lang="ru-RU" sz="3200" b="1" dirty="0">
              <a:solidFill>
                <a:srgbClr val="FF0000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94105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7823077-BF8D-412D-BD2E-D1EF95781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728" y="0"/>
            <a:ext cx="12459455" cy="685799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227A1FF1-7F0B-41DD-B407-A57C3B3AE5F9}"/>
              </a:ext>
            </a:extLst>
          </p:cNvPr>
          <p:cNvSpPr/>
          <p:nvPr/>
        </p:nvSpPr>
        <p:spPr>
          <a:xfrm>
            <a:off x="997527" y="286330"/>
            <a:ext cx="3648364" cy="20313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C1533D5-BCDA-42F5-9C80-AA6ECA20ABED}"/>
              </a:ext>
            </a:extLst>
          </p:cNvPr>
          <p:cNvSpPr txBox="1"/>
          <p:nvPr/>
        </p:nvSpPr>
        <p:spPr>
          <a:xfrm>
            <a:off x="884999" y="624883"/>
            <a:ext cx="3648364" cy="13542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 </a:t>
            </a:r>
            <a:r>
              <a:rPr lang="ru-RU" sz="3200" dirty="0"/>
              <a:t>Князь был вчера очень</a:t>
            </a:r>
            <a:r>
              <a:rPr lang="ru-RU" sz="3200" b="1" dirty="0"/>
              <a:t> красив.</a:t>
            </a:r>
            <a:endParaRPr lang="ru-RU" sz="3200" b="1" dirty="0">
              <a:solidFill>
                <a:srgbClr val="C00000"/>
              </a:solidFill>
            </a:endParaRP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3419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0"/>
            <a:ext cx="4960600" cy="3933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93538" y="1397038"/>
            <a:ext cx="21980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Неделя</a:t>
            </a:r>
            <a:r>
              <a:rPr lang="zh-CN" altLang="en-US" sz="3200" dirty="0" smtClean="0">
                <a:latin typeface="Arial Narrow" pitchFamily="34" charset="0"/>
              </a:rPr>
              <a:t>星期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80" y="2838854"/>
            <a:ext cx="4221080" cy="40191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735961" y="5877273"/>
            <a:ext cx="13708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День</a:t>
            </a:r>
            <a:r>
              <a:rPr lang="zh-CN" altLang="en-US" sz="3200" dirty="0" smtClean="0">
                <a:latin typeface="Arial Narrow" pitchFamily="34" charset="0"/>
              </a:rPr>
              <a:t>日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31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594E508-07C4-432B-84F3-0AB7E30EA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8" y="528839"/>
            <a:ext cx="10311683" cy="5800322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FBBBE1F-F049-4A76-B83F-4E3D80531AC2}"/>
              </a:ext>
            </a:extLst>
          </p:cNvPr>
          <p:cNvSpPr/>
          <p:nvPr/>
        </p:nvSpPr>
        <p:spPr>
          <a:xfrm>
            <a:off x="8499013" y="568361"/>
            <a:ext cx="2697018" cy="21144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36DC89-3C08-4474-BB01-F85C9D7CF2C7}"/>
              </a:ext>
            </a:extLst>
          </p:cNvPr>
          <p:cNvSpPr txBox="1"/>
          <p:nvPr/>
        </p:nvSpPr>
        <p:spPr>
          <a:xfrm>
            <a:off x="8697337" y="836153"/>
            <a:ext cx="2946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Богатыри</a:t>
            </a:r>
            <a:r>
              <a:rPr lang="ru-RU" sz="3200" b="1" dirty="0"/>
              <a:t> здоров</a:t>
            </a:r>
            <a:r>
              <a:rPr lang="ru-RU" sz="3200" b="1" dirty="0">
                <a:solidFill>
                  <a:srgbClr val="FF0000"/>
                </a:solidFill>
              </a:rPr>
              <a:t>ые</a:t>
            </a:r>
            <a:r>
              <a:rPr lang="ru-RU" sz="3200" b="1" dirty="0"/>
              <a:t> </a:t>
            </a:r>
            <a:r>
              <a:rPr lang="ru-RU" sz="3200" dirty="0"/>
              <a:t>и</a:t>
            </a:r>
            <a:r>
              <a:rPr lang="ru-RU" sz="3200" b="1" dirty="0"/>
              <a:t> сильн</a:t>
            </a:r>
            <a:r>
              <a:rPr lang="ru-RU" sz="3200" b="1" dirty="0">
                <a:solidFill>
                  <a:srgbClr val="FF0000"/>
                </a:solidFill>
              </a:rPr>
              <a:t>ые</a:t>
            </a:r>
            <a:endParaRPr lang="ru-RU" sz="3200" b="1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68333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5CCC0CB-5688-4523-B91B-C817108771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48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B0C75A7-ECE7-4922-9935-91EA5948FA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80431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xmlns="" id="{F3365AFB-7B39-42A3-A036-A028133F307B}"/>
              </a:ext>
            </a:extLst>
          </p:cNvPr>
          <p:cNvSpPr/>
          <p:nvPr/>
        </p:nvSpPr>
        <p:spPr>
          <a:xfrm>
            <a:off x="1629670" y="282843"/>
            <a:ext cx="9365673" cy="92333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AC064F4-A972-4943-A6A7-5EA1F8F031B7}"/>
              </a:ext>
            </a:extLst>
          </p:cNvPr>
          <p:cNvSpPr txBox="1"/>
          <p:nvPr/>
        </p:nvSpPr>
        <p:spPr>
          <a:xfrm>
            <a:off x="817172" y="406558"/>
            <a:ext cx="11046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Князь был вчера </a:t>
            </a:r>
            <a:r>
              <a:rPr lang="ru-RU" sz="3600" b="1" dirty="0"/>
              <a:t>здоров, </a:t>
            </a:r>
            <a:r>
              <a:rPr lang="ru-RU" sz="3600" dirty="0"/>
              <a:t>а сегодня он </a:t>
            </a:r>
            <a:r>
              <a:rPr lang="ru-RU" sz="3600" b="1" dirty="0"/>
              <a:t>болен</a:t>
            </a:r>
          </a:p>
          <a:p>
            <a:pPr algn="ctr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6140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5BADD9-52CB-479E-B269-02150BC62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93" y="0"/>
            <a:ext cx="12328986" cy="6857999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D57E7FA-CD26-4760-86AD-493F4931DEE3}"/>
              </a:ext>
            </a:extLst>
          </p:cNvPr>
          <p:cNvSpPr/>
          <p:nvPr/>
        </p:nvSpPr>
        <p:spPr>
          <a:xfrm>
            <a:off x="3121891" y="323273"/>
            <a:ext cx="3454400" cy="1597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949696B-FE71-43F7-8AE0-9729B168C561}"/>
              </a:ext>
            </a:extLst>
          </p:cNvPr>
          <p:cNvSpPr txBox="1"/>
          <p:nvPr/>
        </p:nvSpPr>
        <p:spPr>
          <a:xfrm>
            <a:off x="3121891" y="443345"/>
            <a:ext cx="36021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Платье у царицы </a:t>
            </a:r>
            <a:r>
              <a:rPr lang="ru-RU" sz="3600" b="1" dirty="0"/>
              <a:t>длинн</a:t>
            </a:r>
            <a:r>
              <a:rPr lang="ru-RU" sz="3600" b="1" dirty="0">
                <a:solidFill>
                  <a:srgbClr val="FF0000"/>
                </a:solidFill>
              </a:rPr>
              <a:t>ое</a:t>
            </a:r>
            <a:endParaRPr lang="ru-RU" sz="3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0732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968E0E-D59E-4CD0-8EF6-79AB690DE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3982"/>
            <a:ext cx="12192000" cy="7539182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C50DF2B5-9BC2-48AA-BB27-674E507BECB8}"/>
              </a:ext>
            </a:extLst>
          </p:cNvPr>
          <p:cNvSpPr/>
          <p:nvPr/>
        </p:nvSpPr>
        <p:spPr>
          <a:xfrm>
            <a:off x="8044873" y="406400"/>
            <a:ext cx="3482109" cy="15517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2818AA-3075-40D0-B8BB-7251ADE72EC2}"/>
              </a:ext>
            </a:extLst>
          </p:cNvPr>
          <p:cNvSpPr txBox="1"/>
          <p:nvPr/>
        </p:nvSpPr>
        <p:spPr>
          <a:xfrm>
            <a:off x="8044873" y="563418"/>
            <a:ext cx="34821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Это платье было </a:t>
            </a:r>
            <a:r>
              <a:rPr lang="ru-RU" sz="3600" b="1" dirty="0"/>
              <a:t>длинно</a:t>
            </a:r>
            <a:r>
              <a:rPr lang="ru-RU" sz="3600" dirty="0"/>
              <a:t> Любаве</a:t>
            </a:r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78382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85A777B-3F2C-4CF6-B991-39ACFC70E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00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839D643-8824-4F2B-A4B9-107D7D7718CB}"/>
              </a:ext>
            </a:extLst>
          </p:cNvPr>
          <p:cNvSpPr/>
          <p:nvPr/>
        </p:nvSpPr>
        <p:spPr>
          <a:xfrm>
            <a:off x="563419" y="4802418"/>
            <a:ext cx="3038763" cy="1828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73B78F-B77F-4E1F-8DA5-2AC1F76F34A0}"/>
              </a:ext>
            </a:extLst>
          </p:cNvPr>
          <p:cNvSpPr txBox="1"/>
          <p:nvPr/>
        </p:nvSpPr>
        <p:spPr>
          <a:xfrm>
            <a:off x="766617" y="5116945"/>
            <a:ext cx="29279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Эти сапоги – </a:t>
            </a:r>
            <a:r>
              <a:rPr lang="ru-RU" sz="3600" b="1" dirty="0"/>
              <a:t>больш</a:t>
            </a:r>
            <a:r>
              <a:rPr lang="ru-RU" sz="3600" b="1" dirty="0">
                <a:solidFill>
                  <a:srgbClr val="FF0000"/>
                </a:solidFill>
              </a:rPr>
              <a:t>ие</a:t>
            </a:r>
            <a:endParaRPr lang="ru-RU" sz="3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2465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B3ED83D-D134-4855-8653-DDE8A147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0AA8C3CC-91F4-4A12-B7F0-3749CD0C5551}"/>
              </a:ext>
            </a:extLst>
          </p:cNvPr>
          <p:cNvSpPr/>
          <p:nvPr/>
        </p:nvSpPr>
        <p:spPr>
          <a:xfrm>
            <a:off x="711200" y="1339272"/>
            <a:ext cx="2992582" cy="167129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6A1DCFB-A448-4B6B-9EFC-31D5E5210BA7}"/>
              </a:ext>
            </a:extLst>
          </p:cNvPr>
          <p:cNvSpPr txBox="1"/>
          <p:nvPr/>
        </p:nvSpPr>
        <p:spPr>
          <a:xfrm>
            <a:off x="840509" y="1533236"/>
            <a:ext cx="35837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Эти сапоги – </a:t>
            </a:r>
            <a:r>
              <a:rPr lang="ru-RU" sz="3600" b="1" dirty="0"/>
              <a:t>маленьк</a:t>
            </a:r>
            <a:r>
              <a:rPr lang="ru-RU" sz="3600" b="1" dirty="0">
                <a:solidFill>
                  <a:srgbClr val="FF0000"/>
                </a:solidFill>
              </a:rPr>
              <a:t>ие</a:t>
            </a:r>
            <a:endParaRPr lang="ru-RU" sz="3600" dirty="0"/>
          </a:p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6444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2ECF95-6A31-4C5D-A2EE-6F8407219D62}"/>
              </a:ext>
            </a:extLst>
          </p:cNvPr>
          <p:cNvSpPr txBox="1"/>
          <p:nvPr/>
        </p:nvSpPr>
        <p:spPr>
          <a:xfrm>
            <a:off x="553792" y="553792"/>
            <a:ext cx="1099855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Модель: Как_  день? – Какой день?</a:t>
            </a:r>
          </a:p>
          <a:p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Как_   дом? Как_  книга? Как_   море? Как_  ручка? Как_  карандаш? Как_  студенты? Как_  тетрадь? Как_   папа? Как_   дочь? Как_  мама? Как_  родители? Как_   небо? Как_  страна? Как_  город? Как_ кот? Как_  собака? Как_  друг? Как_  преподаватель? Как_  урок? Как_  бабушка?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Как_  машина? Как_   поезд?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ие</a:t>
            </a:r>
          </a:p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Модель: __________? –  новые           какие?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__________? –  большой                   __________? –  хороший                 __________? –  молодая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__________? –  красивая                   __________? –  длинная                  __________? –  дорогие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__________? –  маленькое                __________? –  высокое                   __________? –  родной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__________? –  белый                       __________? –  плохие                     __________? –  любимая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xmlns="" id="{3EA23532-B7D1-4356-9401-12012355D753}"/>
              </a:ext>
            </a:extLst>
          </p:cNvPr>
          <p:cNvCxnSpPr>
            <a:cxnSpLocks/>
          </p:cNvCxnSpPr>
          <p:nvPr/>
        </p:nvCxnSpPr>
        <p:spPr>
          <a:xfrm>
            <a:off x="4829576" y="3557789"/>
            <a:ext cx="489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32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60E2707-03F0-4B05-9422-C0D1F8D8C0FD}"/>
              </a:ext>
            </a:extLst>
          </p:cNvPr>
          <p:cNvSpPr txBox="1"/>
          <p:nvPr/>
        </p:nvSpPr>
        <p:spPr>
          <a:xfrm>
            <a:off x="1363014" y="592428"/>
            <a:ext cx="946597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– плохой                                                новый – старый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– старый                                                 дорогой – дешёвый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– низкий                                                 громкий – тихий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горячий – холодный                                             лёгкий – тяжёлый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длинный – короткий                                             медленный – быстрый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светлый – тёмный                                                 красивый – некрасивый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Ответьте на вопросы.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у вас ручка: новая или старая, синяя или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красная, дорогая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дешёвая?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 ________, __________, _______ ручка.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 вас город: большой или маленький, старый или молодой, красивый или некрасивый?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________, __________, ___________ город.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 тебя книги: новые или старые, хорошие или плохие, дорогие или дешёвые?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_______, ________, _________ книги.</a:t>
            </a:r>
          </a:p>
          <a:p>
            <a:pPr marL="342900" indent="-342900">
              <a:buFontTx/>
              <a:buChar char="-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у нас небо: синее или красное, высокое или низкое, светлое или тёмное?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У нас _______, _______, _______ небо.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8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9C40828-0DC1-49CB-B442-91AF95F51F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AD4D40D-FEF1-4957-933E-3A4A08D9E717}"/>
              </a:ext>
            </a:extLst>
          </p:cNvPr>
          <p:cNvSpPr/>
          <p:nvPr/>
        </p:nvSpPr>
        <p:spPr>
          <a:xfrm>
            <a:off x="481779" y="216309"/>
            <a:ext cx="11228439" cy="1042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95FCA94-2FD3-4ABB-AED0-54830FF8C2C5}"/>
              </a:ext>
            </a:extLst>
          </p:cNvPr>
          <p:cNvSpPr txBox="1"/>
          <p:nvPr/>
        </p:nvSpPr>
        <p:spPr>
          <a:xfrm>
            <a:off x="349044" y="216309"/>
            <a:ext cx="114939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>
                <a:solidFill>
                  <a:schemeClr val="bg1"/>
                </a:solidFill>
              </a:rPr>
              <a:t>Образование сравнительной и превосходной степени прилагательных</a:t>
            </a:r>
          </a:p>
          <a:p>
            <a:pPr algn="ctr"/>
            <a:r>
              <a:rPr lang="en-US" sz="2800" b="1" u="sng" dirty="0">
                <a:solidFill>
                  <a:schemeClr val="bg1"/>
                </a:solidFill>
              </a:rPr>
              <a:t>The comparative and superlative degrees of the adjectives</a:t>
            </a:r>
            <a:endParaRPr lang="ru-RU" sz="2800" b="1" u="sng" dirty="0">
              <a:solidFill>
                <a:schemeClr val="bg1"/>
              </a:solidFill>
            </a:endParaRPr>
          </a:p>
          <a:p>
            <a:endParaRPr lang="x-none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7A5B7ED2-077D-4F0C-A79D-6E930BEEC2A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35544" y="1447415"/>
          <a:ext cx="9120911" cy="50992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88291">
                  <a:extLst>
                    <a:ext uri="{9D8B030D-6E8A-4147-A177-3AD203B41FA5}">
                      <a16:colId xmlns:a16="http://schemas.microsoft.com/office/drawing/2014/main" xmlns="" val="2812558066"/>
                    </a:ext>
                  </a:extLst>
                </a:gridCol>
                <a:gridCol w="3016310">
                  <a:extLst>
                    <a:ext uri="{9D8B030D-6E8A-4147-A177-3AD203B41FA5}">
                      <a16:colId xmlns:a16="http://schemas.microsoft.com/office/drawing/2014/main" xmlns="" val="575878195"/>
                    </a:ext>
                  </a:extLst>
                </a:gridCol>
                <a:gridCol w="3016310">
                  <a:extLst>
                    <a:ext uri="{9D8B030D-6E8A-4147-A177-3AD203B41FA5}">
                      <a16:colId xmlns:a16="http://schemas.microsoft.com/office/drawing/2014/main" xmlns="" val="135089643"/>
                    </a:ext>
                  </a:extLst>
                </a:gridCol>
              </a:tblGrid>
              <a:tr h="811243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Положительная степень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Positive degree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Сравнительная степень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Comparative degree</a:t>
                      </a:r>
                      <a:endParaRPr lang="x-non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Превосходная степень</a:t>
                      </a:r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Superlative degree</a:t>
                      </a:r>
                      <a:endParaRPr lang="x-none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7630238"/>
                  </a:ext>
                </a:extLst>
              </a:tr>
              <a:tr h="4288001">
                <a:tc>
                  <a:txBody>
                    <a:bodyPr/>
                    <a:lstStyle/>
                    <a:p>
                      <a:pPr algn="l"/>
                      <a:r>
                        <a:rPr lang="ru-RU" sz="2200" dirty="0" err="1"/>
                        <a:t>красив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маленьк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молод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высок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низк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дрог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дешёв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длинн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коротк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плох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dirty="0" err="1"/>
                        <a:t>красив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меньш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молож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выш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ниж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дорож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дешевл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длинн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короч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лучш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dirty="0" err="1"/>
                        <a:t>хуж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Е</a:t>
                      </a:r>
                      <a:r>
                        <a:rPr lang="ru-RU" sz="2200" dirty="0"/>
                        <a:t> </a:t>
                      </a:r>
                      <a:endParaRPr lang="x-none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красив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 </a:t>
                      </a:r>
                      <a:r>
                        <a:rPr lang="ru-RU" sz="2200" dirty="0" err="1"/>
                        <a:t>больш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маленьк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молод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высок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низк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дорог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дешёв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длинн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ЫЙ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коротк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хорош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ИЙ</a:t>
                      </a:r>
                      <a:endParaRPr lang="ru-RU" sz="2200" dirty="0"/>
                    </a:p>
                    <a:p>
                      <a:pPr algn="l"/>
                      <a:r>
                        <a:rPr lang="ru-RU" sz="2200" b="1" dirty="0"/>
                        <a:t>самый</a:t>
                      </a:r>
                      <a:r>
                        <a:rPr lang="ru-RU" sz="2200" dirty="0"/>
                        <a:t> </a:t>
                      </a:r>
                      <a:r>
                        <a:rPr lang="ru-RU" sz="2200" dirty="0" err="1"/>
                        <a:t>плох</a:t>
                      </a:r>
                      <a:r>
                        <a:rPr lang="ru-RU" sz="2200" b="1" dirty="0" err="1">
                          <a:solidFill>
                            <a:srgbClr val="FF0000"/>
                          </a:solidFill>
                        </a:rPr>
                        <a:t>ОЙ</a:t>
                      </a:r>
                      <a:endParaRPr lang="ru-RU" sz="2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180944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24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6658E66-2DC6-4A17-8989-5D8D5F63D8B2}"/>
              </a:ext>
            </a:extLst>
          </p:cNvPr>
          <p:cNvSpPr/>
          <p:nvPr/>
        </p:nvSpPr>
        <p:spPr>
          <a:xfrm>
            <a:off x="515105" y="2947860"/>
            <a:ext cx="3302103" cy="35458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22749F0A-8B49-45B0-B0EC-BF980348296B}"/>
              </a:ext>
            </a:extLst>
          </p:cNvPr>
          <p:cNvSpPr/>
          <p:nvPr/>
        </p:nvSpPr>
        <p:spPr>
          <a:xfrm>
            <a:off x="4470399" y="2947860"/>
            <a:ext cx="3302103" cy="35458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E319E06-5B05-4A41-8EDC-3D53B10DA400}"/>
              </a:ext>
            </a:extLst>
          </p:cNvPr>
          <p:cNvSpPr/>
          <p:nvPr/>
        </p:nvSpPr>
        <p:spPr>
          <a:xfrm>
            <a:off x="8463279" y="2947860"/>
            <a:ext cx="3302103" cy="3545839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5BDBA27-DEA5-492D-AFF3-14B05B57D5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57" y="2991408"/>
            <a:ext cx="2204779" cy="22047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C208DB3-BBEC-4646-AF2C-133B319F20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79" y="3337288"/>
            <a:ext cx="1858900" cy="1858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83D5D91-DF51-4C1A-AC35-BDD28A992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5" y="3346038"/>
            <a:ext cx="1875507" cy="1875507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78A3D946-CB48-46D3-9D2A-9A93CA5FAA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43" y="3401804"/>
            <a:ext cx="1763861" cy="176386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ABB44347-1233-4D30-9B44-762A537EA7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012" y="3469625"/>
            <a:ext cx="857663" cy="1745246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826BD69C-7D73-4CF5-8693-3BAD0C14EAD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4939" y="2991408"/>
            <a:ext cx="1427941" cy="2170123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1CE235DE-4974-41A3-AFE9-5B8D693954C9}"/>
              </a:ext>
            </a:extLst>
          </p:cNvPr>
          <p:cNvSpPr/>
          <p:nvPr/>
        </p:nvSpPr>
        <p:spPr>
          <a:xfrm>
            <a:off x="10160" y="1502425"/>
            <a:ext cx="12181840" cy="121048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CB309DB-66DB-44A8-964B-C6B82A0FA629}"/>
              </a:ext>
            </a:extLst>
          </p:cNvPr>
          <p:cNvSpPr txBox="1"/>
          <p:nvPr/>
        </p:nvSpPr>
        <p:spPr>
          <a:xfrm>
            <a:off x="477520" y="1502427"/>
            <a:ext cx="13548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Г</a:t>
            </a:r>
          </a:p>
          <a:p>
            <a:r>
              <a:rPr lang="ru-RU" sz="2400" b="1" dirty="0"/>
              <a:t>Д	Ж</a:t>
            </a:r>
          </a:p>
          <a:p>
            <a:r>
              <a:rPr lang="ru-RU" sz="2400" b="1" dirty="0"/>
              <a:t>З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701922F-1A5B-4ED4-BC51-8F386D621874}"/>
              </a:ext>
            </a:extLst>
          </p:cNvPr>
          <p:cNvSpPr txBox="1"/>
          <p:nvPr/>
        </p:nvSpPr>
        <p:spPr>
          <a:xfrm>
            <a:off x="3451109" y="1502425"/>
            <a:ext cx="174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К</a:t>
            </a:r>
          </a:p>
          <a:p>
            <a:r>
              <a:rPr lang="ru-RU" sz="2400" b="1" dirty="0"/>
              <a:t>	Ч</a:t>
            </a:r>
          </a:p>
          <a:p>
            <a:r>
              <a:rPr lang="ru-RU" sz="2400" b="1" dirty="0"/>
              <a:t>Т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2956338-FC14-4D6B-940B-571D009A0201}"/>
              </a:ext>
            </a:extLst>
          </p:cNvPr>
          <p:cNvSpPr txBox="1"/>
          <p:nvPr/>
        </p:nvSpPr>
        <p:spPr>
          <a:xfrm>
            <a:off x="7013693" y="1512583"/>
            <a:ext cx="1493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СТ</a:t>
            </a:r>
          </a:p>
          <a:p>
            <a:r>
              <a:rPr lang="ru-RU" sz="2400" b="1" dirty="0"/>
              <a:t>	 Щ</a:t>
            </a:r>
          </a:p>
          <a:p>
            <a:r>
              <a:rPr lang="ru-RU" sz="2400" b="1" dirty="0"/>
              <a:t>СК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B4237DDC-950D-4560-B4FA-F05EBD2B4EEF}"/>
              </a:ext>
            </a:extLst>
          </p:cNvPr>
          <p:cNvSpPr txBox="1"/>
          <p:nvPr/>
        </p:nvSpPr>
        <p:spPr>
          <a:xfrm>
            <a:off x="10129520" y="1871758"/>
            <a:ext cx="1493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Х	 Ш</a:t>
            </a:r>
          </a:p>
        </p:txBody>
      </p: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BBA52AA6-3F68-4EE2-A2D0-F08E0A4C093D}"/>
              </a:ext>
            </a:extLst>
          </p:cNvPr>
          <p:cNvCxnSpPr/>
          <p:nvPr/>
        </p:nvCxnSpPr>
        <p:spPr>
          <a:xfrm>
            <a:off x="843280" y="2102589"/>
            <a:ext cx="53848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9831E52C-66EB-4861-AC90-4CCDD31325AE}"/>
              </a:ext>
            </a:extLst>
          </p:cNvPr>
          <p:cNvCxnSpPr/>
          <p:nvPr/>
        </p:nvCxnSpPr>
        <p:spPr>
          <a:xfrm>
            <a:off x="843280" y="1725949"/>
            <a:ext cx="538480" cy="376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09AC46FB-436B-47B5-808F-9FFFE9BCE1CA}"/>
              </a:ext>
            </a:extLst>
          </p:cNvPr>
          <p:cNvCxnSpPr>
            <a:cxnSpLocks/>
          </p:cNvCxnSpPr>
          <p:nvPr/>
        </p:nvCxnSpPr>
        <p:spPr>
          <a:xfrm flipH="1">
            <a:off x="893563" y="2102589"/>
            <a:ext cx="488197" cy="376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xmlns="" id="{EAD29E71-09A1-41B6-9E27-05F1EFF4851E}"/>
              </a:ext>
            </a:extLst>
          </p:cNvPr>
          <p:cNvCxnSpPr/>
          <p:nvPr/>
        </p:nvCxnSpPr>
        <p:spPr>
          <a:xfrm>
            <a:off x="3795707" y="1716074"/>
            <a:ext cx="538480" cy="376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A2F03130-3F81-4226-B1CB-6E75CB6E7937}"/>
              </a:ext>
            </a:extLst>
          </p:cNvPr>
          <p:cNvCxnSpPr>
            <a:cxnSpLocks/>
          </p:cNvCxnSpPr>
          <p:nvPr/>
        </p:nvCxnSpPr>
        <p:spPr>
          <a:xfrm flipH="1">
            <a:off x="3845990" y="2092714"/>
            <a:ext cx="488197" cy="376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2BA4C5EA-1428-4B5B-B167-5C2B8137D529}"/>
              </a:ext>
            </a:extLst>
          </p:cNvPr>
          <p:cNvCxnSpPr/>
          <p:nvPr/>
        </p:nvCxnSpPr>
        <p:spPr>
          <a:xfrm>
            <a:off x="7478122" y="1725949"/>
            <a:ext cx="538480" cy="376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DF7B7852-17F2-42A1-91A6-38C314409A4E}"/>
              </a:ext>
            </a:extLst>
          </p:cNvPr>
          <p:cNvCxnSpPr>
            <a:cxnSpLocks/>
          </p:cNvCxnSpPr>
          <p:nvPr/>
        </p:nvCxnSpPr>
        <p:spPr>
          <a:xfrm flipH="1">
            <a:off x="7528405" y="2102589"/>
            <a:ext cx="488197" cy="37664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xmlns="" id="{4FC9F31C-3AD8-4B2A-9FDF-1AA753AE8761}"/>
              </a:ext>
            </a:extLst>
          </p:cNvPr>
          <p:cNvCxnSpPr>
            <a:cxnSpLocks/>
          </p:cNvCxnSpPr>
          <p:nvPr/>
        </p:nvCxnSpPr>
        <p:spPr>
          <a:xfrm flipH="1" flipV="1">
            <a:off x="10484939" y="2092714"/>
            <a:ext cx="579664" cy="98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C0F2C51B-BD93-42DC-A78B-0175F6636591}"/>
              </a:ext>
            </a:extLst>
          </p:cNvPr>
          <p:cNvSpPr/>
          <p:nvPr/>
        </p:nvSpPr>
        <p:spPr>
          <a:xfrm>
            <a:off x="245806" y="155365"/>
            <a:ext cx="116315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ПРОСТАЯ СРАВНИТЕЛЬНАЯ СТЕПЕНЬ (ОКАНЧИВАЮЩАЯСЯ НА-Е) ОСОБЕННОСТИ ФОРМИРОВАНИЯ</a:t>
            </a:r>
            <a:endParaRPr lang="ru-RU" b="1" dirty="0">
              <a:solidFill>
                <a:srgbClr val="C00000"/>
              </a:solidFill>
              <a:latin typeface="Bahnschrift" panose="020B0502040204020203" pitchFamily="34" charset="0"/>
            </a:endParaRPr>
          </a:p>
          <a:p>
            <a:pPr algn="ctr"/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</a:rPr>
              <a:t>THE SIMPLE COMPARATIVE DEGREE (ENDING IN -E) THE PECULIARITIES OF FORMATION</a:t>
            </a:r>
            <a:endParaRPr lang="ru-RU" b="1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2CBDE56-751C-4E32-B7A1-E2EF2E754D1A}"/>
              </a:ext>
            </a:extLst>
          </p:cNvPr>
          <p:cNvSpPr/>
          <p:nvPr/>
        </p:nvSpPr>
        <p:spPr>
          <a:xfrm>
            <a:off x="467360" y="1041232"/>
            <a:ext cx="12181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Bahnschrift" panose="020B0502040204020203" pitchFamily="34" charset="0"/>
              </a:rPr>
              <a:t>Some consonants regularly interchange in Russian, </a:t>
            </a:r>
            <a:r>
              <a:rPr lang="en-US" sz="1600" dirty="0" err="1">
                <a:latin typeface="Bahnschrift" panose="020B0502040204020203" pitchFamily="34" charset="0"/>
              </a:rPr>
              <a:t>i</a:t>
            </a:r>
            <a:r>
              <a:rPr lang="en-US" sz="1600" dirty="0">
                <a:latin typeface="Bahnschrift" panose="020B0502040204020203" pitchFamily="34" charset="0"/>
              </a:rPr>
              <a:t>. e. they regularly substitute one another in different forms of a word.</a:t>
            </a:r>
            <a:endParaRPr lang="ru-RU" sz="1600" dirty="0">
              <a:latin typeface="Bahnschrift" panose="020B0502040204020203" pitchFamily="34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xmlns="" id="{12D36F4E-7CA3-4B8A-8D85-4D7936275D47}"/>
              </a:ext>
            </a:extLst>
          </p:cNvPr>
          <p:cNvSpPr/>
          <p:nvPr/>
        </p:nvSpPr>
        <p:spPr>
          <a:xfrm>
            <a:off x="-836383" y="5494938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err="1">
                <a:solidFill>
                  <a:prstClr val="black"/>
                </a:solidFill>
              </a:rPr>
              <a:t>стро</a:t>
            </a:r>
            <a:r>
              <a:rPr lang="ru-RU" sz="2400" dirty="0" err="1">
                <a:solidFill>
                  <a:srgbClr val="C00000"/>
                </a:solidFill>
              </a:rPr>
              <a:t>Г</a:t>
            </a:r>
            <a:r>
              <a:rPr lang="ru-RU" sz="2400" dirty="0" err="1">
                <a:solidFill>
                  <a:prstClr val="black"/>
                </a:solidFill>
              </a:rPr>
              <a:t>ий</a:t>
            </a:r>
            <a:r>
              <a:rPr lang="ru-RU" sz="2400" dirty="0">
                <a:solidFill>
                  <a:prstClr val="black"/>
                </a:solidFill>
              </a:rPr>
              <a:t> – </a:t>
            </a:r>
            <a:r>
              <a:rPr lang="ru-RU" sz="2400" dirty="0" err="1">
                <a:solidFill>
                  <a:prstClr val="black"/>
                </a:solidFill>
              </a:rPr>
              <a:t>стро</a:t>
            </a:r>
            <a:r>
              <a:rPr lang="ru-RU" sz="2400" dirty="0" err="1">
                <a:solidFill>
                  <a:srgbClr val="4472C4">
                    <a:lumMod val="75000"/>
                  </a:srgbClr>
                </a:solidFill>
              </a:rPr>
              <a:t>Ж</a:t>
            </a:r>
            <a:r>
              <a:rPr lang="ru-RU" sz="2400" dirty="0" err="1">
                <a:solidFill>
                  <a:prstClr val="black"/>
                </a:solidFill>
              </a:rPr>
              <a:t>Е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/>
            <a:r>
              <a:rPr lang="ru-RU" sz="2400" dirty="0" err="1">
                <a:solidFill>
                  <a:prstClr val="black"/>
                </a:solidFill>
              </a:rPr>
              <a:t>стро</a:t>
            </a:r>
            <a:r>
              <a:rPr lang="ru-RU" sz="2400" dirty="0" err="1">
                <a:solidFill>
                  <a:srgbClr val="4472C4">
                    <a:lumMod val="75000"/>
                  </a:srgbClr>
                </a:solidFill>
              </a:rPr>
              <a:t>Ж</a:t>
            </a:r>
            <a:r>
              <a:rPr lang="ru-RU" sz="2400" dirty="0" err="1">
                <a:solidFill>
                  <a:prstClr val="black"/>
                </a:solidFill>
              </a:rPr>
              <a:t>Е</a:t>
            </a:r>
            <a:r>
              <a:rPr lang="ru-RU" sz="2400" dirty="0">
                <a:solidFill>
                  <a:prstClr val="black"/>
                </a:solidFill>
              </a:rPr>
              <a:t> всех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xmlns="" id="{00D3044C-5408-42FE-9A63-A8672353A4F9}"/>
              </a:ext>
            </a:extLst>
          </p:cNvPr>
          <p:cNvSpPr/>
          <p:nvPr/>
        </p:nvSpPr>
        <p:spPr>
          <a:xfrm>
            <a:off x="3073450" y="547468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err="1">
                <a:solidFill>
                  <a:prstClr val="black"/>
                </a:solidFill>
              </a:rPr>
              <a:t>моло</a:t>
            </a:r>
            <a:r>
              <a:rPr lang="ru-RU" sz="2400" dirty="0" err="1">
                <a:solidFill>
                  <a:srgbClr val="C00000"/>
                </a:solidFill>
              </a:rPr>
              <a:t>Д</a:t>
            </a:r>
            <a:r>
              <a:rPr lang="ru-RU" sz="2400" dirty="0" err="1">
                <a:solidFill>
                  <a:prstClr val="black"/>
                </a:solidFill>
              </a:rPr>
              <a:t>ой</a:t>
            </a:r>
            <a:r>
              <a:rPr lang="ru-RU" sz="2400" dirty="0">
                <a:solidFill>
                  <a:prstClr val="black"/>
                </a:solidFill>
              </a:rPr>
              <a:t> – </a:t>
            </a:r>
            <a:r>
              <a:rPr lang="ru-RU" sz="2400" dirty="0" err="1">
                <a:solidFill>
                  <a:prstClr val="black"/>
                </a:solidFill>
              </a:rPr>
              <a:t>моло</a:t>
            </a:r>
            <a:r>
              <a:rPr lang="ru-RU" sz="2400" dirty="0" err="1">
                <a:solidFill>
                  <a:srgbClr val="4472C4">
                    <a:lumMod val="75000"/>
                  </a:srgbClr>
                </a:solidFill>
              </a:rPr>
              <a:t>Ж</a:t>
            </a:r>
            <a:r>
              <a:rPr lang="ru-RU" sz="2400" dirty="0" err="1">
                <a:solidFill>
                  <a:prstClr val="black"/>
                </a:solidFill>
              </a:rPr>
              <a:t>Е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/>
            <a:r>
              <a:rPr lang="ru-RU" sz="2400" dirty="0" err="1">
                <a:solidFill>
                  <a:prstClr val="black"/>
                </a:solidFill>
              </a:rPr>
              <a:t>моло</a:t>
            </a:r>
            <a:r>
              <a:rPr lang="ru-RU" sz="2400" dirty="0" err="1">
                <a:solidFill>
                  <a:srgbClr val="4472C4">
                    <a:lumMod val="75000"/>
                  </a:srgbClr>
                </a:solidFill>
              </a:rPr>
              <a:t>Ж</a:t>
            </a:r>
            <a:r>
              <a:rPr lang="ru-RU" sz="2400" dirty="0" err="1">
                <a:solidFill>
                  <a:prstClr val="black"/>
                </a:solidFill>
              </a:rPr>
              <a:t>Е</a:t>
            </a:r>
            <a:r>
              <a:rPr lang="ru-RU" sz="2400" dirty="0">
                <a:solidFill>
                  <a:prstClr val="black"/>
                </a:solidFill>
              </a:rPr>
              <a:t> всех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xmlns="" id="{51B4B70F-1221-4991-9E2E-F79CE6C340AF}"/>
              </a:ext>
            </a:extLst>
          </p:cNvPr>
          <p:cNvSpPr/>
          <p:nvPr/>
        </p:nvSpPr>
        <p:spPr>
          <a:xfrm>
            <a:off x="7066330" y="5438786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2400" dirty="0" err="1">
                <a:solidFill>
                  <a:prstClr val="black"/>
                </a:solidFill>
              </a:rPr>
              <a:t>ти</a:t>
            </a:r>
            <a:r>
              <a:rPr lang="ru-RU" sz="2400" dirty="0" err="1">
                <a:solidFill>
                  <a:srgbClr val="C00000"/>
                </a:solidFill>
              </a:rPr>
              <a:t>Х</a:t>
            </a:r>
            <a:r>
              <a:rPr lang="ru-RU" sz="2400" dirty="0" err="1">
                <a:solidFill>
                  <a:prstClr val="black"/>
                </a:solidFill>
              </a:rPr>
              <a:t>ий</a:t>
            </a:r>
            <a:r>
              <a:rPr lang="ru-RU" sz="2400" dirty="0">
                <a:solidFill>
                  <a:prstClr val="black"/>
                </a:solidFill>
              </a:rPr>
              <a:t> – </a:t>
            </a:r>
            <a:r>
              <a:rPr lang="ru-RU" sz="2400" dirty="0" err="1">
                <a:solidFill>
                  <a:prstClr val="black"/>
                </a:solidFill>
              </a:rPr>
              <a:t>ти</a:t>
            </a:r>
            <a:r>
              <a:rPr lang="ru-RU" sz="2400" dirty="0" err="1">
                <a:solidFill>
                  <a:srgbClr val="4472C4">
                    <a:lumMod val="75000"/>
                  </a:srgbClr>
                </a:solidFill>
              </a:rPr>
              <a:t>Ш</a:t>
            </a:r>
            <a:r>
              <a:rPr lang="ru-RU" sz="2400" dirty="0" err="1">
                <a:solidFill>
                  <a:prstClr val="black"/>
                </a:solidFill>
              </a:rPr>
              <a:t>Е</a:t>
            </a:r>
            <a:endParaRPr lang="ru-RU" sz="2400" dirty="0">
              <a:solidFill>
                <a:prstClr val="black"/>
              </a:solidFill>
            </a:endParaRPr>
          </a:p>
          <a:p>
            <a:pPr lvl="0" algn="ctr"/>
            <a:r>
              <a:rPr lang="ru-RU" sz="2400" dirty="0" err="1">
                <a:solidFill>
                  <a:prstClr val="black"/>
                </a:solidFill>
              </a:rPr>
              <a:t>ти</a:t>
            </a:r>
            <a:r>
              <a:rPr lang="ru-RU" sz="2400" dirty="0" err="1">
                <a:solidFill>
                  <a:srgbClr val="4472C4">
                    <a:lumMod val="75000"/>
                  </a:srgbClr>
                </a:solidFill>
              </a:rPr>
              <a:t>Ш</a:t>
            </a:r>
            <a:r>
              <a:rPr lang="ru-RU" sz="2400" dirty="0" err="1">
                <a:solidFill>
                  <a:prstClr val="black"/>
                </a:solidFill>
              </a:rPr>
              <a:t>Е</a:t>
            </a:r>
            <a:r>
              <a:rPr lang="ru-RU" sz="2400" dirty="0">
                <a:solidFill>
                  <a:prstClr val="black"/>
                </a:solidFill>
              </a:rPr>
              <a:t> всех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xmlns="" id="{F060F1D2-63D2-46B9-88DC-1CDBF412F8B9}"/>
              </a:ext>
            </a:extLst>
          </p:cNvPr>
          <p:cNvSpPr/>
          <p:nvPr/>
        </p:nvSpPr>
        <p:spPr>
          <a:xfrm>
            <a:off x="1018682" y="3805344"/>
            <a:ext cx="406528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Г</a:t>
            </a: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0103D253-ED36-4F65-87CE-728309A2209D}"/>
              </a:ext>
            </a:extLst>
          </p:cNvPr>
          <p:cNvSpPr/>
          <p:nvPr/>
        </p:nvSpPr>
        <p:spPr>
          <a:xfrm>
            <a:off x="2610176" y="3796449"/>
            <a:ext cx="406528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2EC3F045-EABE-4423-B178-A46DB18BE366}"/>
              </a:ext>
            </a:extLst>
          </p:cNvPr>
          <p:cNvSpPr/>
          <p:nvPr/>
        </p:nvSpPr>
        <p:spPr>
          <a:xfrm>
            <a:off x="3480761" y="2803389"/>
            <a:ext cx="406528" cy="5588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8B0839EC-8B35-44D9-A8BD-93F59DF8E727}"/>
              </a:ext>
            </a:extLst>
          </p:cNvPr>
          <p:cNvSpPr/>
          <p:nvPr/>
        </p:nvSpPr>
        <p:spPr>
          <a:xfrm>
            <a:off x="5168427" y="3882412"/>
            <a:ext cx="406528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Д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xmlns="" id="{B0204DA3-F0CE-4C80-93FB-A095F690D24B}"/>
              </a:ext>
            </a:extLst>
          </p:cNvPr>
          <p:cNvSpPr/>
          <p:nvPr/>
        </p:nvSpPr>
        <p:spPr>
          <a:xfrm>
            <a:off x="6478677" y="3882412"/>
            <a:ext cx="406528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xmlns="" id="{69F22770-DEDC-41BF-A451-839F333FA6CB}"/>
              </a:ext>
            </a:extLst>
          </p:cNvPr>
          <p:cNvSpPr/>
          <p:nvPr/>
        </p:nvSpPr>
        <p:spPr>
          <a:xfrm>
            <a:off x="7190690" y="3267017"/>
            <a:ext cx="406528" cy="5588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xmlns="" id="{96BA98FC-0A26-412A-90BE-7C5EED0A218D}"/>
              </a:ext>
            </a:extLst>
          </p:cNvPr>
          <p:cNvSpPr/>
          <p:nvPr/>
        </p:nvSpPr>
        <p:spPr>
          <a:xfrm>
            <a:off x="9138579" y="4019596"/>
            <a:ext cx="406528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Х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xmlns="" id="{DC15860A-463D-4138-8E08-41958D54B078}"/>
              </a:ext>
            </a:extLst>
          </p:cNvPr>
          <p:cNvSpPr/>
          <p:nvPr/>
        </p:nvSpPr>
        <p:spPr>
          <a:xfrm>
            <a:off x="10368243" y="4079777"/>
            <a:ext cx="406528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Щ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xmlns="" id="{EE807E3E-D105-43B7-BD23-D891D8687A78}"/>
              </a:ext>
            </a:extLst>
          </p:cNvPr>
          <p:cNvSpPr/>
          <p:nvPr/>
        </p:nvSpPr>
        <p:spPr>
          <a:xfrm>
            <a:off x="11079339" y="2712912"/>
            <a:ext cx="406528" cy="55880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E4A39272-10D8-401A-A2F1-3B71A69BE7AA}"/>
              </a:ext>
            </a:extLst>
          </p:cNvPr>
          <p:cNvSpPr txBox="1"/>
          <p:nvPr/>
        </p:nvSpPr>
        <p:spPr>
          <a:xfrm>
            <a:off x="1672856" y="3768388"/>
            <a:ext cx="567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xmlns="" id="{F107642C-91E3-4967-8204-9220487A2CD5}"/>
              </a:ext>
            </a:extLst>
          </p:cNvPr>
          <p:cNvSpPr/>
          <p:nvPr/>
        </p:nvSpPr>
        <p:spPr>
          <a:xfrm>
            <a:off x="5650160" y="3755226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CE67A547-8E2F-4E2F-AB95-FF6BAA74CB79}"/>
              </a:ext>
            </a:extLst>
          </p:cNvPr>
          <p:cNvSpPr/>
          <p:nvPr/>
        </p:nvSpPr>
        <p:spPr>
          <a:xfrm>
            <a:off x="9686429" y="3818775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89328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Дни </a:t>
            </a:r>
            <a:r>
              <a:rPr lang="ru-RU" dirty="0" smtClean="0"/>
              <a:t>недели</a:t>
            </a:r>
            <a:r>
              <a:rPr lang="zh-CN" altLang="en-US" dirty="0" smtClean="0"/>
              <a:t>星期（星期一到星期五）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264555"/>
            <a:ext cx="8350987" cy="4765630"/>
          </a:xfrm>
        </p:spPr>
      </p:pic>
    </p:spTree>
    <p:extLst>
      <p:ext uri="{BB962C8B-B14F-4D97-AF65-F5344CB8AC3E}">
        <p14:creationId xmlns:p14="http://schemas.microsoft.com/office/powerpoint/2010/main" val="198093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2E46CE-DB83-463B-8386-30F3255946D0}"/>
              </a:ext>
            </a:extLst>
          </p:cNvPr>
          <p:cNvSpPr/>
          <p:nvPr/>
        </p:nvSpPr>
        <p:spPr>
          <a:xfrm>
            <a:off x="306858" y="1278586"/>
            <a:ext cx="3473462" cy="43008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4DE9462-CAF8-4B36-8838-ECFDB5974466}"/>
              </a:ext>
            </a:extLst>
          </p:cNvPr>
          <p:cNvSpPr/>
          <p:nvPr/>
        </p:nvSpPr>
        <p:spPr>
          <a:xfrm>
            <a:off x="4262152" y="1278586"/>
            <a:ext cx="3473462" cy="43008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D7DBB91-8AEF-4183-A4E9-6A1DA48DDA52}"/>
              </a:ext>
            </a:extLst>
          </p:cNvPr>
          <p:cNvSpPr/>
          <p:nvPr/>
        </p:nvSpPr>
        <p:spPr>
          <a:xfrm>
            <a:off x="8255032" y="1278586"/>
            <a:ext cx="3473462" cy="43008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8EA033-B06F-4A62-B146-7D6B1117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64" y="1322134"/>
            <a:ext cx="2478084" cy="26742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57C7DB-17D2-4A4F-9EDB-FBC1E64CD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668013"/>
            <a:ext cx="2089330" cy="225470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F13E7E9-E271-43B3-B30F-CCD93B31A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8" y="1676764"/>
            <a:ext cx="2107995" cy="227484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A92A617-C4F4-4E84-BC24-10F1F7720F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06" y="1732530"/>
            <a:ext cx="1982509" cy="21394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00C3BAE-7850-4804-A205-FA8330E156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08" y="1800350"/>
            <a:ext cx="963979" cy="211684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356E4CE-9F79-4253-8B54-298A6E1895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43" y="1322133"/>
            <a:ext cx="1604949" cy="263219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95942A94-50E7-4527-AF68-037758814FD6}"/>
              </a:ext>
            </a:extLst>
          </p:cNvPr>
          <p:cNvSpPr/>
          <p:nvPr/>
        </p:nvSpPr>
        <p:spPr>
          <a:xfrm>
            <a:off x="960696" y="2136068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К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845DCB6A-4312-4A90-A5F2-C13B27B28C79}"/>
              </a:ext>
            </a:extLst>
          </p:cNvPr>
          <p:cNvSpPr/>
          <p:nvPr/>
        </p:nvSpPr>
        <p:spPr>
          <a:xfrm>
            <a:off x="2552190" y="2127173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Ч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4490599-EF2E-47B7-90B7-521C7CD9F951}"/>
              </a:ext>
            </a:extLst>
          </p:cNvPr>
          <p:cNvSpPr/>
          <p:nvPr/>
        </p:nvSpPr>
        <p:spPr>
          <a:xfrm>
            <a:off x="3422775" y="1134113"/>
            <a:ext cx="427625" cy="67778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705C42BE-A866-4E85-9140-BC0C51975229}"/>
              </a:ext>
            </a:extLst>
          </p:cNvPr>
          <p:cNvSpPr/>
          <p:nvPr/>
        </p:nvSpPr>
        <p:spPr>
          <a:xfrm>
            <a:off x="5110441" y="2213136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Т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B5A9F4CB-F904-4F11-8EA4-589620318083}"/>
              </a:ext>
            </a:extLst>
          </p:cNvPr>
          <p:cNvSpPr/>
          <p:nvPr/>
        </p:nvSpPr>
        <p:spPr>
          <a:xfrm>
            <a:off x="6420691" y="2213136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Ч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F0E03BD5-2ECD-4B60-944F-CF2480D41241}"/>
              </a:ext>
            </a:extLst>
          </p:cNvPr>
          <p:cNvSpPr/>
          <p:nvPr/>
        </p:nvSpPr>
        <p:spPr>
          <a:xfrm>
            <a:off x="7132704" y="1597741"/>
            <a:ext cx="427625" cy="67778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7C8456-D296-4698-8D8C-6579D9573EAA}"/>
              </a:ext>
            </a:extLst>
          </p:cNvPr>
          <p:cNvSpPr/>
          <p:nvPr/>
        </p:nvSpPr>
        <p:spPr>
          <a:xfrm>
            <a:off x="10310257" y="2410501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Щ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C9B65E1E-E532-41BF-A23F-D36FFCE20AA4}"/>
              </a:ext>
            </a:extLst>
          </p:cNvPr>
          <p:cNvSpPr/>
          <p:nvPr/>
        </p:nvSpPr>
        <p:spPr>
          <a:xfrm>
            <a:off x="11021353" y="1043636"/>
            <a:ext cx="427625" cy="67778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A184ACE-8266-4B39-879E-FCC2E06EBF04}"/>
              </a:ext>
            </a:extLst>
          </p:cNvPr>
          <p:cNvSpPr txBox="1"/>
          <p:nvPr/>
        </p:nvSpPr>
        <p:spPr>
          <a:xfrm>
            <a:off x="1606528" y="2099112"/>
            <a:ext cx="59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BF33BA9-84FF-4265-8CE7-D773B3315430}"/>
              </a:ext>
            </a:extLst>
          </p:cNvPr>
          <p:cNvSpPr/>
          <p:nvPr/>
        </p:nvSpPr>
        <p:spPr>
          <a:xfrm>
            <a:off x="5585804" y="2085950"/>
            <a:ext cx="556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84365037-368B-4B1D-808D-91FD27209EF3}"/>
              </a:ext>
            </a:extLst>
          </p:cNvPr>
          <p:cNvSpPr/>
          <p:nvPr/>
        </p:nvSpPr>
        <p:spPr>
          <a:xfrm>
            <a:off x="9622073" y="2149499"/>
            <a:ext cx="556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404665F8-FAE1-4461-82A4-66EAA5484B07}"/>
              </a:ext>
            </a:extLst>
          </p:cNvPr>
          <p:cNvSpPr/>
          <p:nvPr/>
        </p:nvSpPr>
        <p:spPr>
          <a:xfrm>
            <a:off x="8907872" y="2514029"/>
            <a:ext cx="687849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СТ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911FB43F-F0A8-426D-AA3B-8A1D9A58BCDF}"/>
              </a:ext>
            </a:extLst>
          </p:cNvPr>
          <p:cNvSpPr/>
          <p:nvPr/>
        </p:nvSpPr>
        <p:spPr>
          <a:xfrm>
            <a:off x="-897710" y="4161084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err="1">
                <a:solidFill>
                  <a:prstClr val="black"/>
                </a:solidFill>
              </a:rPr>
              <a:t>яр</a:t>
            </a:r>
            <a:r>
              <a:rPr lang="ru-RU" sz="3200" dirty="0" err="1">
                <a:solidFill>
                  <a:srgbClr val="C00000"/>
                </a:solidFill>
              </a:rPr>
              <a:t>К</a:t>
            </a:r>
            <a:r>
              <a:rPr lang="ru-RU" sz="3200" dirty="0" err="1">
                <a:solidFill>
                  <a:prstClr val="black"/>
                </a:solidFill>
              </a:rPr>
              <a:t>ий</a:t>
            </a:r>
            <a:r>
              <a:rPr lang="ru-RU" sz="3200" dirty="0">
                <a:solidFill>
                  <a:prstClr val="black"/>
                </a:solidFill>
              </a:rPr>
              <a:t> – </a:t>
            </a:r>
            <a:r>
              <a:rPr lang="ru-RU" sz="3200" dirty="0" err="1">
                <a:solidFill>
                  <a:prstClr val="black"/>
                </a:solidFill>
              </a:rPr>
              <a:t>яр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3200" dirty="0" err="1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  <a:p>
            <a:pPr lvl="0" algn="ctr"/>
            <a:r>
              <a:rPr lang="ru-RU" sz="3200" dirty="0" err="1">
                <a:solidFill>
                  <a:prstClr val="black"/>
                </a:solidFill>
              </a:rPr>
              <a:t>яр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3200" dirty="0" err="1">
                <a:solidFill>
                  <a:prstClr val="black"/>
                </a:solidFill>
              </a:rPr>
              <a:t>Е</a:t>
            </a:r>
            <a:r>
              <a:rPr lang="ru-RU" sz="3200" dirty="0">
                <a:solidFill>
                  <a:prstClr val="black"/>
                </a:solidFill>
              </a:rPr>
              <a:t> всех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1542018A-11C7-423E-906A-749220ABE755}"/>
              </a:ext>
            </a:extLst>
          </p:cNvPr>
          <p:cNvSpPr/>
          <p:nvPr/>
        </p:nvSpPr>
        <p:spPr>
          <a:xfrm>
            <a:off x="2950883" y="421143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err="1">
                <a:solidFill>
                  <a:prstClr val="black"/>
                </a:solidFill>
              </a:rPr>
              <a:t>кру</a:t>
            </a:r>
            <a:r>
              <a:rPr lang="ru-RU" sz="3200" dirty="0" err="1">
                <a:solidFill>
                  <a:srgbClr val="C00000"/>
                </a:solidFill>
              </a:rPr>
              <a:t>Т</a:t>
            </a:r>
            <a:r>
              <a:rPr lang="ru-RU" sz="3200" dirty="0" err="1">
                <a:solidFill>
                  <a:prstClr val="black"/>
                </a:solidFill>
              </a:rPr>
              <a:t>ой</a:t>
            </a:r>
            <a:r>
              <a:rPr lang="ru-RU" sz="3200" dirty="0">
                <a:solidFill>
                  <a:prstClr val="black"/>
                </a:solidFill>
              </a:rPr>
              <a:t> – </a:t>
            </a:r>
            <a:r>
              <a:rPr lang="ru-RU" sz="3200" dirty="0" err="1">
                <a:solidFill>
                  <a:prstClr val="black"/>
                </a:solidFill>
              </a:rPr>
              <a:t>кру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3200" dirty="0" err="1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  <a:p>
            <a:pPr lvl="0" algn="ctr"/>
            <a:r>
              <a:rPr lang="ru-RU" sz="3200" dirty="0" err="1">
                <a:solidFill>
                  <a:prstClr val="black"/>
                </a:solidFill>
              </a:rPr>
              <a:t>кру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ru-RU" sz="3200" dirty="0" err="1">
                <a:solidFill>
                  <a:prstClr val="black"/>
                </a:solidFill>
              </a:rPr>
              <a:t>Е</a:t>
            </a:r>
            <a:r>
              <a:rPr lang="ru-RU" sz="3200" dirty="0">
                <a:solidFill>
                  <a:prstClr val="black"/>
                </a:solidFill>
              </a:rPr>
              <a:t> всех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4247A235-625C-45FD-8F68-0E6707929DBC}"/>
              </a:ext>
            </a:extLst>
          </p:cNvPr>
          <p:cNvSpPr/>
          <p:nvPr/>
        </p:nvSpPr>
        <p:spPr>
          <a:xfrm>
            <a:off x="6993712" y="421143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dirty="0" err="1">
                <a:solidFill>
                  <a:prstClr val="black"/>
                </a:solidFill>
              </a:rPr>
              <a:t>про</a:t>
            </a:r>
            <a:r>
              <a:rPr lang="ru-RU" sz="3200" dirty="0" err="1">
                <a:solidFill>
                  <a:srgbClr val="C00000"/>
                </a:solidFill>
              </a:rPr>
              <a:t>СТ</a:t>
            </a:r>
            <a:r>
              <a:rPr lang="ru-RU" sz="3200" dirty="0" err="1">
                <a:solidFill>
                  <a:prstClr val="black"/>
                </a:solidFill>
              </a:rPr>
              <a:t>ой</a:t>
            </a:r>
            <a:r>
              <a:rPr lang="ru-RU" sz="3200" dirty="0">
                <a:solidFill>
                  <a:prstClr val="black"/>
                </a:solidFill>
              </a:rPr>
              <a:t> – </a:t>
            </a:r>
            <a:r>
              <a:rPr lang="ru-RU" sz="3200" dirty="0" err="1">
                <a:solidFill>
                  <a:prstClr val="black"/>
                </a:solidFill>
              </a:rPr>
              <a:t>про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Щ</a:t>
            </a:r>
            <a:r>
              <a:rPr lang="ru-RU" sz="3200" dirty="0" err="1">
                <a:solidFill>
                  <a:prstClr val="black"/>
                </a:solidFill>
              </a:rPr>
              <a:t>Е</a:t>
            </a:r>
            <a:endParaRPr lang="ru-RU" sz="3200" dirty="0">
              <a:solidFill>
                <a:prstClr val="black"/>
              </a:solidFill>
            </a:endParaRPr>
          </a:p>
          <a:p>
            <a:pPr lvl="0" algn="ctr"/>
            <a:r>
              <a:rPr lang="ru-RU" sz="3200" dirty="0" err="1">
                <a:solidFill>
                  <a:prstClr val="black"/>
                </a:solidFill>
              </a:rPr>
              <a:t>про</a:t>
            </a:r>
            <a:r>
              <a:rPr lang="ru-RU" sz="3200" dirty="0" err="1">
                <a:solidFill>
                  <a:schemeClr val="accent1">
                    <a:lumMod val="75000"/>
                  </a:schemeClr>
                </a:solidFill>
              </a:rPr>
              <a:t>Щ</a:t>
            </a:r>
            <a:r>
              <a:rPr lang="ru-RU" sz="3200" dirty="0" err="1">
                <a:solidFill>
                  <a:prstClr val="black"/>
                </a:solidFill>
              </a:rPr>
              <a:t>Е</a:t>
            </a:r>
            <a:r>
              <a:rPr lang="ru-RU" sz="3200" dirty="0">
                <a:solidFill>
                  <a:prstClr val="black"/>
                </a:solidFill>
              </a:rPr>
              <a:t> всех</a:t>
            </a:r>
          </a:p>
        </p:txBody>
      </p:sp>
    </p:spTree>
    <p:extLst>
      <p:ext uri="{BB962C8B-B14F-4D97-AF65-F5344CB8AC3E}">
        <p14:creationId xmlns:p14="http://schemas.microsoft.com/office/powerpoint/2010/main" val="58451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D0539D7-432B-497A-BE1D-02702642C270}"/>
              </a:ext>
            </a:extLst>
          </p:cNvPr>
          <p:cNvSpPr/>
          <p:nvPr/>
        </p:nvSpPr>
        <p:spPr>
          <a:xfrm>
            <a:off x="306858" y="1278586"/>
            <a:ext cx="3473462" cy="43008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E973F7B0-A11E-457D-9564-EBCA0E4C5129}"/>
              </a:ext>
            </a:extLst>
          </p:cNvPr>
          <p:cNvSpPr/>
          <p:nvPr/>
        </p:nvSpPr>
        <p:spPr>
          <a:xfrm>
            <a:off x="4262152" y="1278586"/>
            <a:ext cx="3473462" cy="43008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B1C92D5-88B1-4233-BD8F-9176375FED89}"/>
              </a:ext>
            </a:extLst>
          </p:cNvPr>
          <p:cNvSpPr/>
          <p:nvPr/>
        </p:nvSpPr>
        <p:spPr>
          <a:xfrm>
            <a:off x="8255032" y="1278586"/>
            <a:ext cx="3473462" cy="4300828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873C2C9-4BE3-4C36-8E79-6BBF8B334A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64" y="1322134"/>
            <a:ext cx="2478084" cy="26742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ECF9A30-9DC3-432E-8BD4-264F588B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1668013"/>
            <a:ext cx="2089330" cy="225470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AF609F-F64A-4D91-B2E0-60A4D79E59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08" y="1676764"/>
            <a:ext cx="2107995" cy="227484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7414492-F09E-4FF2-BE5C-49B612C44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806" y="1732530"/>
            <a:ext cx="1982509" cy="21394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44DBBBC-CAFF-44F6-A752-FBCEFE17894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808" y="1800350"/>
            <a:ext cx="963979" cy="211684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17FC0CD-352C-4DF3-B16A-47F1F0488A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043" y="1322133"/>
            <a:ext cx="1604949" cy="2632191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F4E52BD2-027F-48C8-882F-A485E84F7961}"/>
              </a:ext>
            </a:extLst>
          </p:cNvPr>
          <p:cNvSpPr/>
          <p:nvPr/>
        </p:nvSpPr>
        <p:spPr>
          <a:xfrm>
            <a:off x="960696" y="2136068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З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CC69A0F-DBED-4B92-BC43-F261F423F821}"/>
              </a:ext>
            </a:extLst>
          </p:cNvPr>
          <p:cNvSpPr/>
          <p:nvPr/>
        </p:nvSpPr>
        <p:spPr>
          <a:xfrm>
            <a:off x="2552190" y="2127173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Ж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8D042237-E957-4A3B-826F-2F4BE8CAF0A6}"/>
              </a:ext>
            </a:extLst>
          </p:cNvPr>
          <p:cNvSpPr/>
          <p:nvPr/>
        </p:nvSpPr>
        <p:spPr>
          <a:xfrm>
            <a:off x="3422775" y="1134113"/>
            <a:ext cx="427625" cy="67778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4383E676-2F51-47B8-B7ED-45B4158FF88A}"/>
              </a:ext>
            </a:extLst>
          </p:cNvPr>
          <p:cNvSpPr/>
          <p:nvPr/>
        </p:nvSpPr>
        <p:spPr>
          <a:xfrm>
            <a:off x="5110441" y="2213136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34AA152A-432C-4E6C-9178-17B519CCDDF4}"/>
              </a:ext>
            </a:extLst>
          </p:cNvPr>
          <p:cNvSpPr/>
          <p:nvPr/>
        </p:nvSpPr>
        <p:spPr>
          <a:xfrm>
            <a:off x="6420691" y="2213136"/>
            <a:ext cx="427625" cy="677781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Ш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A59F8A9-F0DF-4E1A-A963-1483EA005B94}"/>
              </a:ext>
            </a:extLst>
          </p:cNvPr>
          <p:cNvSpPr/>
          <p:nvPr/>
        </p:nvSpPr>
        <p:spPr>
          <a:xfrm>
            <a:off x="7132704" y="1597741"/>
            <a:ext cx="427625" cy="677781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Е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1D35F97-CF75-43DA-BBB8-536D1DDE76DD}"/>
              </a:ext>
            </a:extLst>
          </p:cNvPr>
          <p:cNvSpPr txBox="1"/>
          <p:nvPr/>
        </p:nvSpPr>
        <p:spPr>
          <a:xfrm>
            <a:off x="1606528" y="2099112"/>
            <a:ext cx="596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/>
              <a:t>+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5EE98CDF-5961-4D3B-8D59-3234CB08D8FB}"/>
              </a:ext>
            </a:extLst>
          </p:cNvPr>
          <p:cNvSpPr/>
          <p:nvPr/>
        </p:nvSpPr>
        <p:spPr>
          <a:xfrm>
            <a:off x="5585804" y="2085950"/>
            <a:ext cx="556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54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F611DF30-7601-4743-B09B-285EAEA67B09}"/>
              </a:ext>
            </a:extLst>
          </p:cNvPr>
          <p:cNvSpPr/>
          <p:nvPr/>
        </p:nvSpPr>
        <p:spPr>
          <a:xfrm>
            <a:off x="9647838" y="1435625"/>
            <a:ext cx="687849" cy="5588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ОК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36E1BBF-0F7D-4069-B5F4-5D1FAC63BBCC}"/>
              </a:ext>
            </a:extLst>
          </p:cNvPr>
          <p:cNvSpPr txBox="1"/>
          <p:nvPr/>
        </p:nvSpPr>
        <p:spPr>
          <a:xfrm>
            <a:off x="246543" y="3966234"/>
            <a:ext cx="3647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ни</a:t>
            </a:r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/>
              <a:t>-к-</a:t>
            </a:r>
            <a:r>
              <a:rPr lang="ru-RU" sz="3200" dirty="0" err="1"/>
              <a:t>ий</a:t>
            </a:r>
            <a:r>
              <a:rPr lang="ru-RU" sz="3200" dirty="0"/>
              <a:t> – ни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ru-RU" sz="3200" dirty="0"/>
              <a:t>е</a:t>
            </a:r>
          </a:p>
          <a:p>
            <a:pPr algn="ctr"/>
            <a:r>
              <a:rPr lang="ru-RU" sz="3200" dirty="0"/>
              <a:t>бли</a:t>
            </a:r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/>
              <a:t>-к-</a:t>
            </a:r>
            <a:r>
              <a:rPr lang="ru-RU" sz="3200" dirty="0" err="1"/>
              <a:t>ий</a:t>
            </a:r>
            <a:r>
              <a:rPr lang="ru-RU" sz="3200" dirty="0"/>
              <a:t> – бли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ru-RU" sz="3200" dirty="0"/>
              <a:t>е</a:t>
            </a:r>
          </a:p>
          <a:p>
            <a:pPr algn="ctr"/>
            <a:r>
              <a:rPr lang="ru-RU" sz="3200" dirty="0"/>
              <a:t>у</a:t>
            </a:r>
            <a:r>
              <a:rPr lang="ru-RU" sz="3200" dirty="0">
                <a:solidFill>
                  <a:srgbClr val="FF0000"/>
                </a:solidFill>
              </a:rPr>
              <a:t>з</a:t>
            </a:r>
            <a:r>
              <a:rPr lang="ru-RU" sz="3200" dirty="0"/>
              <a:t>-к-</a:t>
            </a:r>
            <a:r>
              <a:rPr lang="ru-RU" sz="3200" dirty="0" err="1"/>
              <a:t>ий</a:t>
            </a:r>
            <a:r>
              <a:rPr lang="ru-RU" sz="3200" dirty="0"/>
              <a:t> – у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ж</a:t>
            </a:r>
            <a:r>
              <a:rPr lang="ru-RU" sz="3200" dirty="0"/>
              <a:t>е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CAC36A4-3935-4082-8017-B7E99628A8F3}"/>
              </a:ext>
            </a:extLst>
          </p:cNvPr>
          <p:cNvSpPr txBox="1"/>
          <p:nvPr/>
        </p:nvSpPr>
        <p:spPr>
          <a:xfrm>
            <a:off x="4485211" y="4458676"/>
            <a:ext cx="387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/>
              <a:t>вы</a:t>
            </a:r>
            <a:r>
              <a:rPr lang="ru-RU" sz="3200" dirty="0" err="1">
                <a:solidFill>
                  <a:srgbClr val="FF0000"/>
                </a:solidFill>
              </a:rPr>
              <a:t>с</a:t>
            </a:r>
            <a:r>
              <a:rPr lang="ru-RU" sz="3200" dirty="0" err="1"/>
              <a:t>-ок-ий</a:t>
            </a:r>
            <a:r>
              <a:rPr lang="ru-RU" sz="3200" dirty="0"/>
              <a:t> - вы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ш</a:t>
            </a:r>
            <a:r>
              <a:rPr lang="ru-RU" sz="3200" dirty="0"/>
              <a:t>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74A3CE2-19AF-4DBE-B463-36262D8FCC35}"/>
              </a:ext>
            </a:extLst>
          </p:cNvPr>
          <p:cNvSpPr txBox="1"/>
          <p:nvPr/>
        </p:nvSpPr>
        <p:spPr>
          <a:xfrm>
            <a:off x="7946448" y="3966233"/>
            <a:ext cx="40491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/>
              <a:t>глуб-</a:t>
            </a:r>
            <a:r>
              <a:rPr lang="ru-RU" sz="3200" dirty="0" err="1">
                <a:solidFill>
                  <a:srgbClr val="FF0000"/>
                </a:solidFill>
              </a:rPr>
              <a:t>ок</a:t>
            </a:r>
            <a:r>
              <a:rPr lang="ru-RU" sz="3200" dirty="0" err="1"/>
              <a:t>-ий</a:t>
            </a:r>
            <a:r>
              <a:rPr lang="ru-RU" sz="3200" dirty="0"/>
              <a:t> – глубже</a:t>
            </a:r>
          </a:p>
          <a:p>
            <a:pPr algn="ctr"/>
            <a:r>
              <a:rPr lang="ru-RU" sz="3200" dirty="0"/>
              <a:t>дал-</a:t>
            </a:r>
            <a:r>
              <a:rPr lang="ru-RU" sz="3200" dirty="0" err="1">
                <a:solidFill>
                  <a:srgbClr val="FF0000"/>
                </a:solidFill>
              </a:rPr>
              <a:t>ёк</a:t>
            </a:r>
            <a:r>
              <a:rPr lang="ru-RU" sz="3200" dirty="0"/>
              <a:t>-</a:t>
            </a:r>
            <a:r>
              <a:rPr lang="ru-RU" sz="3200" dirty="0" err="1"/>
              <a:t>ий</a:t>
            </a:r>
            <a:r>
              <a:rPr lang="ru-RU" sz="3200" dirty="0"/>
              <a:t> – дальше</a:t>
            </a:r>
          </a:p>
          <a:p>
            <a:pPr algn="ctr"/>
            <a:r>
              <a:rPr lang="ru-RU" sz="3200" dirty="0" err="1"/>
              <a:t>шир-</a:t>
            </a:r>
            <a:r>
              <a:rPr lang="ru-RU" sz="3200" dirty="0" err="1">
                <a:solidFill>
                  <a:srgbClr val="FF0000"/>
                </a:solidFill>
              </a:rPr>
              <a:t>ок</a:t>
            </a:r>
            <a:r>
              <a:rPr lang="ru-RU" sz="3200" dirty="0" err="1"/>
              <a:t>-ий</a:t>
            </a:r>
            <a:r>
              <a:rPr lang="ru-RU" sz="3200" dirty="0"/>
              <a:t> - шире</a:t>
            </a:r>
          </a:p>
        </p:txBody>
      </p:sp>
    </p:spTree>
    <p:extLst>
      <p:ext uri="{BB962C8B-B14F-4D97-AF65-F5344CB8AC3E}">
        <p14:creationId xmlns:p14="http://schemas.microsoft.com/office/powerpoint/2010/main" val="36559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BE9305B-D0E0-46C4-AF81-EF45B269605D}"/>
              </a:ext>
            </a:extLst>
          </p:cNvPr>
          <p:cNvSpPr txBox="1"/>
          <p:nvPr/>
        </p:nvSpPr>
        <p:spPr>
          <a:xfrm>
            <a:off x="850006" y="437882"/>
            <a:ext cx="962051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 – большой город в Беларуси. Это красивый, современный и зелёный город.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широкие и красивые проспекты, длинные улицы, большие и маленькие магазины. У нас есть большие и современные школы и университеты, большой и новый вокзал, красивый театр. Самое красивое место – парк. Он старинный, красивый и зелёный. В парке есть старый, красивый и интересный музей. Мы любим свой родной город.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Гомель – маленький город?</a:t>
            </a:r>
          </a:p>
          <a:p>
            <a:pPr marL="457200" indent="-457200" algn="just"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современный город?</a:t>
            </a:r>
          </a:p>
          <a:p>
            <a:pPr marL="457200" indent="-457200" algn="just"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красивый парк?</a:t>
            </a:r>
          </a:p>
          <a:p>
            <a:pPr marL="457200" indent="-457200" algn="just">
              <a:buAutoNum type="arabicPeriod" startAt="4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старый вокзал?</a:t>
            </a:r>
          </a:p>
          <a:p>
            <a:pPr marL="457200" indent="-457200" algn="just"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маленькие университеты?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</a:t>
            </a:r>
          </a:p>
          <a:p>
            <a:pPr marL="457200" indent="-457200" algn="just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 нас город?</a:t>
            </a:r>
          </a:p>
          <a:p>
            <a:pPr marL="457200" indent="-457200" algn="just"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здесь проспекты?</a:t>
            </a:r>
          </a:p>
          <a:p>
            <a:pPr marL="457200" indent="-457200" algn="just"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 нас вокзал?</a:t>
            </a:r>
          </a:p>
          <a:p>
            <a:pPr marL="457200" indent="-457200" algn="just">
              <a:buAutoNum type="arabicPeriod" startAt="4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у нас парк?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  Какой у нас музей?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7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73190"/>
              </p:ext>
            </p:extLst>
          </p:nvPr>
        </p:nvGraphicFramePr>
        <p:xfrm>
          <a:off x="1944303" y="822960"/>
          <a:ext cx="7700209" cy="6035040"/>
        </p:xfrm>
        <a:graphic>
          <a:graphicData uri="http://schemas.openxmlformats.org/drawingml/2006/table">
            <a:tbl>
              <a:tblPr/>
              <a:tblGrid>
                <a:gridCol w="1547042"/>
                <a:gridCol w="1890051"/>
                <a:gridCol w="426311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Страна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国家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Язык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语言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Кто?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谁？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9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Беларусь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白俄罗斯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Россия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俄罗斯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Америка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美国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Германия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德国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Испания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西班牙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Италия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意大利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Китай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中国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Япония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日本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Англия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英国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Франция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法国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белорусский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白俄罗斯语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русский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俄语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английский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英语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немецкий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德语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испанский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西班牙语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итальянский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意大利语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китайский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汉语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японский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日语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английский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英语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французский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法语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белорус, белоруска, белорусы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白俄罗斯的人（男人，女人，人们）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русский, русская, русские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俄罗斯的（男人，女人，人们）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американец, американка, американцы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美国的人（男人，女人，人们）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немец, немка, немцы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德国的人（男人，女人，人们）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испанец, испанка, испанцы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西班牙的人（男人，女人，人们）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итальянец, итальянка, итальянцы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意大利的人（男人，女人，人们）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китаец, китаянка, китайцы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中国的人（男人，女人，人们）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японец, японка, японцы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日本的人（男人，女人，人们）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англичанин, англичанка, англичане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英国的人（男人，女人，人们）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француз, француженка, французы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8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法国的人（男人，女人，人们）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8029" y="0"/>
            <a:ext cx="985170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Страна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Язык</a:t>
            </a:r>
            <a:r>
              <a:rPr kumimoji="0" lang="en-US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Люди</a:t>
            </a: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国家，语言，人们</a:t>
            </a:r>
            <a:endParaRPr kumimoji="0" lang="zh-CN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573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2734642" y="149778"/>
          <a:ext cx="8690544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848"/>
                <a:gridCol w="2896848"/>
                <a:gridCol w="28968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 – ноль (нуль)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– </a:t>
                      </a:r>
                      <a:r>
                        <a:rPr lang="ru-RU" dirty="0" err="1" smtClean="0"/>
                        <a:t>один</a:t>
                      </a:r>
                      <a:r>
                        <a:rPr lang="ru-RU" dirty="0" err="1" smtClean="0">
                          <a:solidFill>
                            <a:srgbClr val="00B050"/>
                          </a:solidFill>
                        </a:rPr>
                        <a:t>НА</a:t>
                      </a:r>
                      <a:r>
                        <a:rPr lang="ru-RU" dirty="0" err="1" smtClean="0">
                          <a:solidFill>
                            <a:srgbClr val="FFFF00"/>
                          </a:solidFill>
                        </a:rPr>
                        <a:t>дцать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 – тридцать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– один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– </a:t>
                      </a:r>
                      <a:r>
                        <a:rPr lang="ru-RU" dirty="0" err="1" smtClean="0"/>
                        <a:t>две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 – </a:t>
                      </a:r>
                      <a:r>
                        <a:rPr lang="ru-RU" b="1" dirty="0" smtClean="0"/>
                        <a:t>сорок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– два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baseline="0" dirty="0" err="1" smtClean="0"/>
                        <a:t>три</a:t>
                      </a:r>
                      <a:r>
                        <a:rPr lang="ru-RU" sz="1400" baseline="0" dirty="0" err="1" smtClean="0"/>
                        <a:t>НА</a:t>
                      </a:r>
                      <a:r>
                        <a:rPr lang="ru-RU" baseline="0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 – пять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десят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– три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baseline="0" dirty="0" err="1" smtClean="0"/>
                        <a:t>четыр</a:t>
                      </a:r>
                      <a:r>
                        <a:rPr lang="ru-RU" sz="1400" baseline="0" dirty="0" err="1" smtClean="0"/>
                        <a:t>НА</a:t>
                      </a:r>
                      <a:r>
                        <a:rPr lang="ru-RU" baseline="0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 – шестьдесят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– четыре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– </a:t>
                      </a:r>
                      <a:r>
                        <a:rPr lang="ru-RU" dirty="0" err="1" smtClean="0"/>
                        <a:t>пят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 – семьдесят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– пять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– </a:t>
                      </a:r>
                      <a:r>
                        <a:rPr lang="ru-RU" dirty="0" err="1" smtClean="0"/>
                        <a:t>шест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80 – восемьдесят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– шесть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– </a:t>
                      </a:r>
                      <a:r>
                        <a:rPr lang="ru-RU" dirty="0" err="1" smtClean="0"/>
                        <a:t>сем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 – </a:t>
                      </a:r>
                      <a:r>
                        <a:rPr lang="ru-RU" b="1" dirty="0" smtClean="0"/>
                        <a:t>девяносто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7 – семь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– </a:t>
                      </a:r>
                      <a:r>
                        <a:rPr lang="ru-RU" dirty="0" err="1" smtClean="0"/>
                        <a:t>восем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100 - </a:t>
                      </a:r>
                      <a:r>
                        <a:rPr lang="ru-RU" b="1" dirty="0" smtClean="0"/>
                        <a:t>сто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mtClean="0"/>
                        <a:t>8 – восемь [восимь]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– </a:t>
                      </a:r>
                      <a:r>
                        <a:rPr lang="ru-RU" dirty="0" err="1" smtClean="0"/>
                        <a:t>девят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200 – </a:t>
                      </a:r>
                      <a:r>
                        <a:rPr lang="ru-RU" b="1" dirty="0" smtClean="0"/>
                        <a:t>двести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mtClean="0"/>
                        <a:t>9 – девять [девить]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300 – три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ста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– десять [</a:t>
                      </a:r>
                      <a:r>
                        <a:rPr lang="ru-RU" dirty="0" err="1" smtClean="0"/>
                        <a:t>десить</a:t>
                      </a:r>
                      <a:r>
                        <a:rPr lang="ru-RU" dirty="0" smtClean="0"/>
                        <a:t>]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 – два</a:t>
                      </a:r>
                      <a:r>
                        <a:rPr lang="ru-RU" dirty="0" smtClean="0">
                          <a:solidFill>
                            <a:srgbClr val="00B050"/>
                          </a:solidFill>
                        </a:rPr>
                        <a:t>дцать </a:t>
                      </a:r>
                      <a:r>
                        <a:rPr lang="ru-RU" dirty="0" smtClean="0"/>
                        <a:t>(21, 22 - двадцать один, 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400 - четыреста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791" y="190392"/>
            <a:ext cx="2168286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kern="100" dirty="0" smtClean="0">
                <a:solidFill>
                  <a:prstClr val="black"/>
                </a:solidFill>
                <a:latin typeface="Times New Roman"/>
                <a:ea typeface="SimSun"/>
              </a:rPr>
              <a:t>Сколько?</a:t>
            </a:r>
            <a:r>
              <a:rPr lang="zh-CN" altLang="en-US" sz="2400" b="1" kern="100" dirty="0" smtClean="0">
                <a:solidFill>
                  <a:prstClr val="black"/>
                </a:solidFill>
                <a:latin typeface="Times New Roman"/>
                <a:ea typeface="SimSun"/>
              </a:rPr>
              <a:t>多</a:t>
            </a:r>
            <a:r>
              <a:rPr lang="zh-CN" altLang="en-US" sz="2400" b="1" kern="100" dirty="0">
                <a:solidFill>
                  <a:prstClr val="black"/>
                </a:solidFill>
                <a:latin typeface="Times New Roman"/>
                <a:ea typeface="SimSun"/>
              </a:rPr>
              <a:t>少</a:t>
            </a:r>
            <a:endParaRPr lang="ru-RU" altLang="zh-CN" sz="2000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/>
          </p:nvPr>
        </p:nvGraphicFramePr>
        <p:xfrm>
          <a:off x="2725020" y="4803007"/>
          <a:ext cx="8806047" cy="111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349"/>
                <a:gridCol w="2935349"/>
                <a:gridCol w="2935349"/>
              </a:tblGrid>
              <a:tr h="378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500 – пять</a:t>
                      </a:r>
                      <a:r>
                        <a:rPr lang="ru-RU" dirty="0" smtClean="0">
                          <a:solidFill>
                            <a:srgbClr val="FFFF00"/>
                          </a:solidFill>
                        </a:rPr>
                        <a:t>сот</a:t>
                      </a:r>
                      <a:endParaRPr lang="ru-RU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800 – восемьсот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– </a:t>
                      </a:r>
                      <a:r>
                        <a:rPr lang="ru-RU" b="1" dirty="0" smtClean="0"/>
                        <a:t>тысяча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600 – шестьсот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900 - девятьсот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1 000 000 - </a:t>
                      </a:r>
                      <a:r>
                        <a:rPr lang="ru-RU" b="1" dirty="0" smtClean="0"/>
                        <a:t>миллион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700 - семьсот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1 000 000 000 - </a:t>
                      </a:r>
                      <a:r>
                        <a:rPr lang="ru-RU" b="1" dirty="0" smtClean="0"/>
                        <a:t>миллиард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498409"/>
              </p:ext>
            </p:extLst>
          </p:nvPr>
        </p:nvGraphicFramePr>
        <p:xfrm>
          <a:off x="1252331" y="2007704"/>
          <a:ext cx="8736495" cy="4677610"/>
        </p:xfrm>
        <a:graphic>
          <a:graphicData uri="http://schemas.openxmlformats.org/drawingml/2006/table">
            <a:tbl>
              <a:tblPr/>
              <a:tblGrid>
                <a:gridCol w="2064640"/>
                <a:gridCol w="2220098"/>
                <a:gridCol w="1807683"/>
                <a:gridCol w="2644074"/>
              </a:tblGrid>
              <a:tr h="719632"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Единственное число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单数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Множественное число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复数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26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Мужской род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阳性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Женский  род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阴性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Средний  род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中性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1871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перв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ый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втор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ой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дом</a:t>
                      </a:r>
                      <a:r>
                        <a:rPr lang="zh-CN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трет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перв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втор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ая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квартира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треть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я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      </a:t>
                      </a: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公寓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перв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ое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втор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окно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трет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ье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</a:t>
                      </a:r>
                      <a:r>
                        <a:rPr lang="zh-CN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窗户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перв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ые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дома</a:t>
                      </a:r>
                      <a:r>
                        <a:rPr lang="zh-CN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家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втор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ые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квартиры</a:t>
                      </a:r>
                      <a:r>
                        <a:rPr lang="zh-CN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公寓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трет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ьи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 окна</a:t>
                      </a:r>
                      <a:r>
                        <a:rPr lang="zh-CN" sz="20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窗户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779643" y="7242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Порядковые числительные</a:t>
            </a:r>
            <a:endParaRPr lang="ru-RU" sz="2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ctr"/>
            <a:r>
              <a:rPr lang="zh-CN" altLang="en-US" sz="2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序数</a:t>
            </a:r>
            <a:endParaRPr lang="ru-RU" sz="24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33258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83316"/>
              </p:ext>
            </p:extLst>
          </p:nvPr>
        </p:nvGraphicFramePr>
        <p:xfrm>
          <a:off x="2734642" y="149778"/>
          <a:ext cx="8690544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848"/>
                <a:gridCol w="2896848"/>
                <a:gridCol w="2896848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0 – </a:t>
                      </a:r>
                      <a:r>
                        <a:rPr lang="ru-RU" dirty="0" smtClean="0"/>
                        <a:t>нулевой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11 –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одиннадцатый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 – </a:t>
                      </a:r>
                      <a:r>
                        <a:rPr lang="ru-RU" dirty="0" smtClean="0"/>
                        <a:t>тридцатый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 – </a:t>
                      </a:r>
                      <a:r>
                        <a:rPr lang="ru-RU" dirty="0" smtClean="0"/>
                        <a:t>первый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 – </a:t>
                      </a:r>
                      <a:r>
                        <a:rPr lang="ru-RU" dirty="0" err="1" smtClean="0"/>
                        <a:t>две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 – </a:t>
                      </a:r>
                      <a:r>
                        <a:rPr lang="ru-RU" b="1" dirty="0" smtClean="0"/>
                        <a:t>сороковой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– </a:t>
                      </a:r>
                      <a:r>
                        <a:rPr lang="ru-RU" dirty="0" smtClean="0"/>
                        <a:t>второй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13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baseline="0" dirty="0" err="1" smtClean="0"/>
                        <a:t>три</a:t>
                      </a:r>
                      <a:r>
                        <a:rPr lang="ru-RU" sz="1400" baseline="0" dirty="0" err="1" smtClean="0"/>
                        <a:t>НА</a:t>
                      </a:r>
                      <a:r>
                        <a:rPr lang="ru-RU" baseline="0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 – </a:t>
                      </a:r>
                      <a:r>
                        <a:rPr lang="ru-RU" dirty="0" smtClean="0"/>
                        <a:t>пятидесятый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– </a:t>
                      </a:r>
                      <a:r>
                        <a:rPr lang="ru-RU" dirty="0" smtClean="0"/>
                        <a:t>третий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</a:t>
                      </a:r>
                      <a:r>
                        <a:rPr lang="ru-RU" baseline="0" dirty="0" smtClean="0"/>
                        <a:t> – </a:t>
                      </a:r>
                      <a:r>
                        <a:rPr lang="ru-RU" baseline="0" dirty="0" err="1" smtClean="0"/>
                        <a:t>четыр</a:t>
                      </a:r>
                      <a:r>
                        <a:rPr lang="ru-RU" sz="1400" baseline="0" dirty="0" err="1" smtClean="0"/>
                        <a:t>НА</a:t>
                      </a:r>
                      <a:r>
                        <a:rPr lang="ru-RU" baseline="0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 – </a:t>
                      </a:r>
                      <a:r>
                        <a:rPr lang="ru-RU" dirty="0" smtClean="0"/>
                        <a:t>шестидесятый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– </a:t>
                      </a:r>
                      <a:r>
                        <a:rPr lang="ru-RU" dirty="0" smtClean="0"/>
                        <a:t>четвёртый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 – </a:t>
                      </a:r>
                      <a:r>
                        <a:rPr lang="ru-RU" dirty="0" err="1" smtClean="0"/>
                        <a:t>пят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 – </a:t>
                      </a:r>
                      <a:r>
                        <a:rPr lang="ru-RU" dirty="0" smtClean="0"/>
                        <a:t>семидесятый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– </a:t>
                      </a:r>
                      <a:r>
                        <a:rPr lang="ru-RU" dirty="0" smtClean="0"/>
                        <a:t>пятый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 – </a:t>
                      </a:r>
                      <a:r>
                        <a:rPr lang="ru-RU" dirty="0" err="1" smtClean="0"/>
                        <a:t>шест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80 – </a:t>
                      </a:r>
                      <a:r>
                        <a:rPr lang="ru-RU" dirty="0" err="1" smtClean="0"/>
                        <a:t>восемидесятый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– </a:t>
                      </a:r>
                      <a:r>
                        <a:rPr lang="ru-RU" dirty="0" smtClean="0"/>
                        <a:t>шестой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17 – </a:t>
                      </a:r>
                      <a:r>
                        <a:rPr lang="ru-RU" dirty="0" err="1" smtClean="0"/>
                        <a:t>сем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 – </a:t>
                      </a:r>
                      <a:r>
                        <a:rPr lang="ru-RU" b="1" dirty="0" smtClean="0"/>
                        <a:t>девяностый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 – </a:t>
                      </a:r>
                      <a:r>
                        <a:rPr lang="ru-RU" dirty="0" smtClean="0"/>
                        <a:t>седьмой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 – </a:t>
                      </a:r>
                      <a:r>
                        <a:rPr lang="ru-RU" dirty="0" err="1" smtClean="0"/>
                        <a:t>восем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100 - </a:t>
                      </a:r>
                      <a:r>
                        <a:rPr lang="ru-RU" b="1" dirty="0" smtClean="0"/>
                        <a:t>сотый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8 – </a:t>
                      </a:r>
                      <a:r>
                        <a:rPr lang="ru-RU" dirty="0" smtClean="0"/>
                        <a:t>восьмой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 – </a:t>
                      </a:r>
                      <a:r>
                        <a:rPr lang="ru-RU" dirty="0" err="1" smtClean="0"/>
                        <a:t>девят</a:t>
                      </a:r>
                      <a:r>
                        <a:rPr lang="ru-RU" sz="1400" dirty="0" err="1" smtClean="0"/>
                        <a:t>НА</a:t>
                      </a:r>
                      <a:r>
                        <a:rPr lang="ru-RU" dirty="0" err="1" smtClean="0"/>
                        <a:t>дцатый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200 – </a:t>
                      </a:r>
                      <a:r>
                        <a:rPr lang="ru-RU" b="1" dirty="0" smtClean="0"/>
                        <a:t>двухсотый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 – </a:t>
                      </a:r>
                      <a:r>
                        <a:rPr lang="ru-RU" dirty="0" smtClean="0"/>
                        <a:t>девятый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 – 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двадцатый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300 – </a:t>
                      </a:r>
                      <a:r>
                        <a:rPr lang="ru-RU" dirty="0" smtClean="0"/>
                        <a:t>трёхсотый</a:t>
                      </a:r>
                      <a:endParaRPr lang="ru-RU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10 – </a:t>
                      </a:r>
                      <a:r>
                        <a:rPr lang="ru-RU" dirty="0" smtClean="0"/>
                        <a:t>десятый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21 –</a:t>
                      </a:r>
                      <a:r>
                        <a:rPr lang="ru-RU" baseline="0" dirty="0" smtClean="0"/>
                        <a:t> двадцать первый…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400 - </a:t>
                      </a:r>
                      <a:r>
                        <a:rPr lang="ru-RU" dirty="0" smtClean="0"/>
                        <a:t>четырёхсотый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791" y="190392"/>
            <a:ext cx="2242858" cy="4830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lnSpc>
                <a:spcPct val="115000"/>
              </a:lnSpc>
              <a:spcAft>
                <a:spcPts val="1000"/>
              </a:spcAft>
            </a:pPr>
            <a:r>
              <a:rPr lang="ru-RU" sz="2400" b="1" kern="100" dirty="0" smtClean="0">
                <a:solidFill>
                  <a:prstClr val="black"/>
                </a:solidFill>
                <a:latin typeface="Times New Roman"/>
                <a:ea typeface="SimSun"/>
              </a:rPr>
              <a:t>Какой?</a:t>
            </a:r>
            <a:r>
              <a:rPr lang="zh-CN" altLang="en-US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哪一种？</a:t>
            </a:r>
            <a:endParaRPr lang="ru-RU" altLang="zh-CN" sz="2000" b="1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332560"/>
              </p:ext>
            </p:extLst>
          </p:nvPr>
        </p:nvGraphicFramePr>
        <p:xfrm>
          <a:off x="2725020" y="4803007"/>
          <a:ext cx="8806047" cy="1389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349"/>
                <a:gridCol w="2935349"/>
                <a:gridCol w="2935349"/>
              </a:tblGrid>
              <a:tr h="3782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500 –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пятисотый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800 – </a:t>
                      </a:r>
                      <a:r>
                        <a:rPr lang="ru-RU" dirty="0" smtClean="0"/>
                        <a:t>восьмисотый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– </a:t>
                      </a:r>
                      <a:r>
                        <a:rPr lang="ru-RU" b="1" dirty="0" smtClean="0"/>
                        <a:t>тысячный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600 – </a:t>
                      </a:r>
                      <a:r>
                        <a:rPr lang="ru-RU" dirty="0" smtClean="0"/>
                        <a:t>шестисотый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900 - </a:t>
                      </a:r>
                      <a:r>
                        <a:rPr lang="ru-RU" dirty="0" smtClean="0"/>
                        <a:t>девятисотый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1 000 000 - </a:t>
                      </a:r>
                      <a:r>
                        <a:rPr lang="ru-RU" b="1" dirty="0" smtClean="0"/>
                        <a:t>миллионный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700 - </a:t>
                      </a:r>
                      <a:r>
                        <a:rPr lang="ru-RU" dirty="0" smtClean="0"/>
                        <a:t>семисотый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1 000 000 000 - </a:t>
                      </a:r>
                      <a:r>
                        <a:rPr lang="ru-RU" b="1" dirty="0" smtClean="0"/>
                        <a:t>миллиардный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78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0" y="692697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e-BY" sz="3200" b="1" kern="50" dirty="0">
                <a:solidFill>
                  <a:srgbClr val="FF0000"/>
                </a:solidFill>
                <a:latin typeface="Times New Roman"/>
                <a:ea typeface="SimSun"/>
              </a:rPr>
              <a:t>Фразы:  </a:t>
            </a:r>
            <a:r>
              <a:rPr lang="zh-CN" altLang="en-US" sz="3200" b="1" kern="50" dirty="0">
                <a:solidFill>
                  <a:srgbClr val="FF0000"/>
                </a:solidFill>
                <a:latin typeface="Times New Roman"/>
              </a:rPr>
              <a:t>短语</a:t>
            </a:r>
            <a:endParaRPr lang="ru-RU" sz="3200" kern="50" dirty="0">
              <a:solidFill>
                <a:srgbClr val="FF0000"/>
              </a:solidFill>
              <a:latin typeface="Times New Roman"/>
              <a:ea typeface="SimSun"/>
            </a:endParaRPr>
          </a:p>
          <a:p>
            <a:r>
              <a:rPr lang="be-BY" sz="3200" kern="50" dirty="0">
                <a:solidFill>
                  <a:prstClr val="black"/>
                </a:solidFill>
                <a:latin typeface="Times New Roman"/>
                <a:ea typeface="SimSun"/>
              </a:rPr>
              <a:t>Как вас зовут? </a:t>
            </a:r>
            <a:r>
              <a:rPr lang="zh-CN" altLang="en-US" sz="3200" kern="50" dirty="0">
                <a:solidFill>
                  <a:prstClr val="black"/>
                </a:solidFill>
                <a:latin typeface="Times New Roman"/>
              </a:rPr>
              <a:t>你叫什么名字？</a:t>
            </a:r>
            <a:endParaRPr lang="ru-RU" sz="3200" kern="50" dirty="0">
              <a:solidFill>
                <a:prstClr val="black"/>
              </a:solidFill>
              <a:latin typeface="Times New Roman"/>
              <a:ea typeface="SimSun"/>
            </a:endParaRPr>
          </a:p>
          <a:p>
            <a:r>
              <a:rPr lang="be-BY" sz="3200" kern="50" dirty="0">
                <a:solidFill>
                  <a:prstClr val="black"/>
                </a:solidFill>
                <a:latin typeface="Times New Roman"/>
                <a:ea typeface="SimSun"/>
              </a:rPr>
              <a:t>Меня зовут…   </a:t>
            </a:r>
            <a:r>
              <a:rPr lang="zh-CN" altLang="en-US" sz="3200" kern="50" dirty="0">
                <a:solidFill>
                  <a:prstClr val="black"/>
                </a:solidFill>
                <a:latin typeface="Times New Roman"/>
              </a:rPr>
              <a:t>我叫</a:t>
            </a:r>
            <a:r>
              <a:rPr lang="en-US" altLang="zh-CN" sz="3200" kern="50" dirty="0">
                <a:solidFill>
                  <a:prstClr val="black"/>
                </a:solidFill>
                <a:latin typeface="Times New Roman"/>
              </a:rPr>
              <a:t>……</a:t>
            </a:r>
            <a:endParaRPr lang="ru-RU" sz="3200" kern="50" dirty="0">
              <a:solidFill>
                <a:prstClr val="black"/>
              </a:solidFill>
              <a:latin typeface="Times New Roman"/>
              <a:ea typeface="SimSun"/>
            </a:endParaRPr>
          </a:p>
          <a:p>
            <a:r>
              <a:rPr lang="be-BY" sz="3200" kern="50" dirty="0">
                <a:solidFill>
                  <a:prstClr val="black"/>
                </a:solidFill>
                <a:latin typeface="Times New Roman"/>
                <a:ea typeface="SimSun"/>
              </a:rPr>
              <a:t>Сколько вам лет?  </a:t>
            </a:r>
            <a:r>
              <a:rPr lang="zh-CN" altLang="en-US" sz="3200" kern="50" dirty="0">
                <a:solidFill>
                  <a:prstClr val="black"/>
                </a:solidFill>
                <a:latin typeface="Times New Roman"/>
              </a:rPr>
              <a:t>你多大了？</a:t>
            </a:r>
            <a:endParaRPr lang="ru-RU" sz="3200" kern="50" dirty="0">
              <a:solidFill>
                <a:prstClr val="black"/>
              </a:solidFill>
              <a:latin typeface="Times New Roman"/>
              <a:ea typeface="SimSun"/>
            </a:endParaRPr>
          </a:p>
          <a:p>
            <a:r>
              <a:rPr lang="be-BY" sz="3200" kern="50" dirty="0">
                <a:solidFill>
                  <a:prstClr val="black"/>
                </a:solidFill>
                <a:latin typeface="Times New Roman"/>
                <a:ea typeface="SimSun"/>
              </a:rPr>
              <a:t>Мне…   </a:t>
            </a:r>
            <a:r>
              <a:rPr lang="zh-CN" altLang="en-US" sz="3200" kern="50" dirty="0">
                <a:solidFill>
                  <a:prstClr val="black"/>
                </a:solidFill>
                <a:latin typeface="Times New Roman"/>
              </a:rPr>
              <a:t>我</a:t>
            </a:r>
            <a:r>
              <a:rPr lang="en-US" altLang="zh-CN" sz="3200" kern="50" dirty="0">
                <a:solidFill>
                  <a:prstClr val="black"/>
                </a:solidFill>
                <a:latin typeface="Times New Roman"/>
              </a:rPr>
              <a:t>……</a:t>
            </a:r>
            <a:endParaRPr lang="ru-RU" sz="3200" kern="50" dirty="0">
              <a:solidFill>
                <a:prstClr val="black"/>
              </a:solidFill>
              <a:latin typeface="Times New Roman"/>
              <a:ea typeface="SimSun"/>
            </a:endParaRPr>
          </a:p>
          <a:p>
            <a:r>
              <a:rPr lang="be-BY" sz="3200" kern="50" dirty="0">
                <a:solidFill>
                  <a:prstClr val="black"/>
                </a:solidFill>
                <a:latin typeface="Times New Roman"/>
                <a:ea typeface="SimSun"/>
              </a:rPr>
              <a:t>Как дела?   </a:t>
            </a:r>
            <a:r>
              <a:rPr lang="zh-CN" altLang="en-US" sz="3200" kern="50" dirty="0">
                <a:solidFill>
                  <a:prstClr val="black"/>
                </a:solidFill>
                <a:latin typeface="Times New Roman"/>
              </a:rPr>
              <a:t>你好么？</a:t>
            </a:r>
            <a:endParaRPr lang="ru-RU" sz="3200" kern="50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6375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47576" y="188641"/>
            <a:ext cx="5008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Arial Black" pitchFamily="34" charset="0"/>
              </a:rPr>
              <a:t>Как вас зовут? </a:t>
            </a:r>
            <a:r>
              <a:rPr lang="zh-CN" altLang="en-US" sz="2400" kern="50" dirty="0">
                <a:solidFill>
                  <a:srgbClr val="FF0000"/>
                </a:solidFill>
                <a:latin typeface="Arial Black" pitchFamily="34" charset="0"/>
              </a:rPr>
              <a:t>你叫什么名字？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08235" y="836712"/>
            <a:ext cx="3278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Вы Нина? = </a:t>
            </a:r>
            <a:r>
              <a:rPr lang="ru-RU" sz="2000" b="1" dirty="0">
                <a:solidFill>
                  <a:srgbClr val="FF0000"/>
                </a:solidFill>
              </a:rPr>
              <a:t>Вас</a:t>
            </a:r>
            <a:r>
              <a:rPr lang="ru-RU" sz="2000" b="1" dirty="0">
                <a:solidFill>
                  <a:prstClr val="black"/>
                </a:solidFill>
              </a:rPr>
              <a:t> зовут Нина?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Как </a:t>
            </a:r>
            <a:r>
              <a:rPr lang="ru-RU" sz="2000" b="1" dirty="0">
                <a:solidFill>
                  <a:prstClr val="black"/>
                </a:solidFill>
              </a:rPr>
              <a:t>вас зовут?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2999656" y="1688614"/>
          <a:ext cx="6192688" cy="76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792088"/>
                <a:gridCol w="720080"/>
                <a:gridCol w="792088"/>
                <a:gridCol w="720080"/>
                <a:gridCol w="792088"/>
                <a:gridCol w="792088"/>
                <a:gridCol w="72008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Кто?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я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он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она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они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Кого?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меня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тебя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его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её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вас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их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299689" y="3303368"/>
            <a:ext cx="389542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Это врач.  </a:t>
            </a:r>
            <a:r>
              <a:rPr lang="ru-RU" dirty="0">
                <a:solidFill>
                  <a:srgbClr val="FF0000"/>
                </a:solidFill>
              </a:rPr>
              <a:t>Его </a:t>
            </a:r>
            <a:r>
              <a:rPr lang="ru-RU" dirty="0">
                <a:solidFill>
                  <a:prstClr val="black"/>
                </a:solidFill>
              </a:rPr>
              <a:t>зовут Николай.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Это музыкант. </a:t>
            </a:r>
            <a:r>
              <a:rPr lang="ru-RU" dirty="0">
                <a:solidFill>
                  <a:srgbClr val="FF0000"/>
                </a:solidFill>
              </a:rPr>
              <a:t>Её </a:t>
            </a:r>
            <a:r>
              <a:rPr lang="ru-RU" dirty="0">
                <a:solidFill>
                  <a:prstClr val="black"/>
                </a:solidFill>
              </a:rPr>
              <a:t>зовут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prstClr val="black"/>
                </a:solidFill>
              </a:rPr>
              <a:t>Нина.</a:t>
            </a: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prstClr val="black"/>
              </a:solidFill>
            </a:endParaRPr>
          </a:p>
          <a:p>
            <a:r>
              <a:rPr lang="ru-RU" dirty="0">
                <a:solidFill>
                  <a:prstClr val="black"/>
                </a:solidFill>
              </a:rPr>
              <a:t>Это студенты. </a:t>
            </a:r>
            <a:r>
              <a:rPr lang="ru-RU" dirty="0">
                <a:solidFill>
                  <a:srgbClr val="FF0000"/>
                </a:solidFill>
              </a:rPr>
              <a:t>Их</a:t>
            </a:r>
            <a:r>
              <a:rPr lang="ru-RU" dirty="0">
                <a:solidFill>
                  <a:prstClr val="black"/>
                </a:solidFill>
              </a:rPr>
              <a:t> зовут Иван и Мария.</a:t>
            </a:r>
          </a:p>
        </p:txBody>
      </p:sp>
      <p:pic>
        <p:nvPicPr>
          <p:cNvPr id="8" name="Picture 6" descr="https://sprosivracha.com/storage/images/users/64acd65f363add0e57d8a7d2cdec1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3" y="2568371"/>
            <a:ext cx="1229281" cy="14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avbessonov.ru/wp-content/uploads/2020/03/%D0%BD%D0%B0%D0%BF%D0%B8%D1%81%D0%B0%D0%BD%D0%B8%D0%B5-%D0%B4%D0%B8%D0%BF%D0%BB%D0%BE%D0%BC%D0%BE%D0%B2-scal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947" y="5085184"/>
            <a:ext cx="1959967" cy="130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w7.pngwing.com/pngs/695/587/png-transparent-bebe-music-woman-dance-woman-microphone-people-musici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8" l="0" r="100000">
                        <a14:foregroundMark x1="48696" y1="85471" x2="48696" y2="85471"/>
                        <a14:foregroundMark x1="49457" y1="84555" x2="59783" y2="72120"/>
                        <a14:foregroundMark x1="60543" y1="73168" x2="62174" y2="96859"/>
                        <a14:foregroundMark x1="44783" y1="89267" x2="37609" y2="81675"/>
                        <a14:foregroundMark x1="40000" y1="87435" x2="36087" y2="99738"/>
                        <a14:foregroundMark x1="38478" y1="95942" x2="59022" y2="98822"/>
                        <a14:foregroundMark x1="57391" y1="95026" x2="57391" y2="95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771" y="3780251"/>
            <a:ext cx="1836954" cy="152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prosivracha.com/storage/images/users/64acd65f363add0e57d8a7d2cdec13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048" y="2568371"/>
            <a:ext cx="1229281" cy="146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7608" y="446472"/>
            <a:ext cx="6572056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prstClr val="black"/>
                </a:solidFill>
              </a:rPr>
              <a:t>Упражнение 1.  </a:t>
            </a:r>
            <a:r>
              <a:rPr lang="ru-RU" sz="2000" dirty="0">
                <a:solidFill>
                  <a:prstClr val="black"/>
                </a:solidFill>
              </a:rPr>
              <a:t>Выполните по модели.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endParaRPr lang="ru-RU" sz="2000" dirty="0">
              <a:solidFill>
                <a:prstClr val="black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Модель 1: </a:t>
            </a:r>
            <a:r>
              <a:rPr lang="ru-RU" sz="2000" b="1" dirty="0">
                <a:solidFill>
                  <a:srgbClr val="00B050"/>
                </a:solidFill>
              </a:rPr>
              <a:t>он</a:t>
            </a:r>
            <a:r>
              <a:rPr lang="ru-RU" sz="2000" b="1" dirty="0">
                <a:solidFill>
                  <a:prstClr val="black"/>
                </a:solidFill>
              </a:rPr>
              <a:t> — </a:t>
            </a:r>
            <a:r>
              <a:rPr lang="ru-RU" sz="2000" b="1" dirty="0">
                <a:solidFill>
                  <a:srgbClr val="FF0000"/>
                </a:solidFill>
              </a:rPr>
              <a:t>Как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его</a:t>
            </a:r>
            <a:r>
              <a:rPr lang="ru-RU" sz="2000" b="1" dirty="0">
                <a:solidFill>
                  <a:prstClr val="black"/>
                </a:solidFill>
              </a:rPr>
              <a:t> зовут?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Она, вы, ты, они, он, Вы, я, мы, она.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Модель 2: Анн</a:t>
            </a:r>
            <a:r>
              <a:rPr lang="ru-RU" sz="2000" b="1" dirty="0">
                <a:solidFill>
                  <a:srgbClr val="00B050"/>
                </a:solidFill>
              </a:rPr>
              <a:t>а</a:t>
            </a:r>
            <a:r>
              <a:rPr lang="ru-RU" sz="2000" b="1" dirty="0">
                <a:solidFill>
                  <a:prstClr val="black"/>
                </a:solidFill>
              </a:rPr>
              <a:t> – </a:t>
            </a:r>
            <a:r>
              <a:rPr lang="ru-RU" sz="2000" b="1" dirty="0">
                <a:solidFill>
                  <a:srgbClr val="00B050"/>
                </a:solidFill>
              </a:rPr>
              <a:t>Её</a:t>
            </a:r>
            <a:r>
              <a:rPr lang="ru-RU" sz="2000" b="1" dirty="0">
                <a:solidFill>
                  <a:prstClr val="black"/>
                </a:solidFill>
              </a:rPr>
              <a:t> зовут Анна.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Наталья, Иван, Мария, Светлана, Павел, Жан.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b="1" dirty="0">
                <a:solidFill>
                  <a:prstClr val="black"/>
                </a:solidFill>
              </a:rPr>
              <a:t>Модель 2: Поэт – Иван</a:t>
            </a:r>
            <a:r>
              <a:rPr lang="ru-RU" sz="2000" b="1" dirty="0">
                <a:solidFill>
                  <a:srgbClr val="FF0000"/>
                </a:solidFill>
              </a:rPr>
              <a:t>    Кто </a:t>
            </a:r>
            <a:r>
              <a:rPr lang="ru-RU" sz="2000" b="1" dirty="0">
                <a:solidFill>
                  <a:prstClr val="black"/>
                </a:solidFill>
              </a:rPr>
              <a:t>это? — поэт.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                                                </a:t>
            </a:r>
            <a:r>
              <a:rPr lang="ru-RU" sz="2000" b="1" dirty="0">
                <a:solidFill>
                  <a:srgbClr val="FF0000"/>
                </a:solidFill>
              </a:rPr>
              <a:t>Как</a:t>
            </a:r>
            <a:r>
              <a:rPr lang="ru-RU" sz="2000" b="1" dirty="0">
                <a:solidFill>
                  <a:prstClr val="black"/>
                </a:solidFill>
              </a:rPr>
              <a:t> </a:t>
            </a:r>
            <a:r>
              <a:rPr lang="ru-RU" sz="2000" b="1" dirty="0">
                <a:solidFill>
                  <a:srgbClr val="00B050"/>
                </a:solidFill>
              </a:rPr>
              <a:t>его</a:t>
            </a:r>
            <a:r>
              <a:rPr lang="ru-RU" sz="2000" b="1" dirty="0">
                <a:solidFill>
                  <a:prstClr val="black"/>
                </a:solidFill>
              </a:rPr>
              <a:t> зовут? — </a:t>
            </a:r>
            <a:r>
              <a:rPr lang="ru-RU" sz="2000" b="1" dirty="0">
                <a:solidFill>
                  <a:srgbClr val="00B050"/>
                </a:solidFill>
              </a:rPr>
              <a:t>Его</a:t>
            </a:r>
            <a:r>
              <a:rPr lang="ru-RU" sz="2000" b="1" dirty="0">
                <a:solidFill>
                  <a:prstClr val="black"/>
                </a:solidFill>
              </a:rPr>
              <a:t> зовут Иван.</a:t>
            </a:r>
          </a:p>
          <a:p>
            <a:endParaRPr lang="ru-RU" sz="2000" b="1" dirty="0">
              <a:solidFill>
                <a:prstClr val="black"/>
              </a:solidFill>
            </a:endParaRPr>
          </a:p>
          <a:p>
            <a:r>
              <a:rPr lang="ru-RU" sz="2000" dirty="0">
                <a:solidFill>
                  <a:prstClr val="black"/>
                </a:solidFill>
              </a:rPr>
              <a:t>Экономист – Джон, бабушка – Мария,  музыкант – Пол, </a:t>
            </a:r>
          </a:p>
          <a:p>
            <a:r>
              <a:rPr lang="ru-RU" sz="2000" dirty="0">
                <a:solidFill>
                  <a:prstClr val="black"/>
                </a:solidFill>
              </a:rPr>
              <a:t>преподаватель – Наталья, школьники – Виктор и Елена. </a:t>
            </a:r>
          </a:p>
          <a:p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64352" y="188640"/>
            <a:ext cx="12434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Я – меня</a:t>
            </a:r>
          </a:p>
          <a:p>
            <a:r>
              <a:rPr lang="ru-RU" dirty="0">
                <a:solidFill>
                  <a:prstClr val="black"/>
                </a:solidFill>
              </a:rPr>
              <a:t>Ты – тебя</a:t>
            </a:r>
          </a:p>
          <a:p>
            <a:r>
              <a:rPr lang="ru-RU" dirty="0">
                <a:solidFill>
                  <a:prstClr val="black"/>
                </a:solidFill>
              </a:rPr>
              <a:t>Он – его</a:t>
            </a:r>
          </a:p>
          <a:p>
            <a:r>
              <a:rPr lang="ru-RU" dirty="0">
                <a:solidFill>
                  <a:prstClr val="black"/>
                </a:solidFill>
              </a:rPr>
              <a:t>Она – её</a:t>
            </a:r>
          </a:p>
          <a:p>
            <a:r>
              <a:rPr lang="ru-RU" dirty="0">
                <a:solidFill>
                  <a:prstClr val="black"/>
                </a:solidFill>
              </a:rPr>
              <a:t>Мы – нас</a:t>
            </a:r>
          </a:p>
          <a:p>
            <a:r>
              <a:rPr lang="ru-RU" dirty="0">
                <a:solidFill>
                  <a:prstClr val="black"/>
                </a:solidFill>
              </a:rPr>
              <a:t>Вы – вас</a:t>
            </a:r>
          </a:p>
          <a:p>
            <a:r>
              <a:rPr lang="ru-RU" dirty="0">
                <a:solidFill>
                  <a:prstClr val="black"/>
                </a:solidFill>
              </a:rPr>
              <a:t>Они – их</a:t>
            </a:r>
          </a:p>
        </p:txBody>
      </p:sp>
    </p:spTree>
    <p:extLst>
      <p:ext uri="{BB962C8B-B14F-4D97-AF65-F5344CB8AC3E}">
        <p14:creationId xmlns:p14="http://schemas.microsoft.com/office/powerpoint/2010/main" val="169790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Дни недели</a:t>
            </a:r>
            <a:r>
              <a:rPr lang="zh-CN" altLang="en-US" dirty="0" smtClean="0"/>
              <a:t>星期（星期一到星期五）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zh-CN" dirty="0" smtClean="0"/>
              <a:t>П</a:t>
            </a:r>
            <a:r>
              <a:rPr lang="en-US" altLang="zh-CN" dirty="0" err="1" smtClean="0"/>
              <a:t>онедельник</a:t>
            </a:r>
            <a:r>
              <a:rPr lang="zh-CN" altLang="en-US" dirty="0" smtClean="0"/>
              <a:t>星期一</a:t>
            </a:r>
            <a:r>
              <a:rPr lang="en-US" altLang="zh-CN" dirty="0" smtClean="0"/>
              <a:t>  			</a:t>
            </a:r>
            <a:r>
              <a:rPr lang="en-US" altLang="zh-CN" dirty="0" err="1" smtClean="0"/>
              <a:t>позавчера</a:t>
            </a:r>
            <a:r>
              <a:rPr lang="zh-CN" altLang="en-US" dirty="0" smtClean="0"/>
              <a:t>前天</a:t>
            </a:r>
            <a:endParaRPr lang="en-US" altLang="zh-CN" dirty="0" smtClean="0"/>
          </a:p>
          <a:p>
            <a:r>
              <a:rPr lang="ru-RU" altLang="zh-CN" dirty="0" smtClean="0"/>
              <a:t>В</a:t>
            </a:r>
            <a:r>
              <a:rPr lang="en-US" altLang="zh-CN" dirty="0" err="1" smtClean="0"/>
              <a:t>торник</a:t>
            </a:r>
            <a:r>
              <a:rPr lang="zh-CN" altLang="en-US" dirty="0" smtClean="0"/>
              <a:t>星期二                               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вчера</a:t>
            </a:r>
            <a:r>
              <a:rPr lang="zh-CN" altLang="en-US" dirty="0" smtClean="0"/>
              <a:t>昨天</a:t>
            </a:r>
            <a:endParaRPr lang="en-US" altLang="zh-CN" dirty="0" smtClean="0"/>
          </a:p>
          <a:p>
            <a:r>
              <a:rPr lang="ru-RU" altLang="zh-CN" dirty="0" smtClean="0"/>
              <a:t>С</a:t>
            </a:r>
            <a:r>
              <a:rPr lang="en-US" altLang="zh-CN" dirty="0" err="1" smtClean="0"/>
              <a:t>реда</a:t>
            </a:r>
            <a:r>
              <a:rPr lang="zh-CN" altLang="en-US" dirty="0" smtClean="0"/>
              <a:t>星期三                                   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сегодня</a:t>
            </a:r>
            <a:r>
              <a:rPr lang="zh-CN" altLang="en-US" dirty="0" smtClean="0"/>
              <a:t>今天</a:t>
            </a:r>
            <a:endParaRPr lang="en-US" altLang="zh-CN" dirty="0" smtClean="0"/>
          </a:p>
          <a:p>
            <a:r>
              <a:rPr lang="ru-RU" altLang="zh-CN" dirty="0" smtClean="0"/>
              <a:t>Ч</a:t>
            </a:r>
            <a:r>
              <a:rPr lang="en-US" altLang="zh-CN" dirty="0" err="1" smtClean="0"/>
              <a:t>етверг</a:t>
            </a:r>
            <a:r>
              <a:rPr lang="zh-CN" altLang="en-US" dirty="0" smtClean="0"/>
              <a:t>星期四                                 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завтра</a:t>
            </a:r>
            <a:r>
              <a:rPr lang="zh-CN" altLang="en-US" dirty="0" smtClean="0"/>
              <a:t>明天</a:t>
            </a:r>
            <a:endParaRPr lang="en-US" altLang="zh-CN" dirty="0" smtClean="0"/>
          </a:p>
          <a:p>
            <a:r>
              <a:rPr lang="ru-RU" altLang="zh-CN" dirty="0" smtClean="0"/>
              <a:t>П</a:t>
            </a:r>
            <a:r>
              <a:rPr lang="en-US" altLang="zh-CN" dirty="0" err="1" smtClean="0"/>
              <a:t>ятница</a:t>
            </a:r>
            <a:r>
              <a:rPr lang="zh-CN" altLang="en-US" dirty="0" smtClean="0"/>
              <a:t>星期五                                </a:t>
            </a:r>
            <a:r>
              <a:rPr lang="en-US" altLang="zh-CN" dirty="0" smtClean="0"/>
              <a:t>	</a:t>
            </a:r>
            <a:r>
              <a:rPr lang="en-US" altLang="zh-CN" dirty="0" err="1" smtClean="0"/>
              <a:t>послезавтра</a:t>
            </a:r>
            <a:r>
              <a:rPr lang="zh-CN" altLang="en-US" dirty="0" smtClean="0"/>
              <a:t>后天</a:t>
            </a:r>
            <a:endParaRPr lang="en-US" altLang="zh-CN" dirty="0" smtClean="0"/>
          </a:p>
          <a:p>
            <a:r>
              <a:rPr lang="ru-RU" altLang="zh-CN" dirty="0" smtClean="0"/>
              <a:t>С</a:t>
            </a:r>
            <a:r>
              <a:rPr lang="en-US" altLang="zh-CN" dirty="0" err="1" smtClean="0"/>
              <a:t>уббота</a:t>
            </a:r>
            <a:r>
              <a:rPr lang="zh-CN" altLang="en-US" dirty="0" smtClean="0"/>
              <a:t>星期六</a:t>
            </a:r>
            <a:endParaRPr lang="en-US" altLang="zh-CN" dirty="0" smtClean="0"/>
          </a:p>
          <a:p>
            <a:r>
              <a:rPr lang="ru-RU" altLang="zh-CN" dirty="0" smtClean="0"/>
              <a:t>В</a:t>
            </a:r>
            <a:r>
              <a:rPr lang="en-US" altLang="zh-CN" dirty="0" err="1" smtClean="0"/>
              <a:t>оскресенье</a:t>
            </a:r>
            <a:r>
              <a:rPr lang="zh-CN" altLang="en-US" dirty="0" smtClean="0"/>
              <a:t>星期日</a:t>
            </a:r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9656" y="692696"/>
            <a:ext cx="719113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Выполните упражнения. </a:t>
            </a:r>
          </a:p>
          <a:p>
            <a:r>
              <a:rPr lang="ru-RU" sz="2800" dirty="0">
                <a:solidFill>
                  <a:srgbClr val="FF0000"/>
                </a:solidFill>
              </a:rPr>
              <a:t> Упражнение 1.</a:t>
            </a:r>
            <a:endParaRPr lang="ru-RU" sz="2800" dirty="0">
              <a:solidFill>
                <a:prstClr val="black"/>
              </a:solidFill>
            </a:endParaRPr>
          </a:p>
          <a:p>
            <a:r>
              <a:rPr lang="ru-RU" sz="2800" dirty="0">
                <a:solidFill>
                  <a:srgbClr val="FF0000"/>
                </a:solidFill>
              </a:rPr>
              <a:t>Модель: </a:t>
            </a:r>
            <a:r>
              <a:rPr lang="ru-RU" sz="2800" dirty="0">
                <a:solidFill>
                  <a:prstClr val="black"/>
                </a:solidFill>
              </a:rPr>
              <a:t>Это я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>
                <a:solidFill>
                  <a:prstClr val="black"/>
                </a:solidFill>
              </a:rPr>
              <a:t>—... </a:t>
            </a:r>
            <a:r>
              <a:rPr lang="ru-RU" sz="2800" dirty="0">
                <a:solidFill>
                  <a:srgbClr val="FF0000"/>
                </a:solidFill>
              </a:rPr>
              <a:t>Меня </a:t>
            </a:r>
            <a:r>
              <a:rPr lang="ru-RU" sz="2800" dirty="0">
                <a:solidFill>
                  <a:prstClr val="black"/>
                </a:solidFill>
              </a:rPr>
              <a:t>зовут Иван.</a:t>
            </a:r>
          </a:p>
          <a:p>
            <a:r>
              <a:rPr lang="ru-RU" sz="2800" dirty="0">
                <a:solidFill>
                  <a:prstClr val="black"/>
                </a:solidFill>
              </a:rPr>
              <a:t>Это ты — Андрей.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Андрей.</a:t>
            </a:r>
          </a:p>
          <a:p>
            <a:r>
              <a:rPr lang="ru-RU" sz="2800" dirty="0">
                <a:solidFill>
                  <a:prstClr val="black"/>
                </a:solidFill>
              </a:rPr>
              <a:t>Это он — Антон.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Антон.</a:t>
            </a:r>
          </a:p>
          <a:p>
            <a:r>
              <a:rPr lang="ru-RU" sz="2800" dirty="0">
                <a:solidFill>
                  <a:prstClr val="black"/>
                </a:solidFill>
              </a:rPr>
              <a:t>Это она — Мария.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Мария.</a:t>
            </a:r>
          </a:p>
          <a:p>
            <a:r>
              <a:rPr lang="ru-RU" sz="2800" dirty="0">
                <a:solidFill>
                  <a:prstClr val="black"/>
                </a:solidFill>
              </a:rPr>
              <a:t>Это мы — братья.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Максим и Павел.</a:t>
            </a:r>
          </a:p>
          <a:p>
            <a:r>
              <a:rPr lang="ru-RU" sz="2800" dirty="0">
                <a:solidFill>
                  <a:prstClr val="black"/>
                </a:solidFill>
              </a:rPr>
              <a:t>Это вы — Таня и Саша. </a:t>
            </a:r>
            <a:r>
              <a:rPr lang="ru-RU" sz="2800" dirty="0">
                <a:solidFill>
                  <a:srgbClr val="FF0000"/>
                </a:solidFill>
              </a:rPr>
              <a:t>… </a:t>
            </a:r>
            <a:r>
              <a:rPr lang="ru-RU" sz="2800" dirty="0">
                <a:solidFill>
                  <a:prstClr val="black"/>
                </a:solidFill>
              </a:rPr>
              <a:t>зовут Таня и Саша.</a:t>
            </a:r>
          </a:p>
          <a:p>
            <a:r>
              <a:rPr lang="ru-RU" sz="2800" dirty="0">
                <a:solidFill>
                  <a:prstClr val="black"/>
                </a:solidFill>
              </a:rPr>
              <a:t>Это они — Люба и Коля.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Люба и Коля.</a:t>
            </a:r>
          </a:p>
        </p:txBody>
      </p:sp>
    </p:spTree>
    <p:extLst>
      <p:ext uri="{BB962C8B-B14F-4D97-AF65-F5344CB8AC3E}">
        <p14:creationId xmlns:p14="http://schemas.microsoft.com/office/powerpoint/2010/main" val="62722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3633" y="476673"/>
            <a:ext cx="7090595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Упражнение 2.</a:t>
            </a:r>
          </a:p>
          <a:p>
            <a:r>
              <a:rPr lang="ru-RU" sz="2800" dirty="0">
                <a:solidFill>
                  <a:srgbClr val="FF0000"/>
                </a:solidFill>
              </a:rPr>
              <a:t>Модель:</a:t>
            </a:r>
            <a:r>
              <a:rPr lang="ru-RU" sz="2800" dirty="0">
                <a:solidFill>
                  <a:prstClr val="black"/>
                </a:solidFill>
              </a:rPr>
              <a:t> Как </a:t>
            </a:r>
            <a:r>
              <a:rPr lang="ru-RU" sz="2800" dirty="0">
                <a:solidFill>
                  <a:srgbClr val="FF0000"/>
                </a:solidFill>
              </a:rPr>
              <a:t>тебя</a:t>
            </a:r>
            <a:r>
              <a:rPr lang="ru-RU" sz="2800" dirty="0">
                <a:solidFill>
                  <a:prstClr val="black"/>
                </a:solidFill>
              </a:rPr>
              <a:t> зовут? — </a:t>
            </a:r>
            <a:r>
              <a:rPr lang="ru-RU" sz="2800" dirty="0">
                <a:solidFill>
                  <a:srgbClr val="FF0000"/>
                </a:solidFill>
              </a:rPr>
              <a:t>Меня</a:t>
            </a:r>
            <a:r>
              <a:rPr lang="ru-RU" sz="2800" dirty="0">
                <a:solidFill>
                  <a:prstClr val="black"/>
                </a:solidFill>
              </a:rPr>
              <a:t> зовут Иван.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Как </a:t>
            </a:r>
            <a:r>
              <a:rPr lang="ru-RU" sz="2800" dirty="0">
                <a:solidFill>
                  <a:srgbClr val="FF0000"/>
                </a:solidFill>
              </a:rPr>
              <a:t>тебя</a:t>
            </a:r>
            <a:r>
              <a:rPr lang="ru-RU" sz="2800" dirty="0">
                <a:solidFill>
                  <a:prstClr val="black"/>
                </a:solidFill>
              </a:rPr>
              <a:t> зовут? — </a:t>
            </a:r>
            <a:r>
              <a:rPr lang="ru-RU" sz="2800" dirty="0">
                <a:solidFill>
                  <a:srgbClr val="FF0000"/>
                </a:solidFill>
              </a:rPr>
              <a:t>… </a:t>
            </a:r>
            <a:r>
              <a:rPr lang="ru-RU" sz="2800" dirty="0">
                <a:solidFill>
                  <a:prstClr val="black"/>
                </a:solidFill>
              </a:rPr>
              <a:t>зовут Татьяна.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Как </a:t>
            </a:r>
            <a:r>
              <a:rPr lang="ru-RU" sz="2800" dirty="0">
                <a:solidFill>
                  <a:srgbClr val="FF0000"/>
                </a:solidFill>
              </a:rPr>
              <a:t>его</a:t>
            </a:r>
            <a:r>
              <a:rPr lang="ru-RU" sz="2800" dirty="0">
                <a:solidFill>
                  <a:prstClr val="black"/>
                </a:solidFill>
              </a:rPr>
              <a:t> зовут? —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Игорь.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Как </a:t>
            </a:r>
            <a:r>
              <a:rPr lang="ru-RU" sz="2800" dirty="0">
                <a:solidFill>
                  <a:srgbClr val="FF0000"/>
                </a:solidFill>
              </a:rPr>
              <a:t>её</a:t>
            </a:r>
            <a:r>
              <a:rPr lang="ru-RU" sz="2800" dirty="0">
                <a:solidFill>
                  <a:prstClr val="black"/>
                </a:solidFill>
              </a:rPr>
              <a:t> зовут? —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Надя.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Как </a:t>
            </a:r>
            <a:r>
              <a:rPr lang="ru-RU" sz="2800" dirty="0">
                <a:solidFill>
                  <a:srgbClr val="FF0000"/>
                </a:solidFill>
              </a:rPr>
              <a:t>вас</a:t>
            </a:r>
            <a:r>
              <a:rPr lang="ru-RU" sz="2800" dirty="0">
                <a:solidFill>
                  <a:prstClr val="black"/>
                </a:solidFill>
              </a:rPr>
              <a:t> зовут? </a:t>
            </a:r>
            <a:r>
              <a:rPr lang="ru-RU" sz="2800" dirty="0">
                <a:solidFill>
                  <a:srgbClr val="FF0000"/>
                </a:solidFill>
              </a:rPr>
              <a:t>… </a:t>
            </a:r>
            <a:r>
              <a:rPr lang="ru-RU" sz="2800" dirty="0">
                <a:solidFill>
                  <a:prstClr val="black"/>
                </a:solidFill>
              </a:rPr>
              <a:t>зовут Вера и Дима.</a:t>
            </a:r>
          </a:p>
          <a:p>
            <a:r>
              <a:rPr lang="ru-RU" sz="2800" dirty="0">
                <a:solidFill>
                  <a:prstClr val="black"/>
                </a:solidFill>
              </a:rPr>
              <a:t>Как </a:t>
            </a:r>
            <a:r>
              <a:rPr lang="ru-RU" sz="2800" dirty="0">
                <a:solidFill>
                  <a:srgbClr val="FF0000"/>
                </a:solidFill>
              </a:rPr>
              <a:t>их</a:t>
            </a:r>
            <a:r>
              <a:rPr lang="ru-RU" sz="2800" dirty="0">
                <a:solidFill>
                  <a:prstClr val="black"/>
                </a:solidFill>
              </a:rPr>
              <a:t> зовут? — </a:t>
            </a:r>
            <a:r>
              <a:rPr lang="ru-RU" sz="2800" dirty="0">
                <a:solidFill>
                  <a:srgbClr val="FF0000"/>
                </a:solidFill>
              </a:rPr>
              <a:t>…</a:t>
            </a:r>
            <a:r>
              <a:rPr lang="ru-RU" sz="2800" dirty="0">
                <a:solidFill>
                  <a:prstClr val="black"/>
                </a:solidFill>
              </a:rPr>
              <a:t> зовут Максим и Лиза. </a:t>
            </a:r>
          </a:p>
        </p:txBody>
      </p:sp>
    </p:spTree>
    <p:extLst>
      <p:ext uri="{BB962C8B-B14F-4D97-AF65-F5344CB8AC3E}">
        <p14:creationId xmlns:p14="http://schemas.microsoft.com/office/powerpoint/2010/main" val="9118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09143" y="1460962"/>
            <a:ext cx="6872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ctr" defTabSz="457200"/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Сколько лет?</a:t>
            </a:r>
            <a:endParaRPr lang="ru-RU" sz="2400" dirty="0">
              <a:solidFill>
                <a:srgbClr val="FF0000"/>
              </a:solidFill>
            </a:endParaRPr>
          </a:p>
          <a:p>
            <a:pPr indent="180340" algn="just" defTabSz="457200"/>
            <a:r>
              <a:rPr lang="ru-RU" sz="24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Модель: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 (он) - 1 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(год) </a:t>
            </a:r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– ему один год 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(она) – 2 (год)  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(он) – 3 (год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(я) – 4 (год</a:t>
            </a:r>
            <a:r>
              <a:rPr lang="ru-RU" sz="2400" dirty="0">
                <a:solidFill>
                  <a:prstClr val="black"/>
                </a:solidFill>
                <a:latin typeface="Times New Roman"/>
                <a:ea typeface="Times New Roman"/>
              </a:rPr>
              <a:t>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(вы) – 5 (год)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(мы) – 22 (год)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(они) – 13 (год)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(я) – 39 (год)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(вы) – 57 (год)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(он) – 64 (год)</a:t>
            </a:r>
          </a:p>
          <a:p>
            <a:pPr indent="180340" algn="just" defTabSz="457200"/>
            <a:r>
              <a:rPr lang="ru-RU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(она) – 79 (год)</a:t>
            </a:r>
            <a:endParaRPr lang="ru-RU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250747"/>
            <a:ext cx="4484913" cy="959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1000"/>
              </a:spcAft>
            </a:pPr>
            <a:r>
              <a:rPr lang="be-BY" sz="2400" b="1" kern="50" dirty="0">
                <a:solidFill>
                  <a:prstClr val="black"/>
                </a:solidFill>
                <a:latin typeface="Times New Roman"/>
                <a:ea typeface="SimSun"/>
              </a:rPr>
              <a:t>Сколько вам лет?  </a:t>
            </a:r>
            <a:r>
              <a:rPr lang="zh-CN" altLang="en-US" sz="2400" b="1" kern="50" dirty="0">
                <a:solidFill>
                  <a:prstClr val="black"/>
                </a:solidFill>
                <a:latin typeface="Times New Roman"/>
                <a:ea typeface="SimSun"/>
              </a:rPr>
              <a:t>你多大了？</a:t>
            </a:r>
            <a:endParaRPr lang="ru-RU" sz="2400" b="1" kern="50" dirty="0">
              <a:solidFill>
                <a:prstClr val="black"/>
              </a:solidFill>
              <a:latin typeface="Times New Roman"/>
              <a:ea typeface="SimSun"/>
            </a:endParaRPr>
          </a:p>
          <a:p>
            <a:r>
              <a:rPr lang="be-BY" sz="2400" b="1" kern="50" dirty="0">
                <a:solidFill>
                  <a:prstClr val="black"/>
                </a:solidFill>
                <a:latin typeface="Times New Roman"/>
                <a:ea typeface="SimSun"/>
              </a:rPr>
              <a:t>Мне…   </a:t>
            </a:r>
            <a:r>
              <a:rPr lang="zh-CN" altLang="en-US" sz="2400" b="1" kern="50" dirty="0">
                <a:solidFill>
                  <a:prstClr val="black"/>
                </a:solidFill>
                <a:latin typeface="Times New Roman"/>
                <a:ea typeface="SimSun"/>
              </a:rPr>
              <a:t>我</a:t>
            </a:r>
            <a:r>
              <a:rPr lang="en-US" altLang="zh-CN" sz="2400" b="1" kern="50" dirty="0">
                <a:solidFill>
                  <a:prstClr val="black"/>
                </a:solidFill>
                <a:latin typeface="Times New Roman"/>
                <a:ea typeface="SimSun"/>
              </a:rPr>
              <a:t>……</a:t>
            </a:r>
            <a:endParaRPr lang="ru-RU" altLang="zh-CN" sz="2400" b="1" kern="50" dirty="0">
              <a:solidFill>
                <a:prstClr val="black"/>
              </a:solidFill>
              <a:latin typeface="Times New Roman"/>
              <a:ea typeface="SimSu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4644189" y="294024"/>
          <a:ext cx="6606139" cy="767080"/>
        </p:xfrm>
        <a:graphic>
          <a:graphicData uri="http://schemas.openxmlformats.org/drawingml/2006/table">
            <a:tbl>
              <a:tblPr firstRow="1" bandRow="1"/>
              <a:tblGrid>
                <a:gridCol w="921787"/>
                <a:gridCol w="844971"/>
                <a:gridCol w="768156"/>
                <a:gridCol w="844971"/>
                <a:gridCol w="768156"/>
                <a:gridCol w="844971"/>
                <a:gridCol w="844971"/>
                <a:gridCol w="768156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Кто?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я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ты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он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она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мы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вы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они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Кому?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мне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тебе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ему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ей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им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911290" y="4847382"/>
            <a:ext cx="11355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ru-RU" dirty="0" smtClean="0">
                <a:solidFill>
                  <a:prstClr val="black"/>
                </a:solidFill>
              </a:rPr>
              <a:t>1 - год</a:t>
            </a:r>
          </a:p>
          <a:p>
            <a:pPr defTabSz="457200"/>
            <a:r>
              <a:rPr lang="ru-RU" dirty="0" smtClean="0">
                <a:solidFill>
                  <a:prstClr val="black"/>
                </a:solidFill>
              </a:rPr>
              <a:t>2-4 года</a:t>
            </a:r>
          </a:p>
          <a:p>
            <a:pPr defTabSz="457200"/>
            <a:r>
              <a:rPr lang="ru-RU" dirty="0" smtClean="0">
                <a:solidFill>
                  <a:prstClr val="black"/>
                </a:solidFill>
              </a:rPr>
              <a:t>5-20 лет 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423394"/>
            <a:ext cx="420914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lnSpc>
                <a:spcPts val="1470"/>
              </a:lnSpc>
            </a:pPr>
            <a:r>
              <a:rPr lang="ru-RU" sz="2000" dirty="0" smtClean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–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Cкóлько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вам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лет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?</a:t>
            </a:r>
          </a:p>
          <a:p>
            <a:pPr marL="342900" indent="-342900" defTabSz="457200">
              <a:lnSpc>
                <a:spcPts val="1470"/>
              </a:lnSpc>
              <a:buFontTx/>
              <a:buChar char="-"/>
            </a:pP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defTabSz="457200">
              <a:lnSpc>
                <a:spcPts val="1470"/>
              </a:lnSpc>
            </a:pPr>
            <a:r>
              <a:rPr lang="ru-RU" sz="20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– 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Мне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3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0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(тридцать) 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лет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defTabSz="457200">
              <a:lnSpc>
                <a:spcPts val="1470"/>
              </a:lnSpc>
            </a:pP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defTabSz="457200">
              <a:lnSpc>
                <a:spcPts val="1470"/>
              </a:lnSpc>
            </a:pPr>
            <a:r>
              <a:rPr lang="ru-RU" sz="2000" dirty="0">
                <a:solidFill>
                  <a:prstClr val="black"/>
                </a:solidFill>
                <a:latin typeface="Arial"/>
                <a:ea typeface="Times New Roman"/>
                <a:cs typeface="Times New Roman"/>
              </a:rPr>
              <a:t>– </a:t>
            </a:r>
            <a:r>
              <a:rPr lang="ru-RU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Мне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2</a:t>
            </a:r>
            <a:r>
              <a:rPr lang="ru-RU" sz="2000" b="1" dirty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4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2000" b="1" dirty="0" err="1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двáдцать</a:t>
            </a: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четыре)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гóд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/>
                <a:ea typeface="Times New Roman"/>
                <a:cs typeface="Times New Roman"/>
              </a:rPr>
              <a:t>а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defTabSz="457200">
              <a:lnSpc>
                <a:spcPts val="1470"/>
              </a:lnSpc>
            </a:pP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036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220148"/>
              </p:ext>
            </p:extLst>
          </p:nvPr>
        </p:nvGraphicFramePr>
        <p:xfrm>
          <a:off x="695734" y="2156791"/>
          <a:ext cx="10992682" cy="2220423"/>
        </p:xfrm>
        <a:graphic>
          <a:graphicData uri="http://schemas.openxmlformats.org/drawingml/2006/table">
            <a:tbl>
              <a:tblPr/>
              <a:tblGrid>
                <a:gridCol w="5496341"/>
                <a:gridCol w="5496341"/>
              </a:tblGrid>
              <a:tr h="5326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час 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小时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минута </a:t>
                      </a:r>
                      <a:r>
                        <a:rPr lang="zh-CN" sz="2400" b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分钟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78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один  час </a:t>
                      </a:r>
                      <a:r>
                        <a:rPr lang="zh-CN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一小时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два,  три,  четыре  час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 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二，三，四小时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пять час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ов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五小时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791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одна  минут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а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	 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一分钟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1651000" marR="0" indent="-1651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две,  три,  четыре  минут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ы</a:t>
                      </a: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 </a:t>
                      </a:r>
                      <a:r>
                        <a:rPr lang="zh-CN" sz="2400" b="1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二，三，四分钟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пять  минут </a:t>
                      </a:r>
                      <a:r>
                        <a:rPr lang="zh-CN" sz="240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</a:rPr>
                        <a:t>五分钟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68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AB605F-1458-4D14-9F73-A2C29245C22A}"/>
              </a:ext>
            </a:extLst>
          </p:cNvPr>
          <p:cNvSpPr txBox="1"/>
          <p:nvPr/>
        </p:nvSpPr>
        <p:spPr>
          <a:xfrm>
            <a:off x="1322231" y="843677"/>
            <a:ext cx="92341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Назовите дни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недели.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介绍星期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Модель: 3 – среда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1, 4, 2, 7, 6, 3, 5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Назовите месяцы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介绍月份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Модель: 10 – октябрь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5, 2, 12, 9, 3, 7, 10, 1, 4, 8, 6, 11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Упражнение. Правильно или неправильно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正确与否？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Среда – выходной 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（休息日）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  Пятница – рабочий день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（工作日）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2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Вторник – пятый день недели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（第五天）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3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Четверг – это рабочий день. </a:t>
            </a:r>
          </a:p>
          <a:p>
            <a:pPr marL="457200" indent="-457200">
              <a:buAutoNum type="arabicPeriod" startAt="4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Понедельник – первый день недели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（第一天）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 startAt="5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Воскресенье – рабочий день.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   Суббота – выходной день. </a:t>
            </a:r>
          </a:p>
        </p:txBody>
      </p:sp>
    </p:spTree>
    <p:extLst>
      <p:ext uri="{BB962C8B-B14F-4D97-AF65-F5344CB8AC3E}">
        <p14:creationId xmlns:p14="http://schemas.microsoft.com/office/powerpoint/2010/main" val="23855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62" y="61963"/>
            <a:ext cx="5718345" cy="336703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69873" y="1458115"/>
            <a:ext cx="174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Утро</a:t>
            </a:r>
            <a:r>
              <a:rPr lang="zh-CN" altLang="en-US" sz="3200" dirty="0" smtClean="0">
                <a:latin typeface="Arial Narrow" pitchFamily="34" charset="0"/>
              </a:rPr>
              <a:t>早晨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000" y="3572668"/>
            <a:ext cx="6169459" cy="32182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31773" y="4889400"/>
            <a:ext cx="17812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День</a:t>
            </a:r>
            <a:r>
              <a:rPr lang="zh-CN" altLang="en-US" sz="3200" dirty="0" smtClean="0">
                <a:latin typeface="Arial Narrow" pitchFamily="34" charset="0"/>
              </a:rPr>
              <a:t>下午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4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15" y="64810"/>
            <a:ext cx="4847910" cy="31221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99158" y="1204071"/>
            <a:ext cx="19672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Вечер</a:t>
            </a:r>
            <a:r>
              <a:rPr lang="zh-CN" altLang="en-US" sz="3200" dirty="0" smtClean="0">
                <a:latin typeface="Arial Narrow" pitchFamily="34" charset="0"/>
              </a:rPr>
              <a:t>傍晚</a:t>
            </a:r>
            <a:endParaRPr lang="ru-RU" sz="3200" dirty="0">
              <a:latin typeface="Arial Narrow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828" y="3397530"/>
            <a:ext cx="5723412" cy="31957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26455" y="4887117"/>
            <a:ext cx="17860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Arial Narrow" pitchFamily="34" charset="0"/>
              </a:rPr>
              <a:t>Ночь</a:t>
            </a:r>
            <a:r>
              <a:rPr lang="zh-CN" altLang="en-US" sz="3200" dirty="0" smtClean="0">
                <a:latin typeface="Arial Narrow" pitchFamily="34" charset="0"/>
              </a:rPr>
              <a:t>晚上</a:t>
            </a:r>
            <a:endParaRPr lang="ru-RU" sz="32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2993" y="840346"/>
            <a:ext cx="8915399" cy="519984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Прилагательное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形容词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какой?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哪一种？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какая?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哪一种？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какое?  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哪一种？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какие? </a:t>
            </a:r>
            <a:r>
              <a:rPr lang="zh-C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哪些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D0EBC8A5-24DE-4A32-8EF0-A7788B23BC2A}"/>
              </a:ext>
            </a:extLst>
          </p:cNvPr>
          <p:cNvSpPr/>
          <p:nvPr/>
        </p:nvSpPr>
        <p:spPr>
          <a:xfrm>
            <a:off x="1133342" y="396663"/>
            <a:ext cx="8899300" cy="606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Белый, белая, белое, белые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Чёрный, чёрная, чёрное, чёрные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Зелёный, зелёная, зелёное, зелёные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Синий, синяя, синее, синие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Жёлтый, жёлтая, жёлтое, жёлтые</a:t>
            </a:r>
          </a:p>
          <a:p>
            <a:pPr>
              <a:lnSpc>
                <a:spcPct val="150000"/>
              </a:lnSpc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Красный, красная, красное, красные</a:t>
            </a:r>
          </a:p>
        </p:txBody>
      </p:sp>
      <p:sp>
        <p:nvSpPr>
          <p:cNvPr id="3" name="Стрелка вправо 7">
            <a:extLst>
              <a:ext uri="{FF2B5EF4-FFF2-40B4-BE49-F238E27FC236}">
                <a16:creationId xmlns:a16="http://schemas.microsoft.com/office/drawing/2014/main" xmlns="" id="{8240E710-7F17-41EA-ADE6-EDB5DEB588D3}"/>
              </a:ext>
            </a:extLst>
          </p:cNvPr>
          <p:cNvSpPr/>
          <p:nvPr/>
        </p:nvSpPr>
        <p:spPr>
          <a:xfrm>
            <a:off x="10302710" y="81846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7">
            <a:extLst>
              <a:ext uri="{FF2B5EF4-FFF2-40B4-BE49-F238E27FC236}">
                <a16:creationId xmlns:a16="http://schemas.microsoft.com/office/drawing/2014/main" xmlns="" id="{FE0FF0FF-6BC2-4D91-B2AF-15B96D9E9E2D}"/>
              </a:ext>
            </a:extLst>
          </p:cNvPr>
          <p:cNvSpPr/>
          <p:nvPr/>
        </p:nvSpPr>
        <p:spPr>
          <a:xfrm>
            <a:off x="10302710" y="1801343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7">
            <a:extLst>
              <a:ext uri="{FF2B5EF4-FFF2-40B4-BE49-F238E27FC236}">
                <a16:creationId xmlns:a16="http://schemas.microsoft.com/office/drawing/2014/main" xmlns="" id="{AF329621-97E1-4D1E-837E-D741D988CC33}"/>
              </a:ext>
            </a:extLst>
          </p:cNvPr>
          <p:cNvSpPr/>
          <p:nvPr/>
        </p:nvSpPr>
        <p:spPr>
          <a:xfrm>
            <a:off x="10302710" y="2883305"/>
            <a:ext cx="978408" cy="484632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7">
            <a:extLst>
              <a:ext uri="{FF2B5EF4-FFF2-40B4-BE49-F238E27FC236}">
                <a16:creationId xmlns:a16="http://schemas.microsoft.com/office/drawing/2014/main" xmlns="" id="{512C1EAA-CA31-4239-B3FF-468925BD5446}"/>
              </a:ext>
            </a:extLst>
          </p:cNvPr>
          <p:cNvSpPr/>
          <p:nvPr/>
        </p:nvSpPr>
        <p:spPr>
          <a:xfrm>
            <a:off x="10302710" y="3866815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7">
            <a:extLst>
              <a:ext uri="{FF2B5EF4-FFF2-40B4-BE49-F238E27FC236}">
                <a16:creationId xmlns:a16="http://schemas.microsoft.com/office/drawing/2014/main" xmlns="" id="{C83ADF8F-1982-48D6-942E-F0071C008A42}"/>
              </a:ext>
            </a:extLst>
          </p:cNvPr>
          <p:cNvSpPr/>
          <p:nvPr/>
        </p:nvSpPr>
        <p:spPr>
          <a:xfrm>
            <a:off x="10302710" y="4778393"/>
            <a:ext cx="978408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xmlns="" id="{59DBE4A4-6B2D-4520-BC5F-3E75E34A954E}"/>
              </a:ext>
            </a:extLst>
          </p:cNvPr>
          <p:cNvSpPr/>
          <p:nvPr/>
        </p:nvSpPr>
        <p:spPr>
          <a:xfrm>
            <a:off x="10302710" y="5860355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3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8.xml><?xml version="1.0" encoding="utf-8"?>
<a:theme xmlns:a="http://schemas.openxmlformats.org/drawingml/2006/main" name="2_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9.xml><?xml version="1.0" encoding="utf-8"?>
<a:theme xmlns:a="http://schemas.openxmlformats.org/drawingml/2006/main" name="1_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2400</Words>
  <Application>Microsoft Office PowerPoint</Application>
  <PresentationFormat>Широкоэкранный</PresentationFormat>
  <Paragraphs>585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9</vt:i4>
      </vt:variant>
      <vt:variant>
        <vt:lpstr>Заголовки слайдов</vt:lpstr>
      </vt:variant>
      <vt:variant>
        <vt:i4>43</vt:i4>
      </vt:variant>
    </vt:vector>
  </HeadingPairs>
  <TitlesOfParts>
    <vt:vector size="64" baseType="lpstr">
      <vt:lpstr>SimSun</vt:lpstr>
      <vt:lpstr>SimSun</vt:lpstr>
      <vt:lpstr>Arial</vt:lpstr>
      <vt:lpstr>Arial Black</vt:lpstr>
      <vt:lpstr>Arial Narrow</vt:lpstr>
      <vt:lpstr>Bahnschrift</vt:lpstr>
      <vt:lpstr>Calibri</vt:lpstr>
      <vt:lpstr>Calibri Light</vt:lpstr>
      <vt:lpstr>等线</vt:lpstr>
      <vt:lpstr>等线 Light</vt:lpstr>
      <vt:lpstr>Gill Sans MT</vt:lpstr>
      <vt:lpstr>Times New Roman</vt:lpstr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Галерея</vt:lpstr>
      <vt:lpstr>2_Галерея</vt:lpstr>
      <vt:lpstr>1_Галерея</vt:lpstr>
      <vt:lpstr>Презентация PowerPoint</vt:lpstr>
      <vt:lpstr>Презентация PowerPoint</vt:lpstr>
      <vt:lpstr>Дни недели星期（星期一到星期五）</vt:lpstr>
      <vt:lpstr>Дни недели星期（星期一到星期五）</vt:lpstr>
      <vt:lpstr>Презентация PowerPoint</vt:lpstr>
      <vt:lpstr>Презентация PowerPoint</vt:lpstr>
      <vt:lpstr>Презентация PowerPoint</vt:lpstr>
      <vt:lpstr>Прилагательное形容词  какой? 哪一种？ какая? 哪一种？ какое?  哪一种？ какие? 哪些？  </vt:lpstr>
      <vt:lpstr>Презентация PowerPoint</vt:lpstr>
      <vt:lpstr>Презентация PowerPoint</vt:lpstr>
      <vt:lpstr>Диалог动词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Прилагательное какой? 哪一种？ какая?  对不起，是甚麽？ какое?  哪一种？ какие? 有哪些？  </dc:title>
  <dc:creator>ирина бутякова</dc:creator>
  <cp:lastModifiedBy>екатерина любочко</cp:lastModifiedBy>
  <cp:revision>31</cp:revision>
  <dcterms:created xsi:type="dcterms:W3CDTF">2021-03-30T06:50:57Z</dcterms:created>
  <dcterms:modified xsi:type="dcterms:W3CDTF">2022-03-21T17:15:06Z</dcterms:modified>
</cp:coreProperties>
</file>