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9A4-E975-4899-8B01-C03169DA74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8397E39-575E-4C30-8A5E-932C35D2C933}" type="slidenum">
              <a:rPr lang="x-none" smtClean="0">
                <a:solidFill>
                  <a:srgbClr val="B71E42"/>
                </a:solidFill>
              </a:rPr>
              <a:pPr/>
              <a:t>‹#›</a:t>
            </a:fld>
            <a:endParaRPr lang="x-none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3817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4978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2766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9895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89358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661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870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479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237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923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8120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65D69A4-E975-4899-8B01-C03169DA744B}" type="datetimeFigureOut">
              <a:rPr lang="x-none" smtClean="0">
                <a:solidFill>
                  <a:prstClr val="black">
                    <a:alpha val="80000"/>
                  </a:prstClr>
                </a:solidFill>
              </a:rPr>
              <a:pPr defTabSz="457200"/>
              <a:t>29.03.2022</a:t>
            </a:fld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x-none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/>
            <a:fld id="{78397E39-575E-4C30-8A5E-932C35D2C933}" type="slidenum">
              <a:rPr lang="x-none" smtClean="0">
                <a:solidFill>
                  <a:srgbClr val="FFCA08">
                    <a:alpha val="25000"/>
                  </a:srgbClr>
                </a:solidFill>
              </a:rPr>
              <a:pPr defTabSz="457200"/>
              <a:t>‹#›</a:t>
            </a:fld>
            <a:endParaRPr lang="x-none">
              <a:solidFill>
                <a:srgbClr val="FFCA0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subTitle" idx="4294967295"/>
          </p:nvPr>
        </p:nvSpPr>
        <p:spPr>
          <a:xfrm>
            <a:off x="679450" y="0"/>
            <a:ext cx="8464550" cy="6669088"/>
          </a:xfrm>
        </p:spPr>
        <p:txBody>
          <a:bodyPr>
            <a:normAutofit/>
          </a:bodyPr>
          <a:lstStyle/>
          <a:p>
            <a:endParaRPr lang="ru-RU" b="1" dirty="0"/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食物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Еда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食物</a:t>
            </a:r>
            <a:r>
              <a:rPr lang="ru-RU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饮料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мясо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肉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курица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鸡肉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хлеб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黑面包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</a:t>
            </a:r>
            <a:r>
              <a:rPr lang="zh-CN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干酪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молоко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牛奶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рыба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вода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сок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果汁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蔬菜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卷心菜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картофель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土豆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морковь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胡萝卜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лук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洋葱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помидор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西红柿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огурец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黄瓜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水果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яблоко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苹果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банан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香蕉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лимон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柠檬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апельсин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橙子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арбуз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西瓜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35231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3"/>
            <a:ext cx="6264696" cy="2160240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ГЛАГОЛ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ru-RU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n-US" altLang="ru-RU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VERB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动词</a:t>
            </a:r>
            <a:r>
              <a:rPr lang="zh-CN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zh-CN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zh-CN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Спряжение</a:t>
            </a:r>
            <a:r>
              <a:rPr lang="ru-RU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The Conjugation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共轭</a:t>
            </a:r>
            <a:r>
              <a:rPr lang="zh-CN" altLang="en-US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，连接</a:t>
            </a:r>
            <a:r>
              <a:rPr lang="zh-CN" altLang="en-US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zh-CN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zh-CN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Глаголы 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ru-RU" altLang="zh-CN" sz="24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спряжения</a:t>
            </a:r>
            <a:r>
              <a:rPr lang="ru-RU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GB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第一组动词</a:t>
            </a:r>
            <a:r>
              <a:rPr lang="zh-CN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zh-CN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44496"/>
              </p:ext>
            </p:extLst>
          </p:nvPr>
        </p:nvGraphicFramePr>
        <p:xfrm>
          <a:off x="1115615" y="2459797"/>
          <a:ext cx="7344816" cy="3045618"/>
        </p:xfrm>
        <a:graphic>
          <a:graphicData uri="http://schemas.openxmlformats.org/drawingml/2006/table">
            <a:tbl>
              <a:tblPr/>
              <a:tblGrid>
                <a:gridCol w="994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9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9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01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5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ть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окончание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б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ез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ударения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ть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听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окончание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ударением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8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я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ты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он,она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мы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вы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они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ешь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ем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ете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ют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-ю (у)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-ешь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-ем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ете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-ют (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ут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ешь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ем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ете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ют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-у (ю)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ёшь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ёт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ём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ёте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ут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(-ют)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917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680520" cy="1705331"/>
          </a:xfrm>
        </p:spPr>
        <p:txBody>
          <a:bodyPr>
            <a:normAutofit/>
          </a:bodyPr>
          <a:lstStyle/>
          <a:p>
            <a:pPr lvl="0" indent="1866900" algn="ctr" fontAlgn="base">
              <a:lnSpc>
                <a:spcPct val="100000"/>
              </a:lnSpc>
              <a:spcAft>
                <a:spcPct val="0"/>
              </a:spcAft>
            </a:pPr>
            <a:r>
              <a:rPr lang="zh-CN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907060"/>
              </p:ext>
            </p:extLst>
          </p:nvPr>
        </p:nvGraphicFramePr>
        <p:xfrm>
          <a:off x="1396355" y="1268760"/>
          <a:ext cx="6840760" cy="2088232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9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7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850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Что делать? </a:t>
                      </a:r>
                      <a:r>
                        <a:rPr lang="zh-CN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做什么呢？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ты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он,  она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что дела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что дела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ешь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что дела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мы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вы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они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что дела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что дела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что дела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11760" y="476672"/>
            <a:ext cx="4572000" cy="6656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Читайте и запоминайте!</a:t>
            </a:r>
            <a:endParaRPr lang="ru-RU" sz="24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ctr" defTabSz="457200"/>
            <a:r>
              <a:rPr lang="zh-CN" altLang="en-US" b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读和记！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23728" y="4077072"/>
          <a:ext cx="5760640" cy="1872208"/>
        </p:xfrm>
        <a:graphic>
          <a:graphicData uri="http://schemas.openxmlformats.org/drawingml/2006/table">
            <a:tbl>
              <a:tblPr/>
              <a:tblGrid>
                <a:gridCol w="2582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8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думать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знать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知道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изучать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отвечать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回答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убирать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打扫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понимать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理解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работать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工作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听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спрашивать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问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гулять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散步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отдыхать </a:t>
                      </a: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休息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67744" y="3356992"/>
            <a:ext cx="50979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Группа</a:t>
            </a:r>
            <a:r>
              <a:rPr lang="en-US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глаголов</a:t>
            </a:r>
            <a:r>
              <a:rPr lang="en-US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I 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спряжения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GB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第一组动词</a:t>
            </a:r>
            <a:endParaRPr lang="zh-CN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1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8589" y="116632"/>
            <a:ext cx="8078788" cy="836712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и запоминайте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读和记！</a:t>
            </a:r>
            <a:r>
              <a:rPr lang="zh-CN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9512219"/>
              </p:ext>
            </p:extLst>
          </p:nvPr>
        </p:nvGraphicFramePr>
        <p:xfrm>
          <a:off x="971600" y="1052736"/>
          <a:ext cx="7200800" cy="1944216"/>
        </p:xfrm>
        <a:graphic>
          <a:graphicData uri="http://schemas.openxmlformats.org/drawingml/2006/table">
            <a:tbl>
              <a:tblPr/>
              <a:tblGrid>
                <a:gridCol w="1200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9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5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57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95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он, она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вы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ешь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чита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ешь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слуша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гуля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гуля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ешь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гуля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гуля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гуля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гуля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ешь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убира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убира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ешь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убира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убира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убира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ете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убира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ют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1983" y="3356992"/>
            <a:ext cx="4572000" cy="26407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defTabSz="457200">
              <a:lnSpc>
                <a:spcPct val="115000"/>
              </a:lnSpc>
            </a:pPr>
            <a:r>
              <a:rPr lang="ru-RU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Глаголы </a:t>
            </a:r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动词</a:t>
            </a:r>
            <a:endParaRPr lang="ru-RU" sz="1200" kern="1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15000"/>
              </a:lnSpc>
            </a:pPr>
            <a:r>
              <a:rPr lang="ru-RU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есть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吃</a:t>
            </a:r>
            <a:r>
              <a:rPr lang="ru-RU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пить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喝</a:t>
            </a:r>
            <a:endParaRPr lang="ru-RU" sz="1200" kern="1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15000"/>
              </a:lnSpc>
            </a:pPr>
            <a:r>
              <a:rPr lang="ru-RU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Я ем                               я пью</a:t>
            </a:r>
            <a:endParaRPr lang="ru-RU" sz="1200" kern="100" dirty="0">
              <a:solidFill>
                <a:prstClr val="black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15000"/>
              </a:lnSpc>
            </a:pPr>
            <a:r>
              <a:rPr lang="ru-RU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Ты ешь                             ты пьешь</a:t>
            </a:r>
            <a:endParaRPr lang="ru-RU" sz="1200" kern="100" dirty="0">
              <a:solidFill>
                <a:prstClr val="black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15000"/>
              </a:lnSpc>
            </a:pPr>
            <a:r>
              <a:rPr lang="ru-RU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Он\она ест                          он\она пьет</a:t>
            </a:r>
            <a:endParaRPr lang="ru-RU" sz="1200" kern="100" dirty="0">
              <a:solidFill>
                <a:prstClr val="black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15000"/>
              </a:lnSpc>
            </a:pPr>
            <a:r>
              <a:rPr lang="ru-RU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Мы едим                           мы пьем</a:t>
            </a:r>
            <a:endParaRPr lang="ru-RU" sz="1200" kern="100" dirty="0">
              <a:solidFill>
                <a:prstClr val="black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15000"/>
              </a:lnSpc>
            </a:pPr>
            <a:r>
              <a:rPr lang="ru-RU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Вы едите                           вы пьете</a:t>
            </a:r>
            <a:endParaRPr lang="ru-RU" sz="1200" kern="100" dirty="0">
              <a:solidFill>
                <a:prstClr val="black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15000"/>
              </a:lnSpc>
            </a:pPr>
            <a:r>
              <a:rPr lang="ru-RU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Они едят                           они пьют</a:t>
            </a:r>
            <a:endParaRPr lang="ru-RU" sz="1200" kern="100" dirty="0">
              <a:solidFill>
                <a:prstClr val="black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6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54784"/>
              </p:ext>
            </p:extLst>
          </p:nvPr>
        </p:nvGraphicFramePr>
        <p:xfrm>
          <a:off x="1259632" y="1844824"/>
          <a:ext cx="6745678" cy="3429000"/>
        </p:xfrm>
        <a:graphic>
          <a:graphicData uri="http://schemas.openxmlformats.org/drawingml/2006/table">
            <a:tbl>
              <a:tblPr firstRow="1" firstCol="1" bandRow="1"/>
              <a:tblGrid>
                <a:gridCol w="985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348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делаю?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счита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уме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завтрака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обеда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ужина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пи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дума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разговарива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делаешь?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делает? 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делает?   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делаем?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делаете?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делают?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19363"/>
            <a:ext cx="828092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*Играть (I)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to play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*Считать (I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coiount</a:t>
            </a:r>
            <a:r>
              <a:rPr lang="en-US" alt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*Уметь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(I) 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be able to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*Завтракать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(I) 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to breakfast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*Обедать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(I) 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to lunch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*Ужинать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I)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to have supper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Писать (I)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to write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*Думать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(I)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to think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*Разговаривать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(I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to talk</a:t>
            </a:r>
            <a:endParaRPr lang="ru-RU" dirty="0">
              <a:solidFill>
                <a:srgbClr val="00B050"/>
              </a:solidFill>
            </a:endParaRPr>
          </a:p>
          <a:p>
            <a:pPr defTabSz="457200"/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1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12117"/>
              </p:ext>
            </p:extLst>
          </p:nvPr>
        </p:nvGraphicFramePr>
        <p:xfrm>
          <a:off x="179512" y="548680"/>
          <a:ext cx="8712968" cy="270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152128"/>
                <a:gridCol w="1728192"/>
                <a:gridCol w="1440160"/>
                <a:gridCol w="1440160"/>
                <a:gridCol w="936104"/>
                <a:gridCol w="936104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пишу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завтракаю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обедаю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ужинаю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пью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пишешь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завтракаешь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обедаешь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ужинаешь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ешь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пьёшь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Он/Она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пишет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завтракает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обедает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ужинает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пьёт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пишем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завтракаем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обедаем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ужинаем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едим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пьём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пишете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завтракаете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обедаете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ужинаете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едите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пьёте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Они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пишут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завтракают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обедают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ужинают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едят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пьют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000222" cy="11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71605"/>
            <a:ext cx="2055136" cy="13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7299"/>
            <a:ext cx="2088232" cy="13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98854"/>
            <a:ext cx="20162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35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312738"/>
            <a:ext cx="7586041" cy="546100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4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</a:t>
            </a:r>
            <a:r>
              <a:rPr lang="ru-RU" sz="2000" b="1" kern="100" spc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(слушайте </a:t>
            </a:r>
            <a:r>
              <a:rPr lang="zh-CN" altLang="en-US" sz="2000" b="1" kern="100" spc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听）</a:t>
            </a:r>
            <a:r>
              <a:rPr lang="ru-RU" sz="2000" b="1" kern="100" spc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</a:t>
            </a:r>
            <a:r>
              <a:rPr lang="zh-CN" altLang="en-US" sz="2000" b="1" kern="100" spc="0" dirty="0">
                <a:solidFill>
                  <a:srgbClr val="FF0000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（</a:t>
            </a:r>
            <a:r>
              <a:rPr lang="ru-RU" sz="2000" b="1" kern="100" spc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повторяйте </a:t>
            </a:r>
            <a:r>
              <a:rPr lang="zh-CN" altLang="en-US" sz="2000" b="1" kern="100" spc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重复）</a:t>
            </a:r>
            <a:r>
              <a:rPr lang="ru-RU" altLang="zh-CN" sz="2000" b="1" kern="100" spc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/>
            </a:r>
            <a:br>
              <a:rPr lang="ru-RU" altLang="zh-CN" sz="2000" b="1" kern="100" spc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</a:br>
            <a:r>
              <a:rPr lang="ru-RU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Это наша семья. Моя мама убирает дом. Мой папа читает книги. Мой брат слушает урок. Моя сестра гуляет. Мой дедушка слушает новости. Моя бабушка отдыхает. Я изучаю русский язык.</a:t>
            </a:r>
            <a:br>
              <a:rPr lang="ru-RU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к заставить себя убираться в квартире, что делать если человек не любит  убираться дома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344175" cy="17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ужчина сидит дома на диване и читает книгу — домашняя жизнь, Казуаль -  Stock Photo | #258931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78133"/>
            <a:ext cx="2818704" cy="17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ᐈ Бабушка в джинсах фотографии, картинки бабушка в джинсах | скачать на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34" name="Picture 10" descr="ᐈ Бабушка в джинсах фотографии, картинки бабушка в джинсах | скачать на 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11" y="4245340"/>
            <a:ext cx="2699792" cy="17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Пожилой мужчина держит пульт дистанционного управления смотреть телевизор |  Премиум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38" name="Picture 14" descr="Пожилой мужчина держит пульт дистанционного управления смотреть телевизор |  Премиум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45339"/>
            <a:ext cx="2626722" cy="17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02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1" y="1052736"/>
            <a:ext cx="30858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dirty="0">
                <a:solidFill>
                  <a:srgbClr val="FF0000"/>
                </a:solidFill>
              </a:rPr>
              <a:t>Ответьте на вопросы.</a:t>
            </a:r>
          </a:p>
          <a:p>
            <a:pPr defTabSz="457200"/>
            <a:endParaRPr lang="ru-RU" dirty="0">
              <a:solidFill>
                <a:srgbClr val="FF0000"/>
              </a:solidFill>
            </a:endParaRPr>
          </a:p>
          <a:p>
            <a:pPr marL="342900" indent="-342900" defTabSz="4572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семья?</a:t>
            </a:r>
          </a:p>
          <a:p>
            <a:pPr marL="342900" indent="-342900" defTabSz="4572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мама?</a:t>
            </a:r>
          </a:p>
          <a:p>
            <a:pPr marL="342900" indent="-342900" defTabSz="4572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папа?</a:t>
            </a:r>
          </a:p>
          <a:p>
            <a:pPr marL="342900" indent="-342900" defTabSz="4572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дедушка?</a:t>
            </a:r>
          </a:p>
          <a:p>
            <a:pPr marL="342900" indent="-342900" defTabSz="4572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бабушка?</a:t>
            </a:r>
          </a:p>
          <a:p>
            <a:pPr marL="342900" indent="-342900" defTabSz="4572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сейчас делаете?</a:t>
            </a:r>
          </a:p>
          <a:p>
            <a:pPr marL="342900" indent="-342900" defTabSz="457200">
              <a:buFontTx/>
              <a:buAutoNum type="arabicPeriod"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 defTabSz="457200">
              <a:buFontTx/>
              <a:buAutoNum type="arabicPeriod"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34156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8" y="3889138"/>
            <a:ext cx="27003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77" y="454046"/>
            <a:ext cx="28162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32" y="3889138"/>
            <a:ext cx="26273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93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6e95d03-a7fc-4b7a-b113-7b3e94d2c6eb}"/>
</p:tagLst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Экран (4:3)</PresentationFormat>
  <Paragraphs>193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Галерея</vt:lpstr>
      <vt:lpstr>Презентация PowerPoint</vt:lpstr>
      <vt:lpstr>ГЛАГОЛ THE VERB   动词 Спряжение The Conjugation 共轭 ，连接   Глаголы I спряжения 第一组动词 </vt:lpstr>
      <vt:lpstr> </vt:lpstr>
      <vt:lpstr>Читайте и запоминайте 读和记！ </vt:lpstr>
      <vt:lpstr>Презентация PowerPoint</vt:lpstr>
      <vt:lpstr>Презентация PowerPoint</vt:lpstr>
      <vt:lpstr>             (слушайте 听）  （повторяйте 重复）  Это наша семья. Моя мама убирает дом. Мой папа читает книги. Мой брат слушает урок. Моя сестра гуляет. Мой дедушка слушает новости. Моя бабушка отдыхает. Я изучаю русский язык.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2022-03-29T13:18:20Z</dcterms:created>
  <dcterms:modified xsi:type="dcterms:W3CDTF">2022-03-29T13:21:26Z</dcterms:modified>
</cp:coreProperties>
</file>