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1" r:id="rId4"/>
    <p:sldId id="263" r:id="rId5"/>
    <p:sldId id="264" r:id="rId6"/>
    <p:sldId id="265" r:id="rId7"/>
    <p:sldId id="267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2A6B6-C899-4CA7-A4C5-E0C1C2CF5BB4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92281B-B1B6-4F10-9BA3-587ABB6C8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047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2281B-B1B6-4F10-9BA3-587ABB6C8AD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393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21446" y="980728"/>
            <a:ext cx="4572000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0" cap="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Вопросы </a:t>
            </a:r>
            <a:br>
              <a:rPr kumimoji="0" lang="ru-RU" sz="4400" b="0" i="0" u="none" strike="noStrike" kern="0" cap="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ru-RU" sz="4400" b="0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где?</a:t>
            </a:r>
            <a:r>
              <a:rPr kumimoji="0" lang="zh-CN" altLang="en-US" sz="4400" b="0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/>
              </a:rPr>
              <a:t>在哪</a:t>
            </a:r>
            <a:r>
              <a:rPr kumimoji="0" lang="ru-RU" sz="4400" b="0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</a:t>
            </a:r>
            <a:r>
              <a:rPr kumimoji="0" lang="zh-CN" altLang="en-US" sz="4400" b="0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/>
              </a:rPr>
              <a:t>？</a:t>
            </a:r>
            <a:r>
              <a:rPr kumimoji="0" lang="ru-RU" sz="4400" b="0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Когда? </a:t>
            </a:r>
            <a:r>
              <a:rPr kumimoji="0" lang="zh-CN" altLang="en-US" sz="4400" b="0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/>
              </a:rPr>
              <a:t>什么时候？</a:t>
            </a:r>
            <a:r>
              <a:rPr kumimoji="0" lang="ru-RU" altLang="zh-CN" sz="4400" b="0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/>
            </a:r>
            <a:br>
              <a:rPr kumimoji="0" lang="ru-RU" altLang="zh-CN" sz="4400" b="0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</a:br>
            <a:r>
              <a:rPr kumimoji="0" lang="ru-RU" sz="4400" b="0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Как?</a:t>
            </a:r>
            <a:r>
              <a:rPr kumimoji="0" lang="zh-CN" altLang="en-US" sz="4400" b="0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/>
              </a:rPr>
              <a:t>怎样？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005064"/>
            <a:ext cx="8568952" cy="567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Tx/>
              <a:buNone/>
              <a:tabLst/>
              <a:defRPr/>
            </a:pPr>
            <a:r>
              <a:rPr kumimoji="0" lang="ru-RU" sz="2800" b="0" i="0" u="none" strike="noStrike" kern="0" cap="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Лексика</a:t>
            </a:r>
            <a:r>
              <a:rPr kumimoji="0" lang="ru-RU" sz="2800" b="0" i="0" u="none" strike="noStrike" kern="0" cap="all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 </a:t>
            </a:r>
            <a:r>
              <a:rPr kumimoji="0" lang="ru-RU" sz="2800" b="0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«Комната»</a:t>
            </a:r>
            <a:r>
              <a:rPr kumimoji="0" lang="en-US" altLang="zh-CN" sz="2800" b="0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/>
              </a:rPr>
              <a:t>《</a:t>
            </a:r>
            <a:r>
              <a:rPr kumimoji="0" lang="zh-CN" altLang="en-US" sz="2800" b="0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/>
              </a:rPr>
              <a:t>房间</a:t>
            </a:r>
            <a:r>
              <a:rPr kumimoji="0" lang="ru-RU" sz="2800" b="0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, </a:t>
            </a:r>
            <a:r>
              <a:rPr kumimoji="0" lang="ru-RU" sz="2800" b="0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«</a:t>
            </a:r>
            <a:r>
              <a:rPr kumimoji="0" lang="ru-RU" sz="2800" b="0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Улица»</a:t>
            </a:r>
            <a:r>
              <a:rPr kumimoji="0" lang="en-US" altLang="zh-CN" sz="2800" b="0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/>
              </a:rPr>
              <a:t>《</a:t>
            </a:r>
            <a:r>
              <a:rPr kumimoji="0" lang="zh-CN" altLang="en-US" sz="2800" b="0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/>
              </a:rPr>
              <a:t>街道</a:t>
            </a:r>
            <a:r>
              <a:rPr kumimoji="0" lang="en-US" altLang="zh-CN" sz="2800" b="0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/>
              </a:rPr>
              <a:t>》</a:t>
            </a:r>
            <a:endParaRPr kumimoji="0" lang="ru-RU" sz="2800" b="0" i="0" u="none" strike="noStrike" kern="0" cap="all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87796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Наречия</a:t>
            </a:r>
            <a:r>
              <a:rPr kumimoji="0" lang="en-US" sz="2400" b="1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ru-RU" sz="2400" b="1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места </a:t>
            </a:r>
            <a:r>
              <a:rPr kumimoji="0" lang="zh-CN" altLang="en-US" sz="2400" b="1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地点副词</a:t>
            </a:r>
            <a:r>
              <a:rPr kumimoji="0" lang="ru-RU" altLang="zh-CN" sz="2400" b="1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</a:t>
            </a:r>
            <a:endParaRPr kumimoji="0" lang="ru-RU" altLang="zh-CN" sz="2400" b="1" i="0" u="none" strike="noStrike" kern="0" cap="all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2400" b="1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ru-RU" altLang="zh-CN" sz="2400" b="1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Вопрос</a:t>
            </a:r>
            <a:r>
              <a:rPr kumimoji="0" lang="ru-RU" altLang="zh-CN" sz="2400" b="1" i="0" u="none" strike="noStrike" kern="0" cap="all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kumimoji="0" lang="ru-RU" altLang="zh-CN" sz="2400" b="1" i="0" u="none" strike="noStrike" kern="0" cap="all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ГДЕ?</a:t>
            </a:r>
            <a:r>
              <a:rPr kumimoji="0" lang="ru-RU" altLang="zh-CN" sz="2400" b="1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1556792"/>
            <a:ext cx="7560840" cy="3853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здесь</a:t>
            </a:r>
            <a:r>
              <a:rPr kumimoji="0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在这里</a:t>
            </a:r>
            <a:r>
              <a:rPr kumimoji="0" lang="ru-RU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                       близко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近的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там</a:t>
            </a:r>
            <a:r>
              <a:rPr kumimoji="0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那里</a:t>
            </a:r>
            <a:r>
              <a:rPr kumimoji="0" lang="ru-RU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                              далеко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远的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слева</a:t>
            </a:r>
            <a:r>
              <a:rPr kumimoji="0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左边</a:t>
            </a:r>
            <a:r>
              <a:rPr kumimoji="0" lang="ru-RU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                           впереди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前面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справа</a:t>
            </a:r>
            <a:r>
              <a:rPr kumimoji="0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右边</a:t>
            </a:r>
            <a:r>
              <a:rPr kumimoji="0" lang="ru-RU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                         позади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后面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наверху</a:t>
            </a:r>
            <a:r>
              <a:rPr kumimoji="0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上面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внизу</a:t>
            </a:r>
            <a:r>
              <a:rPr kumimoji="0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下面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</a:rPr>
              <a:t>дома</a:t>
            </a:r>
            <a:r>
              <a:rPr kumimoji="0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家里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7897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88640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Наречия</a:t>
            </a:r>
            <a:r>
              <a:rPr kumimoji="0" lang="en-US" sz="2400" b="1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ru-RU" sz="2400" b="1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времени  </a:t>
            </a:r>
            <a:r>
              <a:rPr kumimoji="0" lang="zh-CN" altLang="en-US" sz="2400" b="1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时间副词</a:t>
            </a:r>
            <a:r>
              <a:rPr kumimoji="0" lang="ru-RU" altLang="zh-CN" sz="2400" b="1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В</a:t>
            </a:r>
            <a:r>
              <a:rPr kumimoji="0" lang="ru-RU" altLang="zh-CN" sz="2400" b="1" i="0" u="none" strike="noStrike" kern="0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опрос</a:t>
            </a:r>
            <a:r>
              <a:rPr kumimoji="0" lang="ru-RU" altLang="zh-CN" sz="2400" b="1" i="0" u="none" strike="noStrike" kern="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ru-RU" altLang="zh-CN" sz="2400" b="1" i="0" u="none" strike="noStrike" kern="0" cap="all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Когда?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901000"/>
              </p:ext>
            </p:extLst>
          </p:nvPr>
        </p:nvGraphicFramePr>
        <p:xfrm>
          <a:off x="1247383" y="1268760"/>
          <a:ext cx="6865257" cy="4493724"/>
        </p:xfrm>
        <a:graphic>
          <a:graphicData uri="http://schemas.openxmlformats.org/drawingml/2006/table">
            <a:tbl>
              <a:tblPr/>
              <a:tblGrid>
                <a:gridCol w="3189610"/>
                <a:gridCol w="3675647"/>
              </a:tblGrid>
              <a:tr h="44937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сегодня </a:t>
                      </a:r>
                      <a:r>
                        <a:rPr lang="zh-CN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今天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завтра </a:t>
                      </a:r>
                      <a:r>
                        <a:rPr lang="zh-CN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明天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вчера</a:t>
                      </a:r>
                      <a:r>
                        <a:rPr lang="zh-CN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昨天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сейчас</a:t>
                      </a:r>
                      <a:r>
                        <a:rPr lang="zh-CN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现在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всегда</a:t>
                      </a:r>
                      <a:r>
                        <a:rPr lang="zh-CN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经常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никогда</a:t>
                      </a:r>
                      <a:r>
                        <a:rPr lang="zh-CN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偶尔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рано</a:t>
                      </a:r>
                      <a:r>
                        <a:rPr lang="zh-CN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清早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поздно</a:t>
                      </a:r>
                      <a:r>
                        <a:rPr lang="zh-CN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晚了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давно</a:t>
                      </a:r>
                      <a:r>
                        <a:rPr lang="zh-CN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长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недавно</a:t>
                      </a:r>
                      <a:r>
                        <a:rPr lang="zh-CN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不久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днём</a:t>
                      </a:r>
                      <a:r>
                        <a:rPr lang="zh-CN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天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утром</a:t>
                      </a:r>
                      <a:r>
                        <a:rPr lang="zh-CN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早上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вечером</a:t>
                      </a:r>
                      <a:r>
                        <a:rPr lang="zh-CN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傍晚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ночью</a:t>
                      </a:r>
                      <a:r>
                        <a:rPr lang="zh-CN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深夜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зимой</a:t>
                      </a:r>
                      <a:r>
                        <a:rPr lang="zh-CN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冬天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весной</a:t>
                      </a:r>
                      <a:r>
                        <a:rPr lang="zh-CN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春天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летом</a:t>
                      </a:r>
                      <a:r>
                        <a:rPr lang="zh-CN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夏天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осенью</a:t>
                      </a:r>
                      <a:r>
                        <a:rPr lang="zh-CN" sz="2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秋天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276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51920" y="260648"/>
            <a:ext cx="2168286" cy="4792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>
              <a:lnSpc>
                <a:spcPct val="115000"/>
              </a:lnSpc>
              <a:spcAft>
                <a:spcPts val="1000"/>
              </a:spcAft>
            </a:pPr>
            <a:r>
              <a:rPr lang="ru-RU" sz="2400" b="1" kern="100" dirty="0">
                <a:solidFill>
                  <a:srgbClr val="FF0000"/>
                </a:solidFill>
                <a:latin typeface="Times New Roman"/>
                <a:ea typeface="SimSun"/>
              </a:rPr>
              <a:t>Сколько?</a:t>
            </a:r>
            <a:r>
              <a:rPr lang="zh-CN" altLang="en-US" sz="2400" b="1" kern="100" dirty="0">
                <a:solidFill>
                  <a:srgbClr val="FF0000"/>
                </a:solidFill>
                <a:latin typeface="Times New Roman"/>
                <a:ea typeface="SimSun"/>
              </a:rPr>
              <a:t>多少</a:t>
            </a:r>
            <a:endParaRPr lang="ru-RU" altLang="zh-CN" sz="2000" dirty="0">
              <a:solidFill>
                <a:srgbClr val="FF0000"/>
              </a:solidFill>
              <a:latin typeface="Times New Roman"/>
              <a:ea typeface="SimSu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399996"/>
              </p:ext>
            </p:extLst>
          </p:nvPr>
        </p:nvGraphicFramePr>
        <p:xfrm>
          <a:off x="1115616" y="1124744"/>
          <a:ext cx="7643193" cy="4297680"/>
        </p:xfrm>
        <a:graphic>
          <a:graphicData uri="http://schemas.openxmlformats.org/drawingml/2006/table">
            <a:tbl>
              <a:tblPr firstRow="1" bandRow="1"/>
              <a:tblGrid>
                <a:gridCol w="2547731"/>
                <a:gridCol w="2547731"/>
                <a:gridCol w="2547731"/>
              </a:tblGrid>
              <a:tr h="3431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0 – ноль (нуль)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dirty="0" smtClean="0"/>
                        <a:t>11 – </a:t>
                      </a:r>
                      <a:r>
                        <a:rPr lang="ru-RU" dirty="0" err="1" smtClean="0"/>
                        <a:t>один</a:t>
                      </a:r>
                      <a:r>
                        <a:rPr lang="ru-RU" dirty="0" err="1" smtClean="0">
                          <a:solidFill>
                            <a:srgbClr val="00B050"/>
                          </a:solidFill>
                        </a:rPr>
                        <a:t>НА</a:t>
                      </a:r>
                      <a:r>
                        <a:rPr lang="ru-RU" dirty="0" err="1" smtClean="0">
                          <a:solidFill>
                            <a:srgbClr val="FFFF00"/>
                          </a:solidFill>
                        </a:rPr>
                        <a:t>дцать</a:t>
                      </a:r>
                      <a:endParaRPr lang="ru-RU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30 – тридцать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/>
                    </a:solidFill>
                  </a:tcPr>
                </a:tc>
              </a:tr>
              <a:tr h="3431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 – один 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dirty="0" smtClean="0"/>
                        <a:t>12 – </a:t>
                      </a:r>
                      <a:r>
                        <a:rPr lang="ru-RU" dirty="0" err="1" smtClean="0"/>
                        <a:t>две</a:t>
                      </a:r>
                      <a:r>
                        <a:rPr lang="ru-RU" sz="1400" dirty="0" err="1" smtClean="0"/>
                        <a:t>НА</a:t>
                      </a:r>
                      <a:r>
                        <a:rPr lang="ru-RU" dirty="0" err="1" smtClean="0"/>
                        <a:t>дцать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40 – </a:t>
                      </a:r>
                      <a:r>
                        <a:rPr lang="ru-RU" b="1" dirty="0" smtClean="0"/>
                        <a:t>сорок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40000"/>
                      </a:srgbClr>
                    </a:solidFill>
                  </a:tcPr>
                </a:tc>
              </a:tr>
              <a:tr h="3431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 – два 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dirty="0" smtClean="0"/>
                        <a:t>13</a:t>
                      </a:r>
                      <a:r>
                        <a:rPr lang="ru-RU" baseline="0" dirty="0" smtClean="0"/>
                        <a:t> – </a:t>
                      </a:r>
                      <a:r>
                        <a:rPr lang="ru-RU" baseline="0" dirty="0" err="1" smtClean="0"/>
                        <a:t>три</a:t>
                      </a:r>
                      <a:r>
                        <a:rPr lang="ru-RU" sz="1400" baseline="0" dirty="0" err="1" smtClean="0"/>
                        <a:t>НА</a:t>
                      </a:r>
                      <a:r>
                        <a:rPr lang="ru-RU" baseline="0" dirty="0" err="1" smtClean="0"/>
                        <a:t>дцать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50 – пять</a:t>
                      </a:r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десят</a:t>
                      </a:r>
                      <a:endParaRPr lang="ru-RU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20000"/>
                      </a:srgbClr>
                    </a:solidFill>
                  </a:tcPr>
                </a:tc>
              </a:tr>
              <a:tr h="3431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 – три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dirty="0" smtClean="0"/>
                        <a:t>14</a:t>
                      </a:r>
                      <a:r>
                        <a:rPr lang="ru-RU" baseline="0" dirty="0" smtClean="0"/>
                        <a:t> – </a:t>
                      </a:r>
                      <a:r>
                        <a:rPr lang="ru-RU" baseline="0" dirty="0" err="1" smtClean="0"/>
                        <a:t>четыр</a:t>
                      </a:r>
                      <a:r>
                        <a:rPr lang="ru-RU" sz="1400" baseline="0" dirty="0" err="1" smtClean="0"/>
                        <a:t>НА</a:t>
                      </a:r>
                      <a:r>
                        <a:rPr lang="ru-RU" baseline="0" dirty="0" err="1" smtClean="0"/>
                        <a:t>дцать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60 – шестьдесят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40000"/>
                      </a:srgbClr>
                    </a:solidFill>
                  </a:tcPr>
                </a:tc>
              </a:tr>
              <a:tr h="3431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4 – четыре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dirty="0" smtClean="0"/>
                        <a:t>15 – </a:t>
                      </a:r>
                      <a:r>
                        <a:rPr lang="ru-RU" dirty="0" err="1" smtClean="0"/>
                        <a:t>пят</a:t>
                      </a:r>
                      <a:r>
                        <a:rPr lang="ru-RU" sz="1400" dirty="0" err="1" smtClean="0"/>
                        <a:t>НА</a:t>
                      </a:r>
                      <a:r>
                        <a:rPr lang="ru-RU" dirty="0" err="1" smtClean="0"/>
                        <a:t>дцать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70 – семьдесят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20000"/>
                      </a:srgbClr>
                    </a:solidFill>
                  </a:tcPr>
                </a:tc>
              </a:tr>
              <a:tr h="3431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5 – пять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dirty="0" smtClean="0"/>
                        <a:t>16 – </a:t>
                      </a:r>
                      <a:r>
                        <a:rPr lang="ru-RU" dirty="0" err="1" smtClean="0"/>
                        <a:t>шест</a:t>
                      </a:r>
                      <a:r>
                        <a:rPr lang="ru-RU" sz="1400" dirty="0" err="1" smtClean="0"/>
                        <a:t>НА</a:t>
                      </a:r>
                      <a:r>
                        <a:rPr lang="ru-RU" dirty="0" err="1" smtClean="0"/>
                        <a:t>дцать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80 – восемьдесят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40000"/>
                      </a:srgbClr>
                    </a:solidFill>
                  </a:tcPr>
                </a:tc>
              </a:tr>
              <a:tr h="3431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6 – шесть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dirty="0" smtClean="0"/>
                        <a:t>17 – </a:t>
                      </a:r>
                      <a:r>
                        <a:rPr lang="ru-RU" dirty="0" err="1" smtClean="0"/>
                        <a:t>сем</a:t>
                      </a:r>
                      <a:r>
                        <a:rPr lang="ru-RU" sz="1400" dirty="0" err="1" smtClean="0"/>
                        <a:t>НА</a:t>
                      </a:r>
                      <a:r>
                        <a:rPr lang="ru-RU" dirty="0" err="1" smtClean="0"/>
                        <a:t>дцать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90 – </a:t>
                      </a:r>
                      <a:r>
                        <a:rPr lang="ru-RU" b="1" dirty="0" smtClean="0"/>
                        <a:t>девяносто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20000"/>
                      </a:srgbClr>
                    </a:solidFill>
                  </a:tcPr>
                </a:tc>
              </a:tr>
              <a:tr h="3431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mtClean="0"/>
                        <a:t>7 – семь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dirty="0" smtClean="0"/>
                        <a:t>18 – </a:t>
                      </a:r>
                      <a:r>
                        <a:rPr lang="ru-RU" dirty="0" err="1" smtClean="0"/>
                        <a:t>восем</a:t>
                      </a:r>
                      <a:r>
                        <a:rPr lang="ru-RU" sz="1400" dirty="0" err="1" smtClean="0"/>
                        <a:t>НА</a:t>
                      </a:r>
                      <a:r>
                        <a:rPr lang="ru-RU" dirty="0" err="1" smtClean="0"/>
                        <a:t>дцать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100 - </a:t>
                      </a:r>
                      <a:r>
                        <a:rPr lang="ru-RU" b="1" dirty="0" smtClean="0"/>
                        <a:t>сто</a:t>
                      </a:r>
                      <a:endParaRPr lang="ru-RU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40000"/>
                      </a:srgbClr>
                    </a:solidFill>
                  </a:tcPr>
                </a:tc>
              </a:tr>
              <a:tr h="3431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mtClean="0"/>
                        <a:t>8 – восемь [восимь]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dirty="0" smtClean="0"/>
                        <a:t>19 – </a:t>
                      </a:r>
                      <a:r>
                        <a:rPr lang="ru-RU" dirty="0" err="1" smtClean="0"/>
                        <a:t>девят</a:t>
                      </a:r>
                      <a:r>
                        <a:rPr lang="ru-RU" sz="1400" dirty="0" err="1" smtClean="0"/>
                        <a:t>НА</a:t>
                      </a:r>
                      <a:r>
                        <a:rPr lang="ru-RU" dirty="0" err="1" smtClean="0"/>
                        <a:t>дцать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200 – </a:t>
                      </a:r>
                      <a:r>
                        <a:rPr lang="ru-RU" b="1" dirty="0" smtClean="0"/>
                        <a:t>двести</a:t>
                      </a:r>
                      <a:endParaRPr lang="ru-RU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20000"/>
                      </a:srgbClr>
                    </a:solidFill>
                  </a:tcPr>
                </a:tc>
              </a:tr>
              <a:tr h="3431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mtClean="0"/>
                        <a:t>9 – девять [девить]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300 – три</a:t>
                      </a:r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ста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40000"/>
                      </a:srgbClr>
                    </a:solidFill>
                  </a:tcPr>
                </a:tc>
              </a:tr>
              <a:tr h="6004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10 – десять [</a:t>
                      </a:r>
                      <a:r>
                        <a:rPr lang="ru-RU" dirty="0" err="1" smtClean="0"/>
                        <a:t>десить</a:t>
                      </a:r>
                      <a:r>
                        <a:rPr lang="ru-RU" dirty="0" smtClean="0"/>
                        <a:t>]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20 – два</a:t>
                      </a:r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дцать </a:t>
                      </a:r>
                      <a:r>
                        <a:rPr lang="ru-RU" dirty="0" smtClean="0"/>
                        <a:t>(21, 22 - двадцать один, …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400 - четыреста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46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740651"/>
              </p:ext>
            </p:extLst>
          </p:nvPr>
        </p:nvGraphicFramePr>
        <p:xfrm>
          <a:off x="337953" y="620688"/>
          <a:ext cx="8806047" cy="1119917"/>
        </p:xfrm>
        <a:graphic>
          <a:graphicData uri="http://schemas.openxmlformats.org/drawingml/2006/table">
            <a:tbl>
              <a:tblPr firstRow="1" bandRow="1"/>
              <a:tblGrid>
                <a:gridCol w="2935349"/>
                <a:gridCol w="2935349"/>
                <a:gridCol w="2935349"/>
              </a:tblGrid>
              <a:tr h="3782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500 – пять</a:t>
                      </a:r>
                      <a:r>
                        <a:rPr lang="ru-RU" dirty="0" smtClean="0">
                          <a:solidFill>
                            <a:srgbClr val="FFFF00"/>
                          </a:solidFill>
                        </a:rPr>
                        <a:t>сот</a:t>
                      </a:r>
                      <a:endParaRPr lang="ru-RU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800 – восемьсот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dirty="0" smtClean="0"/>
                        <a:t>1 000 – </a:t>
                      </a:r>
                      <a:r>
                        <a:rPr lang="ru-RU" b="1" dirty="0" smtClean="0"/>
                        <a:t>тысяча</a:t>
                      </a:r>
                      <a:endParaRPr lang="ru-RU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600 – шестьсот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900 - девятьсот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dirty="0" smtClean="0"/>
                        <a:t>1 000 000 - </a:t>
                      </a:r>
                      <a:r>
                        <a:rPr lang="ru-RU" b="1" dirty="0" smtClean="0"/>
                        <a:t>миллион</a:t>
                      </a:r>
                      <a:endParaRPr lang="ru-RU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700 - семьсот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dirty="0" smtClean="0"/>
                        <a:t>1 000 000 000 - </a:t>
                      </a:r>
                      <a:r>
                        <a:rPr lang="ru-RU" b="1" dirty="0" smtClean="0"/>
                        <a:t>миллиард</a:t>
                      </a:r>
                      <a:endParaRPr lang="ru-RU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1E42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75" y="2708920"/>
            <a:ext cx="3651250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919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775971"/>
              </p:ext>
            </p:extLst>
          </p:nvPr>
        </p:nvGraphicFramePr>
        <p:xfrm>
          <a:off x="395536" y="977553"/>
          <a:ext cx="8496944" cy="1708150"/>
        </p:xfrm>
        <a:graphic>
          <a:graphicData uri="http://schemas.openxmlformats.org/drawingml/2006/table">
            <a:tbl>
              <a:tblPr/>
              <a:tblGrid>
                <a:gridCol w="4320480"/>
                <a:gridCol w="4176464"/>
              </a:tblGrid>
              <a:tr h="2961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час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минута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48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ru-RU" sz="20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один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ча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2-4 (22, 34, 63) дв</a:t>
                      </a:r>
                      <a:r>
                        <a:rPr lang="ru-RU" sz="20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,  три,  четыре  час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5 -20 пять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час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ов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79170" algn="ctr"/>
                        </a:tabLs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20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одна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минут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	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651000" indent="-1651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2-4 (22, 34, 63) дв</a:t>
                      </a:r>
                      <a:r>
                        <a:rPr lang="ru-RU" sz="20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,  три, 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четыре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м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инут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5-20 пять 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мину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т 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736386" y="476672"/>
            <a:ext cx="1671227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b="1" kern="100" dirty="0">
                <a:solidFill>
                  <a:srgbClr val="FF0000"/>
                </a:solidFill>
                <a:latin typeface="Times New Roman"/>
                <a:ea typeface="SimSun"/>
              </a:rPr>
              <a:t>Сколько?</a:t>
            </a:r>
            <a:r>
              <a:rPr lang="zh-CN" altLang="en-US" b="1" kern="100" dirty="0">
                <a:solidFill>
                  <a:srgbClr val="FF0000"/>
                </a:solidFill>
                <a:latin typeface="Times New Roman"/>
                <a:ea typeface="SimSun"/>
              </a:rPr>
              <a:t>多少</a:t>
            </a:r>
            <a:endParaRPr lang="ru-RU" altLang="zh-CN" sz="1600" dirty="0">
              <a:solidFill>
                <a:srgbClr val="FF0000"/>
              </a:solidFill>
              <a:latin typeface="Times New Roman"/>
              <a:ea typeface="SimSu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496380"/>
              </p:ext>
            </p:extLst>
          </p:nvPr>
        </p:nvGraphicFramePr>
        <p:xfrm>
          <a:off x="127552" y="3573016"/>
          <a:ext cx="8888894" cy="1573024"/>
        </p:xfrm>
        <a:graphic>
          <a:graphicData uri="http://schemas.openxmlformats.org/drawingml/2006/table">
            <a:tbl>
              <a:tblPr/>
              <a:tblGrid>
                <a:gridCol w="4851278"/>
                <a:gridCol w="4037616"/>
              </a:tblGrid>
              <a:tr h="331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год, месяц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неделя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9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8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один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 го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aseline="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меся</a:t>
                      </a:r>
                      <a:r>
                        <a:rPr lang="ru-RU" sz="1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ц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2-4 (22, 34, 63)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дв</a:t>
                      </a:r>
                      <a:r>
                        <a:rPr lang="ru-RU" sz="18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,  три,  четыре 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год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, месяц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5-20 пять 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, месяц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ев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79170" algn="ctr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8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одна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 недел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	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651000" indent="-1651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2-4 (22, 34, 63)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дв</a:t>
                      </a:r>
                      <a:r>
                        <a:rPr lang="ru-RU" sz="18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,  три,  четыре 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недел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5-20 пять  неде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ль 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19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69269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/>
              <a:t>Прочитайте текст и ответьте на вопросы.</a:t>
            </a:r>
            <a:endParaRPr lang="en-US" b="1" dirty="0"/>
          </a:p>
          <a:p>
            <a:pPr algn="ctr"/>
            <a:r>
              <a:rPr lang="zh-CN" altLang="en-US" b="1" dirty="0"/>
              <a:t>阅读文章并回答问题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1844824"/>
            <a:ext cx="65344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Меня зовут Саша. Я студент. У меня есть семья.</a:t>
            </a:r>
          </a:p>
          <a:p>
            <a:r>
              <a:rPr lang="ru-RU" dirty="0"/>
              <a:t>Моя семья – это мама, папа, сестра, бабушка и дедушка.</a:t>
            </a:r>
          </a:p>
          <a:p>
            <a:r>
              <a:rPr lang="ru-RU" dirty="0"/>
              <a:t>Это моя мать. Её зовут Анна. Она экономист.</a:t>
            </a:r>
          </a:p>
          <a:p>
            <a:r>
              <a:rPr lang="ru-RU" dirty="0"/>
              <a:t>А это мой отец. Его зовут Иван. Он инженер.</a:t>
            </a:r>
          </a:p>
          <a:p>
            <a:r>
              <a:rPr lang="ru-RU" dirty="0"/>
              <a:t>Это моя сестра. Её зовут Нина. Она школьница.</a:t>
            </a:r>
          </a:p>
          <a:p>
            <a:r>
              <a:rPr lang="ru-RU" dirty="0"/>
              <a:t>А это мои бабушка и дедушка. Они пенсионеры.</a:t>
            </a:r>
          </a:p>
          <a:p>
            <a:endParaRPr lang="ru-RU" dirty="0"/>
          </a:p>
          <a:p>
            <a:r>
              <a:rPr lang="ru-RU" b="1" dirty="0"/>
              <a:t>Вопросы:</a:t>
            </a:r>
          </a:p>
          <a:p>
            <a:pPr marL="457200" indent="-457200">
              <a:buAutoNum type="arabicPeriod"/>
            </a:pPr>
            <a:r>
              <a:rPr lang="ru-RU" dirty="0"/>
              <a:t>А у вас есть семья?</a:t>
            </a:r>
          </a:p>
          <a:p>
            <a:pPr marL="457200" indent="-457200">
              <a:buAutoNum type="arabicPeriod"/>
            </a:pPr>
            <a:r>
              <a:rPr lang="ru-RU" dirty="0"/>
              <a:t>Кто ваша мать?</a:t>
            </a:r>
          </a:p>
          <a:p>
            <a:pPr marL="457200" indent="-457200">
              <a:buAutoNum type="arabicPeriod"/>
            </a:pPr>
            <a:r>
              <a:rPr lang="ru-RU" dirty="0"/>
              <a:t>Кто ваш отец?</a:t>
            </a:r>
          </a:p>
          <a:p>
            <a:pPr marL="457200" indent="-457200">
              <a:buAutoNum type="arabicPeriod"/>
            </a:pPr>
            <a:r>
              <a:rPr lang="ru-RU" dirty="0"/>
              <a:t>У вас есть брат (сестра)? Кто они?</a:t>
            </a:r>
          </a:p>
          <a:p>
            <a:pPr marL="457200" indent="-457200">
              <a:buAutoNum type="arabicPeriod"/>
            </a:pPr>
            <a:r>
              <a:rPr lang="ru-RU" dirty="0"/>
              <a:t>Кто ваши бабушка и дедушка?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529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777686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latin typeface="Times New Roman"/>
                <a:ea typeface="SimSun"/>
              </a:rPr>
              <a:t>Микротексты</a:t>
            </a:r>
            <a:endParaRPr lang="ru-RU" dirty="0">
              <a:latin typeface="Times New Roman"/>
              <a:ea typeface="SimSun"/>
            </a:endParaRPr>
          </a:p>
          <a:p>
            <a:pPr algn="ctr">
              <a:spcAft>
                <a:spcPts val="0"/>
              </a:spcAft>
            </a:pPr>
            <a:r>
              <a:rPr lang="zh-CN" altLang="en-US" b="1" dirty="0">
                <a:latin typeface="Times New Roman"/>
                <a:ea typeface="SimSun"/>
              </a:rPr>
              <a:t>小短文</a:t>
            </a:r>
            <a:endParaRPr lang="ru-RU" dirty="0">
              <a:latin typeface="Times New Roman"/>
              <a:ea typeface="SimSun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SimSun"/>
              </a:rPr>
              <a:t>Это город. Это школа.  Там завод и банк. Вот дом и сад. Это гараж. Тут машина. </a:t>
            </a:r>
          </a:p>
          <a:p>
            <a:pPr algn="just">
              <a:spcAft>
                <a:spcPts val="0"/>
              </a:spcAft>
            </a:pPr>
            <a:r>
              <a:rPr lang="ru-RU" dirty="0" err="1">
                <a:latin typeface="SimSun"/>
                <a:ea typeface="SimSun"/>
              </a:rPr>
              <a:t>这是城市。这是学校。那里是工厂和银行。这是房子和花园。这是车库。这里有汽车</a:t>
            </a:r>
            <a:r>
              <a:rPr lang="ru-RU" dirty="0">
                <a:latin typeface="SimSun"/>
                <a:ea typeface="SimSun"/>
              </a:rPr>
              <a:t>。</a:t>
            </a:r>
            <a:endParaRPr lang="ru-RU" dirty="0">
              <a:latin typeface="Times New Roman"/>
              <a:ea typeface="SimSun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SimSun"/>
              </a:rPr>
              <a:t>Это школа. Тут наш класс. Это наша карта. Это тоже наша карта. Вот наш журнал. Это тоже наш журнал. </a:t>
            </a:r>
          </a:p>
          <a:p>
            <a:pPr algn="just">
              <a:spcAft>
                <a:spcPts val="0"/>
              </a:spcAft>
            </a:pPr>
            <a:r>
              <a:rPr lang="ru-RU" dirty="0" err="1">
                <a:latin typeface="SimSun"/>
                <a:ea typeface="SimSun"/>
              </a:rPr>
              <a:t>这是学校。这里是教室。这是我们的地图。这也是我们的地图。这是我们的记分册。这也是我们的记分册</a:t>
            </a:r>
            <a:r>
              <a:rPr lang="ru-RU" dirty="0">
                <a:latin typeface="SimSun"/>
                <a:ea typeface="SimSun"/>
              </a:rPr>
              <a:t>。</a:t>
            </a:r>
            <a:endParaRPr lang="ru-RU" dirty="0">
              <a:latin typeface="Times New Roman"/>
              <a:ea typeface="SimSun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SimSun"/>
              </a:rPr>
              <a:t>Это моя комната. Это мой  стол. Тут мой  журнал и мой карандаш.  А это окно. Тут ваза. А там роза.</a:t>
            </a:r>
          </a:p>
          <a:p>
            <a:pPr algn="just">
              <a:spcAft>
                <a:spcPts val="0"/>
              </a:spcAft>
            </a:pPr>
            <a:r>
              <a:rPr lang="ru-RU" dirty="0" err="1">
                <a:latin typeface="SimSun"/>
                <a:ea typeface="SimSun"/>
              </a:rPr>
              <a:t>这是我的房间。这是我的桌子。这里有我的记分册和我的铅笔。这是窗户。这有花瓶。那里有玫瑰</a:t>
            </a:r>
            <a:r>
              <a:rPr lang="ru-RU" dirty="0">
                <a:latin typeface="SimSun"/>
                <a:ea typeface="SimSun"/>
              </a:rPr>
              <a:t>。</a:t>
            </a:r>
            <a:endParaRPr lang="ru-RU" dirty="0">
              <a:latin typeface="Times New Roman"/>
              <a:ea typeface="SimSu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SimSun"/>
              </a:rPr>
              <a:t>Тут наша группа, а там ваша группа. Это наша карта и наш журнал, а это ваша карта и ваш журнал.  </a:t>
            </a:r>
          </a:p>
          <a:p>
            <a:pPr>
              <a:spcAft>
                <a:spcPts val="0"/>
              </a:spcAft>
            </a:pPr>
            <a:r>
              <a:rPr lang="zh-CN" altLang="en-US" dirty="0">
                <a:latin typeface="Times New Roman"/>
                <a:ea typeface="SimSun"/>
              </a:rPr>
              <a:t>这里是我的班级，那里是我的班级。这是我们的地图和记分册，这是你们的地图和记分册。</a:t>
            </a:r>
            <a:endParaRPr lang="ru-RU" dirty="0">
              <a:latin typeface="Times New Roman"/>
              <a:ea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133630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634</Words>
  <Application>Microsoft Office PowerPoint</Application>
  <PresentationFormat>Экран (4:3)</PresentationFormat>
  <Paragraphs>114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8</cp:revision>
  <dcterms:created xsi:type="dcterms:W3CDTF">2021-04-08T13:14:38Z</dcterms:created>
  <dcterms:modified xsi:type="dcterms:W3CDTF">2021-04-09T11:28:11Z</dcterms:modified>
</cp:coreProperties>
</file>