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07000"/>
              </a:lnSpc>
              <a:spcAft>
                <a:spcPts val="800"/>
              </a:spcAft>
              <a:tabLst>
                <a:tab pos="2770505" algn="ctr"/>
                <a:tab pos="3657600" algn="l"/>
              </a:tabLst>
            </a:pPr>
            <a:r>
              <a:rPr lang="en-US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	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Интонационная конструкция -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1 (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ИК-1)</a:t>
            </a:r>
            <a:r>
              <a:rPr lang="zh-CN" altLang="en-US" sz="2400" b="1" dirty="0">
                <a:solidFill>
                  <a:srgbClr val="FF0000"/>
                </a:solidFill>
                <a:latin typeface="Arial Black" pitchFamily="34" charset="0"/>
              </a:rPr>
              <a:t>调型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——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5556" y="980728"/>
            <a:ext cx="81369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/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在俄语中，每个句子都有一定的语调，语调类型为调型。调型由三部分组成：调心前部，调心，调心后部。调心及中心词（起主要表意作用的词）的重读音节。在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读</a:t>
            </a:r>
            <a:r>
              <a:rPr lang="ru-RU" altLang="zh-CN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“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дом</a:t>
            </a:r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” 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这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类句子时，调心上音调下降，调心前部用平常的语调，而调心后部继续保持下降的音调，这就是调型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——1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。如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：</a:t>
            </a:r>
            <a:endParaRPr lang="ru-RU" altLang="zh-CN" kern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</a:rPr>
              <a:t>— — \ __                      — — \ __                  — — \ __  _                       — — \ __   </a:t>
            </a:r>
          </a:p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фрукты.           Это вода.            Это комната.            Мама дома</a:t>
            </a:r>
            <a:r>
              <a:rPr lang="ru-RU" altLang="zh-CN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zh-CN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直接连接符 3"/>
          <p:cNvCxnSpPr/>
          <p:nvPr/>
        </p:nvCxnSpPr>
        <p:spPr>
          <a:xfrm>
            <a:off x="6116320" y="3692525"/>
            <a:ext cx="13335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5"/>
          <p:cNvCxnSpPr/>
          <p:nvPr/>
        </p:nvCxnSpPr>
        <p:spPr>
          <a:xfrm>
            <a:off x="4439920" y="3740785"/>
            <a:ext cx="20320" cy="34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6"/>
          <p:cNvCxnSpPr/>
          <p:nvPr/>
        </p:nvCxnSpPr>
        <p:spPr>
          <a:xfrm>
            <a:off x="3227705" y="3692525"/>
            <a:ext cx="34290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9"/>
          <p:cNvCxnSpPr/>
          <p:nvPr/>
        </p:nvCxnSpPr>
        <p:spPr>
          <a:xfrm>
            <a:off x="1779905" y="3692525"/>
            <a:ext cx="27305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5031" y="3284984"/>
            <a:ext cx="867146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 algn="ctr"/>
            <a:r>
              <a:rPr lang="ru-RU" sz="2400" b="1" kern="100" dirty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Интонационная </a:t>
            </a:r>
            <a:r>
              <a:rPr lang="ru-RU" sz="2400" b="1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конструкция - 2 </a:t>
            </a:r>
            <a:r>
              <a:rPr lang="ru-RU" sz="2400" b="1" kern="100" dirty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(ИК-2)</a:t>
            </a:r>
            <a:r>
              <a:rPr lang="zh-CN" altLang="en-US" sz="2400" b="1" kern="100" dirty="0">
                <a:solidFill>
                  <a:srgbClr val="FF0000"/>
                </a:solidFill>
                <a:latin typeface="Arial Black" pitchFamily="34" charset="0"/>
                <a:cs typeface="Times New Roman"/>
              </a:rPr>
              <a:t>调型</a:t>
            </a:r>
            <a:r>
              <a:rPr lang="ru-RU" sz="2400" b="1" kern="100" dirty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——</a:t>
            </a:r>
            <a:r>
              <a:rPr lang="ru-RU" sz="2400" b="1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2</a:t>
            </a:r>
          </a:p>
          <a:p>
            <a:pPr indent="267970" algn="ctr"/>
            <a:endParaRPr lang="ru-RU" sz="2400" kern="100" dirty="0">
              <a:solidFill>
                <a:srgbClr val="FF0000"/>
              </a:solidFill>
              <a:latin typeface="Arial Black" pitchFamily="34" charset="0"/>
              <a:ea typeface="SimSun"/>
              <a:cs typeface="Times New Roman"/>
            </a:endParaRPr>
          </a:p>
          <a:p>
            <a:pPr indent="266700"/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俄语中，表示人和动物的名词叫动物名词，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кто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的问题。表示人和动物以外的其他事物的名词叫非动物名词，回答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что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的问题。（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что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应读成</a:t>
            </a:r>
            <a:r>
              <a:rPr lang="en-US" altLang="zh-CN" kern="100" dirty="0">
                <a:solidFill>
                  <a:srgbClr val="000000"/>
                </a:solidFill>
                <a:latin typeface="Times New Roman"/>
                <a:cs typeface="Times New Roman"/>
              </a:rPr>
              <a:t>【</a:t>
            </a:r>
            <a:r>
              <a:rPr lang="ru-RU" kern="100" dirty="0" err="1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што</a:t>
            </a:r>
            <a:r>
              <a:rPr lang="en-US" altLang="zh-CN" kern="100" dirty="0">
                <a:solidFill>
                  <a:srgbClr val="000000"/>
                </a:solidFill>
                <a:latin typeface="Times New Roman"/>
                <a:cs typeface="Times New Roman"/>
              </a:rPr>
              <a:t>】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）。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读带有疑问词的疑问句时，使用调型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——2.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（如：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Кто это </a:t>
            </a:r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? Кто 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там? Что </a:t>
            </a:r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это? Что 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там? Какая это буква?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）。调心在疑问词上，调心上音调提高，调心后部用较低的音调。如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：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</a:t>
            </a:r>
            <a:r>
              <a:rPr lang="ru-RU" sz="2000" dirty="0" smtClean="0">
                <a:solidFill>
                  <a:prstClr val="black"/>
                </a:solidFill>
              </a:rPr>
              <a:t>↗</a:t>
            </a:r>
            <a:r>
              <a:rPr lang="ru-RU" sz="2000" dirty="0">
                <a:solidFill>
                  <a:prstClr val="black"/>
                </a:solidFill>
              </a:rPr>
              <a:t>\ __ </a:t>
            </a:r>
            <a:r>
              <a:rPr lang="ru-RU" sz="2000" dirty="0" smtClean="0">
                <a:solidFill>
                  <a:prstClr val="black"/>
                </a:solidFill>
              </a:rPr>
              <a:t>                     ↗\ </a:t>
            </a:r>
            <a:r>
              <a:rPr lang="ru-RU" sz="2000" dirty="0">
                <a:solidFill>
                  <a:prstClr val="black"/>
                </a:solidFill>
              </a:rPr>
              <a:t>__</a:t>
            </a:r>
            <a:r>
              <a:rPr lang="ru-RU" sz="2000" dirty="0" smtClean="0">
                <a:solidFill>
                  <a:prstClr val="black"/>
                </a:solidFill>
              </a:rPr>
              <a:t>                       ↗</a:t>
            </a:r>
            <a:r>
              <a:rPr lang="ru-RU" sz="2000" dirty="0">
                <a:solidFill>
                  <a:prstClr val="black"/>
                </a:solidFill>
              </a:rPr>
              <a:t>\ __ </a:t>
            </a:r>
            <a:r>
              <a:rPr lang="ru-RU" sz="2000" dirty="0" smtClean="0">
                <a:solidFill>
                  <a:prstClr val="black"/>
                </a:solidFill>
              </a:rPr>
              <a:t>                       —↗</a:t>
            </a:r>
            <a:r>
              <a:rPr lang="ru-RU" sz="2000" dirty="0">
                <a:solidFill>
                  <a:prstClr val="black"/>
                </a:solidFill>
              </a:rPr>
              <a:t>\ __</a:t>
            </a:r>
            <a:r>
              <a:rPr lang="ru-RU" sz="2000" dirty="0" smtClean="0">
                <a:solidFill>
                  <a:prstClr val="black"/>
                </a:solidFill>
              </a:rPr>
              <a:t> __ __                                 </a:t>
            </a:r>
          </a:p>
          <a:p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Кто 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?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   Кто 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там?   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  Что 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? 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     Какой 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город?</a:t>
            </a:r>
            <a:endParaRPr lang="ru-RU" sz="2000" kern="100" dirty="0">
              <a:solidFill>
                <a:prstClr val="black"/>
              </a:solidFill>
              <a:ea typeface="SimSu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99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47671"/>
            <a:ext cx="4572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07000"/>
              </a:lnSpc>
              <a:spcAft>
                <a:spcPts val="800"/>
              </a:spcAft>
              <a:tabLst>
                <a:tab pos="2770505" algn="ctr"/>
                <a:tab pos="3657600" algn="l"/>
              </a:tabLst>
            </a:pP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>
              <a:lnSpc>
                <a:spcPct val="107000"/>
              </a:lnSpc>
              <a:spcAft>
                <a:spcPts val="800"/>
              </a:spcAft>
            </a:pP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/>
            <a:r>
              <a:rPr lang="ru-RU" sz="2000" b="1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Интонационная конструкция (ИК-3,ИК-4)</a:t>
            </a:r>
            <a:r>
              <a:rPr lang="zh-CN" altLang="en-US" sz="2000" kern="100" dirty="0" smtClean="0">
                <a:solidFill>
                  <a:srgbClr val="FF0000"/>
                </a:solidFill>
                <a:latin typeface="Arial Black" pitchFamily="34" charset="0"/>
                <a:cs typeface="Times New Roman"/>
              </a:rPr>
              <a:t>调型</a:t>
            </a:r>
            <a:r>
              <a:rPr lang="ru-RU" sz="2000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——3</a:t>
            </a:r>
            <a:r>
              <a:rPr lang="zh-CN" altLang="en-US" sz="2000" kern="100" dirty="0" smtClean="0">
                <a:solidFill>
                  <a:srgbClr val="FF0000"/>
                </a:solidFill>
                <a:latin typeface="Arial Black" pitchFamily="34" charset="0"/>
                <a:cs typeface="Times New Roman"/>
              </a:rPr>
              <a:t>，</a:t>
            </a:r>
            <a:r>
              <a:rPr lang="ru-RU" sz="2000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4</a:t>
            </a:r>
          </a:p>
          <a:p>
            <a:pPr indent="266700"/>
            <a:endParaRPr lang="ru-RU" altLang="zh-CN" sz="2000" kern="100" dirty="0">
              <a:solidFill>
                <a:srgbClr val="FF0000"/>
              </a:solidFill>
              <a:latin typeface="Arial Black" pitchFamily="34" charset="0"/>
              <a:cs typeface="Times New Roman"/>
            </a:endParaRPr>
          </a:p>
          <a:p>
            <a:pPr indent="266700"/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在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俄语中，没有疑问词的疑问句在书写时，句末用问号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（？）。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读时则用调型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——3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。如：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автобус.    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这是公共汽车。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</a:t>
            </a:r>
            <a:r>
              <a:rPr lang="ru-RU" dirty="0" smtClean="0">
                <a:solidFill>
                  <a:prstClr val="black"/>
                </a:solidFill>
              </a:rPr>
              <a:t>— </a:t>
            </a:r>
            <a:r>
              <a:rPr lang="ru-RU" dirty="0">
                <a:solidFill>
                  <a:prstClr val="black"/>
                </a:solidFill>
              </a:rPr>
              <a:t>— ↗ __</a:t>
            </a:r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</a:t>
            </a:r>
          </a:p>
          <a:p>
            <a:pPr indent="266700"/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автобус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这是公共汽车吗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altLang="zh-CN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— </a:t>
            </a: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— ↗ __        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ИК-3</a:t>
            </a:r>
            <a:endParaRPr lang="ru-RU" kern="100" dirty="0">
              <a:solidFill>
                <a:srgbClr val="FF0000"/>
              </a:solidFill>
              <a:latin typeface="Arial Black" pitchFamily="34" charset="0"/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——Да, это автобус.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是的，这是公共汽车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。</a:t>
            </a:r>
            <a:endParaRPr lang="ru-RU" altLang="zh-CN" kern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266700"/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Мама дома.    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妈妈在家。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dirty="0" smtClean="0">
                <a:solidFill>
                  <a:prstClr val="black"/>
                </a:solidFill>
              </a:rPr>
              <a:t>          — </a:t>
            </a:r>
            <a:r>
              <a:rPr lang="ru-RU" dirty="0">
                <a:solidFill>
                  <a:prstClr val="black"/>
                </a:solidFill>
              </a:rPr>
              <a:t>— ↗ __</a:t>
            </a:r>
            <a:endParaRPr lang="ru-RU" kern="100" dirty="0" smtClean="0">
              <a:solidFill>
                <a:srgbClr val="000000"/>
              </a:solidFill>
              <a:latin typeface="Times New Roman"/>
              <a:ea typeface="SimSun"/>
              <a:cs typeface="Times New Roman"/>
            </a:endParaRPr>
          </a:p>
          <a:p>
            <a:pPr indent="266700"/>
            <a:r>
              <a:rPr lang="ru-RU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Мама дома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妈妈在家吗？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——Да, мама дома.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是的，妈妈在家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。</a:t>
            </a:r>
            <a:endParaRPr lang="ru-RU" altLang="zh-CN" kern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266700"/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Это космонавт.  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这是宇航员</a:t>
            </a:r>
            <a:r>
              <a:rPr lang="zh-CN" altLang="en-US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。</a:t>
            </a:r>
            <a:endParaRPr lang="ru-RU" altLang="zh-CN" kern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266700"/>
            <a:r>
              <a:rPr lang="ru-RU" dirty="0" smtClean="0">
                <a:solidFill>
                  <a:prstClr val="black"/>
                </a:solidFill>
              </a:rPr>
              <a:t>           — — — </a:t>
            </a:r>
            <a:r>
              <a:rPr lang="ru-RU" dirty="0">
                <a:solidFill>
                  <a:prstClr val="black"/>
                </a:solidFill>
              </a:rPr>
              <a:t>— </a:t>
            </a:r>
            <a:r>
              <a:rPr lang="ru-RU" dirty="0" smtClean="0">
                <a:solidFill>
                  <a:prstClr val="black"/>
                </a:solidFill>
              </a:rPr>
              <a:t>↗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——Это космонавт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这是宇航员吗？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——Да, это космонавт.     </a:t>
            </a:r>
            <a:r>
              <a:rPr lang="zh-CN" altLang="en-US" kern="100" dirty="0">
                <a:solidFill>
                  <a:srgbClr val="000000"/>
                </a:solidFill>
                <a:latin typeface="Times New Roman"/>
                <a:cs typeface="Times New Roman"/>
              </a:rPr>
              <a:t>是的，这是宇航员。</a:t>
            </a:r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endParaRPr lang="ru-RU" kern="100" dirty="0">
              <a:solidFill>
                <a:prstClr val="black"/>
              </a:solidFill>
              <a:ea typeface="SimSu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86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直接连接符 3"/>
          <p:cNvCxnSpPr/>
          <p:nvPr/>
        </p:nvCxnSpPr>
        <p:spPr>
          <a:xfrm>
            <a:off x="6116320" y="1875790"/>
            <a:ext cx="13970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5"/>
          <p:cNvCxnSpPr/>
          <p:nvPr/>
        </p:nvCxnSpPr>
        <p:spPr>
          <a:xfrm>
            <a:off x="4439920" y="1924050"/>
            <a:ext cx="20955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6"/>
          <p:cNvCxnSpPr/>
          <p:nvPr/>
        </p:nvCxnSpPr>
        <p:spPr>
          <a:xfrm>
            <a:off x="3227705" y="1875790"/>
            <a:ext cx="34925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9"/>
          <p:cNvCxnSpPr/>
          <p:nvPr/>
        </p:nvCxnSpPr>
        <p:spPr>
          <a:xfrm>
            <a:off x="1779905" y="1875790"/>
            <a:ext cx="27940" cy="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755576" y="802429"/>
            <a:ext cx="687625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endParaRPr lang="zh-CN" alt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2667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75790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/>
            <a:r>
              <a:rPr lang="zh-CN" altLang="en-US" sz="2000" kern="100" dirty="0">
                <a:solidFill>
                  <a:srgbClr val="000000"/>
                </a:solidFill>
                <a:latin typeface="Times New Roman"/>
                <a:cs typeface="Times New Roman"/>
              </a:rPr>
              <a:t>调型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——4.</a:t>
            </a:r>
            <a:r>
              <a:rPr lang="zh-CN" altLang="en-US" sz="2000" kern="100" dirty="0">
                <a:solidFill>
                  <a:srgbClr val="000000"/>
                </a:solidFill>
                <a:latin typeface="Times New Roman"/>
                <a:cs typeface="Times New Roman"/>
              </a:rPr>
              <a:t>如</a:t>
            </a:r>
            <a:r>
              <a:rPr lang="zh-CN" altLang="en-US" sz="2000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：</a:t>
            </a:r>
            <a:endParaRPr lang="ru-RU" altLang="zh-CN" sz="2000" kern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indent="266700"/>
            <a:endParaRPr lang="ru-RU" sz="2000" kern="100" dirty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 Это стакан</a:t>
            </a:r>
            <a:r>
              <a:rPr lang="zh-CN" altLang="en-US" sz="2000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                              </a:t>
            </a:r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— — ↗ __  ИК-3</a:t>
            </a:r>
            <a:endParaRPr lang="ru-RU" sz="2000" kern="100" dirty="0" smtClean="0">
              <a:solidFill>
                <a:srgbClr val="000000"/>
              </a:solidFill>
              <a:latin typeface="Times New Roman"/>
              <a:ea typeface="SimSun"/>
              <a:cs typeface="Times New Roman"/>
            </a:endParaRPr>
          </a:p>
          <a:p>
            <a:pPr indent="266700"/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Да, это стакан.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endParaRPr lang="ru-RU" sz="2000" dirty="0" smtClean="0">
              <a:solidFill>
                <a:srgbClr val="FF0000"/>
              </a:solidFill>
            </a:endParaRPr>
          </a:p>
          <a:p>
            <a:pPr indent="266700"/>
            <a:r>
              <a:rPr lang="ru-RU" sz="2000" kern="100" dirty="0">
                <a:solidFill>
                  <a:srgbClr val="FF000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ru-RU" sz="2000" kern="100" dirty="0" smtClean="0">
                <a:solidFill>
                  <a:srgbClr val="FF0000"/>
                </a:solidFill>
                <a:latin typeface="Times New Roman"/>
                <a:ea typeface="SimSun"/>
                <a:cs typeface="Times New Roman"/>
              </a:rPr>
              <a:t>       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_ _</a:t>
            </a:r>
            <a:r>
              <a:rPr lang="ru-RU" sz="2000" kern="100" dirty="0">
                <a:solidFill>
                  <a:srgbClr val="000000"/>
                </a:solidFill>
                <a:ea typeface="SimSun"/>
                <a:cs typeface="Times New Roman"/>
              </a:rPr>
              <a:t> </a:t>
            </a:r>
            <a:r>
              <a:rPr lang="ru-RU" sz="2000" kern="100" dirty="0" smtClean="0">
                <a:solidFill>
                  <a:srgbClr val="000000"/>
                </a:solidFill>
                <a:ea typeface="SimSun"/>
                <a:cs typeface="Times New Roman"/>
              </a:rPr>
              <a:t>↗‾</a:t>
            </a:r>
            <a:endParaRPr lang="ru-RU" sz="2000" kern="100" dirty="0">
              <a:solidFill>
                <a:srgbClr val="000000"/>
              </a:solidFill>
              <a:latin typeface="Times New Roman"/>
              <a:ea typeface="SimSun"/>
              <a:cs typeface="Times New Roman"/>
            </a:endParaRPr>
          </a:p>
          <a:p>
            <a:pPr indent="266700"/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——А это</a:t>
            </a:r>
            <a:r>
              <a:rPr lang="zh-CN" altLang="en-US" sz="2000" kern="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？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                                           </a:t>
            </a:r>
            <a:r>
              <a:rPr lang="ru-RU" sz="2000" b="1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_ _ ↗‾  </a:t>
            </a:r>
            <a:r>
              <a:rPr lang="ru-RU" sz="2000" kern="100" dirty="0" smtClean="0">
                <a:solidFill>
                  <a:srgbClr val="FF0000"/>
                </a:solidFill>
                <a:latin typeface="Arial Black" pitchFamily="34" charset="0"/>
                <a:ea typeface="SimSun"/>
                <a:cs typeface="Times New Roman"/>
              </a:rPr>
              <a:t>ИК-4</a:t>
            </a:r>
          </a:p>
          <a:p>
            <a:pPr indent="266700"/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</a:t>
            </a:r>
            <a:r>
              <a:rPr lang="ru-RU" sz="2000" kern="100" dirty="0" smtClean="0">
                <a:solidFill>
                  <a:srgbClr val="0070C0"/>
                </a:solidFill>
                <a:latin typeface="Times New Roman"/>
                <a:ea typeface="SimSun"/>
                <a:cs typeface="Times New Roman"/>
              </a:rPr>
              <a:t>И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это стакан.(-Это </a:t>
            </a:r>
            <a:r>
              <a:rPr lang="ru-RU" sz="2000" kern="100" dirty="0" smtClean="0">
                <a:solidFill>
                  <a:srgbClr val="0070C0"/>
                </a:solidFill>
                <a:latin typeface="Times New Roman"/>
                <a:ea typeface="SimSun"/>
                <a:cs typeface="Times New Roman"/>
              </a:rPr>
              <a:t>тоже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стакан.)          </a:t>
            </a:r>
            <a:r>
              <a:rPr lang="ru-RU" sz="2000" kern="100" dirty="0" smtClean="0">
                <a:solidFill>
                  <a:srgbClr val="0070C0"/>
                </a:solidFill>
                <a:latin typeface="Times New Roman"/>
                <a:ea typeface="SimSun"/>
                <a:cs typeface="Times New Roman"/>
              </a:rPr>
              <a:t>и = тоже</a:t>
            </a:r>
            <a:r>
              <a:rPr lang="en-US" sz="2000" kern="100" dirty="0" smtClean="0">
                <a:solidFill>
                  <a:srgbClr val="0070C0"/>
                </a:solidFill>
                <a:latin typeface="Times New Roman"/>
                <a:ea typeface="SimSun"/>
                <a:cs typeface="Times New Roman"/>
              </a:rPr>
              <a:t> </a:t>
            </a:r>
            <a:r>
              <a:rPr lang="zh-CN" altLang="en-US" sz="2000" kern="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和，与</a:t>
            </a:r>
            <a:endParaRPr lang="ru-RU" sz="2000" kern="100" dirty="0" smtClean="0">
              <a:solidFill>
                <a:prstClr val="black"/>
              </a:solidFill>
              <a:latin typeface="Times New Roman"/>
              <a:ea typeface="SimSun"/>
              <a:cs typeface="Times New Roman"/>
            </a:endParaRPr>
          </a:p>
          <a:p>
            <a:pPr indent="266700"/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         _ 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_</a:t>
            </a:r>
            <a:r>
              <a:rPr lang="ru-RU" sz="2000" kern="100" dirty="0">
                <a:solidFill>
                  <a:srgbClr val="000000"/>
                </a:solidFill>
                <a:ea typeface="SimSun"/>
                <a:cs typeface="Times New Roman"/>
              </a:rPr>
              <a:t> ↗</a:t>
            </a:r>
            <a:r>
              <a:rPr lang="ru-RU" sz="2000" kern="100" dirty="0" smtClean="0">
                <a:solidFill>
                  <a:srgbClr val="000000"/>
                </a:solidFill>
                <a:ea typeface="SimSun"/>
                <a:cs typeface="Times New Roman"/>
              </a:rPr>
              <a:t>‾ ‾</a:t>
            </a:r>
            <a:endParaRPr lang="ru-RU" sz="2000" kern="100" dirty="0" smtClean="0">
              <a:solidFill>
                <a:prstClr val="black"/>
              </a:solidFill>
              <a:ea typeface="SimSun"/>
              <a:cs typeface="Times New Roman"/>
            </a:endParaRPr>
          </a:p>
          <a:p>
            <a:pPr indent="266700"/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——</a:t>
            </a:r>
            <a:r>
              <a:rPr lang="ru-RU" sz="2000" kern="100" dirty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А это </a:t>
            </a:r>
            <a:r>
              <a:rPr lang="ru-RU" sz="2000" kern="100" dirty="0" smtClean="0">
                <a:solidFill>
                  <a:srgbClr val="000000"/>
                </a:solidFill>
                <a:latin typeface="Times New Roman"/>
                <a:ea typeface="SimSun"/>
                <a:cs typeface="Times New Roman"/>
              </a:rPr>
              <a:t>ваза?</a:t>
            </a:r>
            <a:endParaRPr lang="ru-RU" sz="2000" kern="100" dirty="0">
              <a:solidFill>
                <a:prstClr val="black"/>
              </a:solidFill>
              <a:ea typeface="SimSu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26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404664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Да/Нет</a:t>
            </a:r>
            <a:endParaRPr lang="en-US" sz="2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zh-CN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是</a:t>
            </a:r>
            <a:r>
              <a:rPr lang="en-US" altLang="zh-CN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/</a:t>
            </a:r>
            <a:r>
              <a:rPr lang="zh-CN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不是</a:t>
            </a:r>
            <a:endParaRPr lang="ru-RU" sz="2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35877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</a:rPr>
              <a:t>Кто это? – Это Иван.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Он студент? – </a:t>
            </a:r>
            <a:r>
              <a:rPr lang="ru-RU" sz="2000" dirty="0">
                <a:solidFill>
                  <a:srgbClr val="00B050"/>
                </a:solidFill>
                <a:latin typeface="Arial Black" panose="020B0A04020102020204" pitchFamily="34" charset="0"/>
              </a:rPr>
              <a:t>Да</a:t>
            </a:r>
            <a:r>
              <a:rPr lang="ru-RU" sz="2000" dirty="0">
                <a:solidFill>
                  <a:prstClr val="black"/>
                </a:solidFill>
              </a:rPr>
              <a:t>, он студент.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272100"/>
            <a:ext cx="588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prstClr val="black"/>
                </a:solidFill>
              </a:rPr>
              <a:t>Кто это? – Это Анна.</a:t>
            </a:r>
          </a:p>
          <a:p>
            <a:pPr lvl="0" algn="just"/>
            <a:r>
              <a:rPr lang="ru-RU" sz="2000" dirty="0">
                <a:solidFill>
                  <a:prstClr val="black"/>
                </a:solidFill>
              </a:rPr>
              <a:t>Она студентка? – </a:t>
            </a:r>
            <a:r>
              <a:rPr lang="ru-RU" sz="2000" dirty="0">
                <a:solidFill>
                  <a:srgbClr val="00B050"/>
                </a:solidFill>
                <a:latin typeface="Arial Black" panose="020B0A04020102020204" pitchFamily="34" charset="0"/>
              </a:rPr>
              <a:t>Нет</a:t>
            </a:r>
            <a:r>
              <a:rPr lang="ru-RU" sz="2000" dirty="0">
                <a:solidFill>
                  <a:prstClr val="black"/>
                </a:solidFill>
              </a:rPr>
              <a:t>, она </a:t>
            </a:r>
            <a:r>
              <a:rPr lang="ru-RU" sz="2000" dirty="0">
                <a:solidFill>
                  <a:srgbClr val="00B050"/>
                </a:solidFill>
                <a:latin typeface="Arial Black" panose="020B0A04020102020204" pitchFamily="34" charset="0"/>
              </a:rPr>
              <a:t>не</a:t>
            </a:r>
            <a:r>
              <a:rPr lang="ru-RU" sz="2000" dirty="0">
                <a:solidFill>
                  <a:prstClr val="black"/>
                </a:solidFill>
              </a:rPr>
              <a:t> студентка. Она врач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r>
              <a:rPr lang="ru-RU" sz="2000" dirty="0" smtClean="0">
                <a:solidFill>
                  <a:prstClr val="black"/>
                </a:solidFill>
              </a:rPr>
              <a:t>                                 (</a:t>
            </a:r>
            <a:r>
              <a:rPr lang="ru-RU" sz="2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Нет</a:t>
            </a:r>
            <a:r>
              <a:rPr lang="ru-RU" sz="2000" dirty="0" smtClean="0">
                <a:solidFill>
                  <a:prstClr val="black"/>
                </a:solidFill>
              </a:rPr>
              <a:t>, она врач.)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67326" y="3475167"/>
            <a:ext cx="1699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</a:rPr>
              <a:t>(+)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И</a:t>
            </a:r>
            <a:r>
              <a:rPr lang="ru-RU" sz="2000" dirty="0">
                <a:solidFill>
                  <a:srgbClr val="FF0000"/>
                </a:solidFill>
              </a:rPr>
              <a:t>, (≠)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А</a:t>
            </a:r>
            <a:endParaRPr lang="en-US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lvl="0"/>
            <a:r>
              <a:rPr lang="zh-CN" altLang="en-US" sz="2000" dirty="0">
                <a:solidFill>
                  <a:srgbClr val="FF0000"/>
                </a:solidFill>
                <a:latin typeface="Arial Black" panose="020B0A04020102020204" pitchFamily="34" charset="0"/>
              </a:rPr>
              <a:t>  和，而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417037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00B050"/>
                </a:solidFill>
              </a:rPr>
              <a:t>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u="sng" dirty="0">
                <a:solidFill>
                  <a:prstClr val="black"/>
                </a:solidFill>
              </a:rPr>
              <a:t>студент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srgbClr val="FF0000"/>
                </a:solidFill>
              </a:rPr>
              <a:t>и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она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u="sng" dirty="0">
                <a:solidFill>
                  <a:prstClr val="black"/>
                </a:solidFill>
              </a:rPr>
              <a:t>студентка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ru-RU" sz="2000" dirty="0" smtClean="0">
                <a:solidFill>
                  <a:srgbClr val="00B050"/>
                </a:solidFill>
              </a:rPr>
              <a:t>Он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u="sng" dirty="0">
                <a:solidFill>
                  <a:prstClr val="black"/>
                </a:solidFill>
              </a:rPr>
              <a:t>повар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srgbClr val="FF0000"/>
                </a:solidFill>
              </a:rPr>
              <a:t>и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srgbClr val="00B050"/>
                </a:solidFill>
              </a:rPr>
              <a:t>она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u="sng" dirty="0">
                <a:solidFill>
                  <a:prstClr val="black"/>
                </a:solidFill>
              </a:rPr>
              <a:t>повар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508518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</a:rPr>
              <a:t>Я </a:t>
            </a:r>
            <a:r>
              <a:rPr lang="ru-RU" sz="2000" dirty="0">
                <a:solidFill>
                  <a:srgbClr val="00B050"/>
                </a:solidFill>
              </a:rPr>
              <a:t>студент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srgbClr val="FF0000"/>
                </a:solidFill>
              </a:rPr>
              <a:t>а</a:t>
            </a:r>
            <a:r>
              <a:rPr lang="ru-RU" sz="2000" dirty="0">
                <a:solidFill>
                  <a:prstClr val="black"/>
                </a:solidFill>
              </a:rPr>
              <a:t> моя сестра – </a:t>
            </a:r>
            <a:r>
              <a:rPr lang="ru-RU" sz="2000" dirty="0">
                <a:solidFill>
                  <a:srgbClr val="00B050"/>
                </a:solidFill>
              </a:rPr>
              <a:t>школьница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Мой </a:t>
            </a:r>
            <a:r>
              <a:rPr lang="ru-RU" sz="2000" dirty="0">
                <a:solidFill>
                  <a:prstClr val="black"/>
                </a:solidFill>
              </a:rPr>
              <a:t>папа – </a:t>
            </a:r>
            <a:r>
              <a:rPr lang="ru-RU" sz="2000" dirty="0">
                <a:solidFill>
                  <a:srgbClr val="00B050"/>
                </a:solidFill>
              </a:rPr>
              <a:t>врач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srgbClr val="FF0000"/>
                </a:solidFill>
              </a:rPr>
              <a:t>а </a:t>
            </a:r>
            <a:r>
              <a:rPr lang="ru-RU" sz="2000" dirty="0">
                <a:solidFill>
                  <a:prstClr val="black"/>
                </a:solidFill>
              </a:rPr>
              <a:t>мама – </a:t>
            </a:r>
            <a:r>
              <a:rPr lang="ru-RU" sz="2000" dirty="0">
                <a:solidFill>
                  <a:srgbClr val="00B050"/>
                </a:solidFill>
              </a:rPr>
              <a:t>учитель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606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Как вас зовут? </a:t>
            </a:r>
            <a:r>
              <a:rPr lang="zh-CN" altLang="en-US" sz="2000" kern="50" dirty="0">
                <a:solidFill>
                  <a:srgbClr val="FF0000"/>
                </a:solidFill>
                <a:latin typeface="Arial Black" pitchFamily="34" charset="0"/>
                <a:ea typeface="SimSun"/>
              </a:rPr>
              <a:t>你叫什么名字？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7647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Это врач.  </a:t>
            </a:r>
            <a:r>
              <a:rPr lang="ru-RU" dirty="0">
                <a:solidFill>
                  <a:srgbClr val="FF0000"/>
                </a:solidFill>
              </a:rPr>
              <a:t>Его </a:t>
            </a:r>
            <a:r>
              <a:rPr lang="ru-RU" dirty="0">
                <a:solidFill>
                  <a:prstClr val="black"/>
                </a:solidFill>
              </a:rPr>
              <a:t>зовут Николай.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Это </a:t>
            </a:r>
            <a:r>
              <a:rPr lang="ru-RU" dirty="0">
                <a:solidFill>
                  <a:prstClr val="black"/>
                </a:solidFill>
              </a:rPr>
              <a:t>музыкант. </a:t>
            </a:r>
            <a:r>
              <a:rPr lang="ru-RU" dirty="0">
                <a:solidFill>
                  <a:srgbClr val="FF0000"/>
                </a:solidFill>
              </a:rPr>
              <a:t>Её </a:t>
            </a:r>
            <a:r>
              <a:rPr lang="ru-RU" dirty="0">
                <a:solidFill>
                  <a:prstClr val="black"/>
                </a:solidFill>
              </a:rPr>
              <a:t>зовут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Нина.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Это </a:t>
            </a:r>
            <a:r>
              <a:rPr lang="ru-RU" dirty="0">
                <a:solidFill>
                  <a:prstClr val="black"/>
                </a:solidFill>
              </a:rPr>
              <a:t>студенты. </a:t>
            </a:r>
            <a:r>
              <a:rPr lang="ru-RU" dirty="0">
                <a:solidFill>
                  <a:srgbClr val="FF0000"/>
                </a:solidFill>
              </a:rPr>
              <a:t>Их</a:t>
            </a:r>
            <a:r>
              <a:rPr lang="ru-RU" dirty="0">
                <a:solidFill>
                  <a:prstClr val="black"/>
                </a:solidFill>
              </a:rPr>
              <a:t> зовут Иван и Мария.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1781919"/>
            <a:ext cx="2759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Как дела? </a:t>
            </a:r>
            <a:r>
              <a:rPr lang="zh-CN" altLang="en-US" sz="2000" kern="50" dirty="0">
                <a:solidFill>
                  <a:srgbClr val="FF0000"/>
                </a:solidFill>
                <a:latin typeface="Arial Black" pitchFamily="34" charset="0"/>
                <a:ea typeface="SimSun"/>
              </a:rPr>
              <a:t>你好么？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182029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Tx/>
              <a:buChar char="-"/>
            </a:pPr>
            <a:r>
              <a:rPr lang="ru-RU" sz="2000" b="1" dirty="0">
                <a:solidFill>
                  <a:srgbClr val="FF0000"/>
                </a:solidFill>
              </a:rPr>
              <a:t>Как у вас </a:t>
            </a:r>
            <a:r>
              <a:rPr lang="ru-RU" sz="2000" b="1" dirty="0">
                <a:solidFill>
                  <a:srgbClr val="00B050"/>
                </a:solidFill>
              </a:rPr>
              <a:t>(ваши)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prstClr val="black"/>
                </a:solidFill>
              </a:rPr>
              <a:t>дела?</a:t>
            </a:r>
          </a:p>
          <a:p>
            <a:pPr marL="285750" lvl="0" indent="-285750">
              <a:buFontTx/>
              <a:buChar char="-"/>
            </a:pPr>
            <a:r>
              <a:rPr lang="ru-RU" sz="2000" b="1" dirty="0">
                <a:solidFill>
                  <a:prstClr val="black"/>
                </a:solidFill>
              </a:rPr>
              <a:t>Спасибо, хорошо! А </a:t>
            </a:r>
            <a:r>
              <a:rPr lang="ru-RU" sz="2000" b="1" dirty="0">
                <a:solidFill>
                  <a:srgbClr val="FF0000"/>
                </a:solidFill>
              </a:rPr>
              <a:t>у вас</a:t>
            </a:r>
            <a:r>
              <a:rPr lang="ru-RU" sz="2000" b="1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2996952"/>
            <a:ext cx="4572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Как?</a:t>
            </a:r>
            <a:endParaRPr lang="ru-RU" b="1" dirty="0" smtClean="0">
              <a:solidFill>
                <a:prstClr val="black"/>
              </a:solidFill>
            </a:endParaRPr>
          </a:p>
          <a:p>
            <a:pPr lvl="0" algn="ctr"/>
            <a:r>
              <a:rPr lang="ru-RU" b="1" dirty="0" smtClean="0">
                <a:solidFill>
                  <a:prstClr val="black"/>
                </a:solidFill>
              </a:rPr>
              <a:t>хорошо</a:t>
            </a:r>
            <a:r>
              <a:rPr lang="zh-CN" altLang="en-US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很棒</a:t>
            </a:r>
            <a:r>
              <a:rPr lang="ru-RU" b="1" dirty="0">
                <a:solidFill>
                  <a:prstClr val="black"/>
                </a:solidFill>
              </a:rPr>
              <a:t>≠ плохо</a:t>
            </a:r>
            <a:r>
              <a:rPr lang="zh-CN" altLang="en-US" b="1" dirty="0">
                <a:solidFill>
                  <a:prstClr val="black"/>
                </a:solidFill>
              </a:rPr>
              <a:t>糟糕</a:t>
            </a:r>
            <a:endParaRPr lang="ru-RU" b="1" dirty="0">
              <a:solidFill>
                <a:prstClr val="black"/>
              </a:solidFill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</a:rPr>
              <a:t>прекрасно </a:t>
            </a:r>
            <a:r>
              <a:rPr lang="zh-CN" altLang="en-US" b="1" dirty="0">
                <a:solidFill>
                  <a:prstClr val="black"/>
                </a:solidFill>
              </a:rPr>
              <a:t>太棒了</a:t>
            </a:r>
            <a:r>
              <a:rPr lang="ru-RU" b="1" dirty="0">
                <a:solidFill>
                  <a:prstClr val="black"/>
                </a:solidFill>
              </a:rPr>
              <a:t>≠ ужасно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zh-CN" altLang="en-US" b="1" dirty="0">
                <a:solidFill>
                  <a:prstClr val="black"/>
                </a:solidFill>
              </a:rPr>
              <a:t>非常糟糕</a:t>
            </a:r>
            <a:endParaRPr lang="ru-RU" b="1" dirty="0">
              <a:solidFill>
                <a:prstClr val="black"/>
              </a:solidFill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</a:rPr>
              <a:t>очень хорошо</a:t>
            </a:r>
            <a:r>
              <a:rPr lang="zh-CN" altLang="en-US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非常棒</a:t>
            </a:r>
            <a:r>
              <a:rPr lang="ru-RU" b="1" dirty="0">
                <a:solidFill>
                  <a:prstClr val="black"/>
                </a:solidFill>
              </a:rPr>
              <a:t> = отлично</a:t>
            </a:r>
            <a:r>
              <a:rPr lang="zh-CN" altLang="en-US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棒呆了！</a:t>
            </a:r>
            <a:endParaRPr lang="ru-RU" b="1" dirty="0">
              <a:solidFill>
                <a:prstClr val="black"/>
              </a:solidFill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</a:rPr>
              <a:t>неплохо</a:t>
            </a:r>
            <a:r>
              <a:rPr lang="zh-CN" altLang="en-US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还不错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4653136"/>
            <a:ext cx="316464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  <a:latin typeface="Arial Black" panose="020B0A04020102020204" pitchFamily="34" charset="0"/>
              </a:rPr>
              <a:t>У меня 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ЕСТЬ</a:t>
            </a:r>
            <a:r>
              <a:rPr lang="ru-RU" dirty="0">
                <a:solidFill>
                  <a:prstClr val="black"/>
                </a:solidFill>
                <a:latin typeface="Arial Black" panose="020B0A04020102020204" pitchFamily="34" charset="0"/>
              </a:rPr>
              <a:t>…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(</a:t>
            </a:r>
            <a:r>
              <a:rPr lang="zh-CN" altLang="en-US" kern="50" dirty="0">
                <a:solidFill>
                  <a:srgbClr val="FF0000"/>
                </a:solidFill>
                <a:latin typeface="Times New Roman"/>
                <a:ea typeface="SimSun"/>
                <a:cs typeface="Times New Roman"/>
              </a:rPr>
              <a:t>我有</a:t>
            </a:r>
            <a:r>
              <a:rPr lang="en-US" altLang="zh-CN" kern="50" dirty="0">
                <a:solidFill>
                  <a:srgbClr val="FF0000"/>
                </a:solidFill>
                <a:latin typeface="Times New Roman"/>
                <a:ea typeface="SimSun"/>
                <a:cs typeface="Times New Roman"/>
              </a:rPr>
              <a:t>……</a:t>
            </a:r>
            <a:r>
              <a:rPr lang="ru-RU" altLang="zh-CN" b="1" dirty="0">
                <a:solidFill>
                  <a:srgbClr val="FF0000"/>
                </a:solidFill>
                <a:latin typeface="Times New Roman"/>
                <a:ea typeface="SimSun"/>
                <a:cs typeface="Times New Roman"/>
              </a:rPr>
              <a:t>)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5041832"/>
            <a:ext cx="669674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prstClr val="black"/>
                </a:solidFill>
              </a:rPr>
              <a:t>    </a:t>
            </a:r>
            <a:r>
              <a:rPr lang="ru-RU" sz="1400" dirty="0">
                <a:solidFill>
                  <a:srgbClr val="00B050"/>
                </a:solidFill>
              </a:rPr>
              <a:t>я</a:t>
            </a:r>
            <a:r>
              <a:rPr lang="ru-RU" sz="1400" dirty="0">
                <a:solidFill>
                  <a:prstClr val="black"/>
                </a:solidFill>
              </a:rPr>
              <a:t>                               </a:t>
            </a:r>
            <a:r>
              <a:rPr lang="ru-RU" sz="1400" dirty="0">
                <a:solidFill>
                  <a:srgbClr val="00B050"/>
                </a:solidFill>
              </a:rPr>
              <a:t>она</a:t>
            </a:r>
            <a:r>
              <a:rPr lang="ru-RU" sz="1400" dirty="0">
                <a:solidFill>
                  <a:prstClr val="black"/>
                </a:solidFill>
              </a:rPr>
              <a:t>                        </a:t>
            </a:r>
            <a:r>
              <a:rPr lang="ru-RU" sz="1400" dirty="0">
                <a:solidFill>
                  <a:srgbClr val="00B050"/>
                </a:solidFill>
              </a:rPr>
              <a:t>мы</a:t>
            </a:r>
            <a:r>
              <a:rPr lang="ru-RU" sz="1400" dirty="0">
                <a:solidFill>
                  <a:prstClr val="black"/>
                </a:solidFill>
              </a:rPr>
              <a:t>                              </a:t>
            </a:r>
            <a:r>
              <a:rPr lang="ru-RU" sz="1400" dirty="0">
                <a:solidFill>
                  <a:srgbClr val="00B050"/>
                </a:solidFill>
              </a:rPr>
              <a:t>вы</a:t>
            </a: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У меня </a:t>
            </a:r>
            <a:r>
              <a:rPr lang="ru-RU" sz="1400" dirty="0">
                <a:solidFill>
                  <a:srgbClr val="FF0000"/>
                </a:solidFill>
              </a:rPr>
              <a:t>есть</a:t>
            </a:r>
            <a:r>
              <a:rPr lang="ru-RU" sz="1400" dirty="0">
                <a:solidFill>
                  <a:prstClr val="black"/>
                </a:solidFill>
              </a:rPr>
              <a:t> семь</a:t>
            </a:r>
            <a:r>
              <a:rPr lang="ru-RU" sz="1400" dirty="0">
                <a:solidFill>
                  <a:srgbClr val="FF0000"/>
                </a:solidFill>
              </a:rPr>
              <a:t>я</a:t>
            </a:r>
            <a:r>
              <a:rPr lang="ru-RU" sz="1400" dirty="0">
                <a:solidFill>
                  <a:prstClr val="black"/>
                </a:solidFill>
              </a:rPr>
              <a:t>.  У неё </a:t>
            </a:r>
            <a:r>
              <a:rPr lang="ru-RU" sz="1400" dirty="0">
                <a:solidFill>
                  <a:srgbClr val="FF0000"/>
                </a:solidFill>
              </a:rPr>
              <a:t>есть</a:t>
            </a:r>
            <a:r>
              <a:rPr lang="ru-RU" sz="1400" dirty="0">
                <a:solidFill>
                  <a:prstClr val="black"/>
                </a:solidFill>
              </a:rPr>
              <a:t> бра</a:t>
            </a:r>
            <a:r>
              <a:rPr lang="ru-RU" sz="1400" dirty="0">
                <a:solidFill>
                  <a:srgbClr val="FF0000"/>
                </a:solidFill>
              </a:rPr>
              <a:t>т</a:t>
            </a:r>
            <a:r>
              <a:rPr lang="ru-RU" sz="1400" dirty="0">
                <a:solidFill>
                  <a:prstClr val="black"/>
                </a:solidFill>
              </a:rPr>
              <a:t>. У нас </a:t>
            </a:r>
            <a:r>
              <a:rPr lang="ru-RU" sz="1400" dirty="0">
                <a:solidFill>
                  <a:srgbClr val="FF0000"/>
                </a:solidFill>
              </a:rPr>
              <a:t>есть</a:t>
            </a:r>
            <a:r>
              <a:rPr lang="ru-RU" sz="1400" dirty="0">
                <a:solidFill>
                  <a:prstClr val="black"/>
                </a:solidFill>
              </a:rPr>
              <a:t> машин</a:t>
            </a:r>
            <a:r>
              <a:rPr lang="ru-RU" sz="1400" dirty="0">
                <a:solidFill>
                  <a:srgbClr val="FF0000"/>
                </a:solidFill>
              </a:rPr>
              <a:t>а</a:t>
            </a:r>
            <a:r>
              <a:rPr lang="ru-RU" sz="1400" dirty="0">
                <a:solidFill>
                  <a:prstClr val="black"/>
                </a:solidFill>
              </a:rPr>
              <a:t>. У вас </a:t>
            </a:r>
            <a:r>
              <a:rPr lang="ru-RU" sz="1400" dirty="0">
                <a:solidFill>
                  <a:srgbClr val="FF0000"/>
                </a:solidFill>
              </a:rPr>
              <a:t>есть</a:t>
            </a:r>
            <a:r>
              <a:rPr lang="ru-RU" sz="1400" dirty="0">
                <a:solidFill>
                  <a:prstClr val="black"/>
                </a:solidFill>
              </a:rPr>
              <a:t> вопрос</a:t>
            </a:r>
            <a:r>
              <a:rPr lang="ru-RU" sz="1400" dirty="0">
                <a:solidFill>
                  <a:srgbClr val="FF0000"/>
                </a:solidFill>
              </a:rPr>
              <a:t>ы</a:t>
            </a:r>
            <a:r>
              <a:rPr lang="ru-RU" sz="1400" dirty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ru-RU" sz="1400" dirty="0">
                <a:solidFill>
                  <a:srgbClr val="00B050"/>
                </a:solidFill>
              </a:rPr>
              <a:t>      ты                                он                              они</a:t>
            </a: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У тебя </a:t>
            </a:r>
            <a:r>
              <a:rPr lang="ru-RU" sz="1400" dirty="0">
                <a:solidFill>
                  <a:srgbClr val="FF0000"/>
                </a:solidFill>
              </a:rPr>
              <a:t>есть</a:t>
            </a:r>
            <a:r>
              <a:rPr lang="ru-RU" sz="1400" dirty="0">
                <a:solidFill>
                  <a:prstClr val="black"/>
                </a:solidFill>
              </a:rPr>
              <a:t> сестр</a:t>
            </a:r>
            <a:r>
              <a:rPr lang="ru-RU" sz="1400" dirty="0">
                <a:solidFill>
                  <a:srgbClr val="FF0000"/>
                </a:solidFill>
              </a:rPr>
              <a:t>а</a:t>
            </a:r>
            <a:r>
              <a:rPr lang="ru-RU" sz="1400" dirty="0">
                <a:solidFill>
                  <a:prstClr val="black"/>
                </a:solidFill>
              </a:rPr>
              <a:t>.   У </a:t>
            </a:r>
            <a:r>
              <a:rPr lang="ru-RU" sz="1400" dirty="0">
                <a:solidFill>
                  <a:srgbClr val="FF0000"/>
                </a:solidFill>
              </a:rPr>
              <a:t>него</a:t>
            </a:r>
            <a:r>
              <a:rPr lang="ru-RU" sz="1400" dirty="0">
                <a:solidFill>
                  <a:prstClr val="black"/>
                </a:solidFill>
              </a:rPr>
              <a:t> есть доч</a:t>
            </a:r>
            <a:r>
              <a:rPr lang="ru-RU" sz="1400" dirty="0">
                <a:solidFill>
                  <a:srgbClr val="FF0000"/>
                </a:solidFill>
              </a:rPr>
              <a:t>ь</a:t>
            </a:r>
            <a:r>
              <a:rPr lang="ru-RU" sz="1400" dirty="0">
                <a:solidFill>
                  <a:prstClr val="black"/>
                </a:solidFill>
              </a:rPr>
              <a:t>.  У </a:t>
            </a:r>
            <a:r>
              <a:rPr lang="ru-RU" sz="1400" dirty="0">
                <a:solidFill>
                  <a:srgbClr val="FF0000"/>
                </a:solidFill>
              </a:rPr>
              <a:t>них</a:t>
            </a:r>
            <a:r>
              <a:rPr lang="ru-RU" sz="1400" dirty="0">
                <a:solidFill>
                  <a:prstClr val="black"/>
                </a:solidFill>
              </a:rPr>
              <a:t> есть до</a:t>
            </a:r>
            <a:r>
              <a:rPr lang="ru-RU" sz="1400" dirty="0">
                <a:solidFill>
                  <a:srgbClr val="FF0000"/>
                </a:solidFill>
              </a:rPr>
              <a:t>м</a:t>
            </a:r>
            <a:r>
              <a:rPr lang="ru-RU" sz="1400" dirty="0">
                <a:solidFill>
                  <a:prstClr val="black"/>
                </a:solidFill>
              </a:rPr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956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25784"/>
              </p:ext>
            </p:extLst>
          </p:nvPr>
        </p:nvGraphicFramePr>
        <p:xfrm>
          <a:off x="1331640" y="908720"/>
          <a:ext cx="67204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963"/>
                <a:gridCol w="895901"/>
                <a:gridCol w="864096"/>
                <a:gridCol w="864096"/>
                <a:gridCol w="792088"/>
                <a:gridCol w="792088"/>
                <a:gridCol w="864096"/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Кто?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они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Кого?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меня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тебя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его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её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нас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вас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их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кого?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меня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тебя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него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неё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нас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вас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у них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3641677" cy="282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64904"/>
            <a:ext cx="4320480" cy="186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86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523875"/>
            <a:ext cx="5535613" cy="5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462713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831</Words>
  <Application>Microsoft Office PowerPoint</Application>
  <PresentationFormat>Экран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2021-03-24T10:54:14Z</dcterms:created>
  <dcterms:modified xsi:type="dcterms:W3CDTF">2021-03-24T11:14:17Z</dcterms:modified>
</cp:coreProperties>
</file>