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8" d="100"/>
          <a:sy n="108" d="100"/>
        </p:scale>
        <p:origin x="-78" y="-4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1 Título"/>
          <p:cNvSpPr>
            <a:spLocks noGrp="1"/>
          </p:cNvSpPr>
          <p:nvPr>
            <p:ph type="ctrTitle"/>
          </p:nvPr>
        </p:nvSpPr>
        <p:spPr>
          <a:xfrm>
            <a:off x="1928794" y="2130425"/>
            <a:ext cx="6529406" cy="1470025"/>
          </a:xfrm>
        </p:spPr>
        <p:txBody>
          <a:bodyPr/>
          <a:lstStyle>
            <a:lvl1pPr algn="ctr">
              <a:defRPr>
                <a:solidFill>
                  <a:srgbClr val="0033CC"/>
                </a:solidFill>
              </a:defRPr>
            </a:lvl1pPr>
          </a:lstStyle>
          <a:p>
            <a:r>
              <a:rPr lang="ru-RU" smtClean="0"/>
              <a:t>Образец заголовка</a:t>
            </a:r>
            <a:endParaRPr lang="ru-RU"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3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texto vertical"/>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rgbClr val="0033CC"/>
                </a:solidFill>
              </a:defRPr>
            </a:lvl1pPr>
          </a:lstStyle>
          <a:p>
            <a:r>
              <a:rPr lang="ru-RU" smtClean="0"/>
              <a:t>Образец заголовка</a:t>
            </a:r>
            <a:endParaRPr lang="ru-RU" dirty="0"/>
          </a:p>
        </p:txBody>
      </p:sp>
      <p:sp>
        <p:nvSpPr>
          <p:cNvPr id="3" name="2 Marcador de contenido"/>
          <p:cNvSpPr>
            <a:spLocks noGrp="1"/>
          </p:cNvSpPr>
          <p:nvPr>
            <p:ph idx="1"/>
          </p:nvPr>
        </p:nvSpPr>
        <p:spPr/>
        <p:txBody>
          <a:bodyPr/>
          <a:lstStyle>
            <a:lvl1pPr>
              <a:defRPr sz="2600"/>
            </a:lvl1pPr>
            <a:lvl2pPr>
              <a:defRPr sz="2500"/>
            </a:lvl2pPr>
            <a:lvl3pPr>
              <a:defRPr sz="2300"/>
            </a:lvl3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3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3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5" name="4 Marcador de pie de página"/>
          <p:cNvSpPr>
            <a:spLocks noGrp="1"/>
          </p:cNvSpPr>
          <p:nvPr>
            <p:ph type="ftr" sz="quarter" idx="11"/>
          </p:nvPr>
        </p:nvSpPr>
        <p:spPr/>
        <p:txBody>
          <a:bodyPr/>
          <a:lstStyle/>
          <a:p>
            <a:endParaRPr lang="ru-RU"/>
          </a:p>
        </p:txBody>
      </p:sp>
      <p:sp>
        <p:nvSpPr>
          <p:cNvPr id="6" name="5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ru-RU" smtClean="0"/>
              <a:t>Образец заголовка</a:t>
            </a:r>
            <a:endParaRPr lang="ru-RU"/>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6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8" name="7 Marcador de pie de página"/>
          <p:cNvSpPr>
            <a:spLocks noGrp="1"/>
          </p:cNvSpPr>
          <p:nvPr>
            <p:ph type="ftr" sz="quarter" idx="11"/>
          </p:nvPr>
        </p:nvSpPr>
        <p:spPr/>
        <p:txBody>
          <a:bodyPr/>
          <a:lstStyle/>
          <a:p>
            <a:endParaRPr lang="ru-RU"/>
          </a:p>
        </p:txBody>
      </p:sp>
      <p:sp>
        <p:nvSpPr>
          <p:cNvPr id="9" name="8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ru-RU" smtClean="0"/>
              <a:t>Образец заголовка</a:t>
            </a:r>
            <a:endParaRPr lang="ru-RU"/>
          </a:p>
        </p:txBody>
      </p:sp>
      <p:sp>
        <p:nvSpPr>
          <p:cNvPr id="3" name="2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4" name="3 Marcador de pie de página"/>
          <p:cNvSpPr>
            <a:spLocks noGrp="1"/>
          </p:cNvSpPr>
          <p:nvPr>
            <p:ph type="ftr" sz="quarter" idx="11"/>
          </p:nvPr>
        </p:nvSpPr>
        <p:spPr/>
        <p:txBody>
          <a:bodyPr/>
          <a:lstStyle/>
          <a:p>
            <a:endParaRPr lang="ru-RU"/>
          </a:p>
        </p:txBody>
      </p:sp>
      <p:sp>
        <p:nvSpPr>
          <p:cNvPr id="5" name="4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3" name="2 Marcador de pie de página"/>
          <p:cNvSpPr>
            <a:spLocks noGrp="1"/>
          </p:cNvSpPr>
          <p:nvPr>
            <p:ph type="ftr" sz="quarter" idx="11"/>
          </p:nvPr>
        </p:nvSpPr>
        <p:spPr/>
        <p:txBody>
          <a:bodyPr/>
          <a:lstStyle/>
          <a:p>
            <a:endParaRPr lang="ru-RU"/>
          </a:p>
        </p:txBody>
      </p:sp>
      <p:sp>
        <p:nvSpPr>
          <p:cNvPr id="4" name="3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4 Marcador de fecha"/>
          <p:cNvSpPr>
            <a:spLocks noGrp="1"/>
          </p:cNvSpPr>
          <p:nvPr>
            <p:ph type="dt" sz="half" idx="10"/>
          </p:nvPr>
        </p:nvSpPr>
        <p:spPr/>
        <p:txBody>
          <a:bodyPr/>
          <a:lstStyle/>
          <a:p>
            <a:fld id="{4FC6F2AB-E9FB-4F64-BF0E-277D1B6C7E90}" type="datetimeFigureOut">
              <a:rPr lang="ru-RU" smtClean="0"/>
              <a:pPr/>
              <a:t>21.05.2018</a:t>
            </a:fld>
            <a:endParaRPr lang="ru-RU"/>
          </a:p>
        </p:txBody>
      </p:sp>
      <p:sp>
        <p:nvSpPr>
          <p:cNvPr id="6" name="5 Marcador de pie de página"/>
          <p:cNvSpPr>
            <a:spLocks noGrp="1"/>
          </p:cNvSpPr>
          <p:nvPr>
            <p:ph type="ftr" sz="quarter" idx="11"/>
          </p:nvPr>
        </p:nvSpPr>
        <p:spPr/>
        <p:txBody>
          <a:bodyPr/>
          <a:lstStyle/>
          <a:p>
            <a:endParaRPr lang="ru-RU"/>
          </a:p>
        </p:txBody>
      </p:sp>
      <p:sp>
        <p:nvSpPr>
          <p:cNvPr id="7" name="6 Marcador de número de diapositiva"/>
          <p:cNvSpPr>
            <a:spLocks noGrp="1"/>
          </p:cNvSpPr>
          <p:nvPr>
            <p:ph type="sldNum" sz="quarter" idx="12"/>
          </p:nvPr>
        </p:nvSpPr>
        <p:spPr/>
        <p:txBody>
          <a:bodyPr/>
          <a:lstStyle/>
          <a:p>
            <a:fld id="{1624B6E7-90A6-4B89-A6FC-8F167016E29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a:effectLst/>
        </p:spPr>
      </p:pic>
      <p:sp>
        <p:nvSpPr>
          <p:cNvPr id="2" name="1 Marcador de título"/>
          <p:cNvSpPr>
            <a:spLocks noGrp="1"/>
          </p:cNvSpPr>
          <p:nvPr>
            <p:ph type="title"/>
          </p:nvPr>
        </p:nvSpPr>
        <p:spPr>
          <a:xfrm>
            <a:off x="3071802" y="274638"/>
            <a:ext cx="5857916"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r>
              <a:rPr lang="ru-RU" smtClean="0"/>
              <a:t>Haga clic para modificar el estilo de título del patrón</a:t>
            </a:r>
            <a:endParaRPr lang="ru-RU" dirty="0"/>
          </a:p>
        </p:txBody>
      </p:sp>
      <p:sp>
        <p:nvSpPr>
          <p:cNvPr id="3" name="2 Marcador de texto"/>
          <p:cNvSpPr>
            <a:spLocks noGrp="1"/>
          </p:cNvSpPr>
          <p:nvPr>
            <p:ph type="body" idx="1"/>
          </p:nvPr>
        </p:nvSpPr>
        <p:spPr>
          <a:xfrm>
            <a:off x="2000232" y="1600200"/>
            <a:ext cx="6929486" cy="4525963"/>
          </a:xfrm>
          <a:prstGeom prst="rect">
            <a:avLst/>
          </a:prstGeom>
        </p:spPr>
        <p:txBody>
          <a:bodyPr vert="horz" lIns="91440" tIns="45720" rIns="91440" bIns="45720" rtlCol="0">
            <a:normAutofit/>
          </a:bodyPr>
          <a:lstStyle/>
          <a:p>
            <a:pPr lvl="0"/>
            <a:r>
              <a:rPr lang="ru-RU" smtClean="0"/>
              <a:t>Haga clic para modificar el estilo de texto del patrón</a:t>
            </a:r>
          </a:p>
          <a:p>
            <a:pPr lvl="1"/>
            <a:r>
              <a:rPr lang="ru-RU" smtClean="0"/>
              <a:t>Segundo nivel</a:t>
            </a:r>
          </a:p>
          <a:p>
            <a:pPr lvl="2"/>
            <a:r>
              <a:rPr lang="ru-RU" smtClean="0"/>
              <a:t>Tercer nivel</a:t>
            </a:r>
          </a:p>
          <a:p>
            <a:pPr lvl="3"/>
            <a:r>
              <a:rPr lang="ru-RU" smtClean="0"/>
              <a:t>Cuarto nivel</a:t>
            </a:r>
          </a:p>
          <a:p>
            <a:pPr lvl="4"/>
            <a:r>
              <a:rPr lang="ru-RU" smtClean="0"/>
              <a:t>Quinto nivel</a:t>
            </a:r>
            <a:endParaRPr lang="ru-RU"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6F2AB-E9FB-4F64-BF0E-277D1B6C7E90}" type="datetimeFigureOut">
              <a:rPr lang="ru-RU" smtClean="0"/>
              <a:pPr/>
              <a:t>21.05.2018</a:t>
            </a:fld>
            <a:endParaRPr lang="ru-RU"/>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B6E7-90A6-4B89-A6FC-8F167016E29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700" b="1" kern="1200" cap="none" spc="0">
          <a:ln w="11430">
            <a:solidFill>
              <a:schemeClr val="tx1"/>
            </a:solidFill>
          </a:ln>
          <a:solidFill>
            <a:srgbClr val="0070C0"/>
          </a:solidFill>
          <a:effectLst>
            <a:outerShdw blurRad="80000" dist="40000" dir="5040000" algn="tl">
              <a:srgbClr val="000000">
                <a:alpha val="30000"/>
              </a:srgbClr>
            </a:outerShdw>
          </a:effectLst>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ru-RU" sz="6000" dirty="0" smtClean="0">
                <a:latin typeface="Gabriola" panose="04040605051002020D02" pitchFamily="82" charset="0"/>
              </a:rPr>
              <a:t>Предупреждение</a:t>
            </a:r>
            <a:r>
              <a:rPr lang="ru-RU" sz="5400" dirty="0" smtClean="0">
                <a:latin typeface="Gabriola" panose="04040605051002020D02" pitchFamily="82" charset="0"/>
              </a:rPr>
              <a:t> н</a:t>
            </a:r>
            <a:r>
              <a:rPr lang="ru-RU" sz="6600" dirty="0" smtClean="0">
                <a:latin typeface="Gabriola" panose="04040605051002020D02" pitchFamily="82" charset="0"/>
              </a:rPr>
              <a:t>аркомании</a:t>
            </a:r>
            <a:r>
              <a:rPr lang="es-ES" sz="5400" dirty="0" smtClean="0">
                <a:latin typeface="Gabriola" panose="04040605051002020D02" pitchFamily="82" charset="0"/>
              </a:rPr>
              <a:t> </a:t>
            </a:r>
            <a:endParaRPr lang="es-ES" sz="5400" dirty="0">
              <a:latin typeface="Gabriola" panose="04040605051002020D02" pitchFamily="82" charset="0"/>
            </a:endParaRPr>
          </a:p>
        </p:txBody>
      </p:sp>
      <p:pic>
        <p:nvPicPr>
          <p:cNvPr id="1026" name="Picture 2" descr="http://gigabaza.ru/images/9/17183/m7764f8a8.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39952" y="3933056"/>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00232" y="-315416"/>
            <a:ext cx="7310046" cy="1143000"/>
          </a:xfrm>
        </p:spPr>
        <p:txBody>
          <a:bodyPr/>
          <a:lstStyle/>
          <a:p>
            <a:r>
              <a:rPr lang="ru-RU" sz="3200" dirty="0" smtClean="0"/>
              <a:t>Признаки употребления наркотиков</a:t>
            </a:r>
            <a:endParaRPr lang="es-ES" sz="3200" dirty="0"/>
          </a:p>
        </p:txBody>
      </p:sp>
      <p:sp>
        <p:nvSpPr>
          <p:cNvPr id="5" name="Скругленный прямоугольник 4"/>
          <p:cNvSpPr/>
          <p:nvPr/>
        </p:nvSpPr>
        <p:spPr>
          <a:xfrm>
            <a:off x="3059832" y="620688"/>
            <a:ext cx="5688632"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a:t> </a:t>
            </a:r>
            <a:r>
              <a:rPr lang="ru-RU" dirty="0"/>
              <a:t>следы от уколов, порезы, синяки (особенно на руках)</a:t>
            </a:r>
          </a:p>
        </p:txBody>
      </p:sp>
      <p:sp>
        <p:nvSpPr>
          <p:cNvPr id="6" name="Скругленный прямоугольник 5"/>
          <p:cNvSpPr/>
          <p:nvPr/>
        </p:nvSpPr>
        <p:spPr>
          <a:xfrm>
            <a:off x="2339752" y="1312778"/>
            <a:ext cx="6480720" cy="604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наличие у ребенка (подростка) свернутых в трубочку бумажек, маленьких ложечек, шприцев и/ или игл от них</a:t>
            </a:r>
            <a:endParaRPr lang="ru-RU" dirty="0"/>
          </a:p>
        </p:txBody>
      </p:sp>
      <p:sp>
        <p:nvSpPr>
          <p:cNvPr id="7" name="Скругленный прямоугольник 6"/>
          <p:cNvSpPr/>
          <p:nvPr/>
        </p:nvSpPr>
        <p:spPr>
          <a:xfrm>
            <a:off x="2361267" y="2099999"/>
            <a:ext cx="6480720" cy="604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наличие капсул, таблеток, порошков, пузырьков из под лекарственных или химических препаратов</a:t>
            </a:r>
            <a:endParaRPr lang="ru-RU" dirty="0"/>
          </a:p>
        </p:txBody>
      </p:sp>
      <p:sp>
        <p:nvSpPr>
          <p:cNvPr id="8" name="Скругленный прямоугольник 7"/>
          <p:cNvSpPr/>
          <p:nvPr/>
        </p:nvSpPr>
        <p:spPr>
          <a:xfrm>
            <a:off x="1619672" y="2887220"/>
            <a:ext cx="7222315" cy="1189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тряпочки, пахнущие толуолом; жестяные банки и пустые тюбики из-под клея, бензина, нитрокраски, пустые баллончики из-под лака для волос; бумажные или пластиковые пакеты, пропитанные химическими запахами</a:t>
            </a:r>
          </a:p>
        </p:txBody>
      </p:sp>
      <p:sp>
        <p:nvSpPr>
          <p:cNvPr id="9" name="Скругленный прямоугольник 8"/>
          <p:cNvSpPr/>
          <p:nvPr/>
        </p:nvSpPr>
        <p:spPr>
          <a:xfrm>
            <a:off x="1619672" y="4260239"/>
            <a:ext cx="7275943" cy="392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папиросы (особенно «Беломор») в пачках из под сигарет</a:t>
            </a:r>
            <a:endParaRPr lang="ru-RU" dirty="0"/>
          </a:p>
        </p:txBody>
      </p:sp>
      <p:sp>
        <p:nvSpPr>
          <p:cNvPr id="11" name="Скругленный прямоугольник 10"/>
          <p:cNvSpPr/>
          <p:nvPr/>
        </p:nvSpPr>
        <p:spPr>
          <a:xfrm>
            <a:off x="1619672" y="4787328"/>
            <a:ext cx="7275943" cy="3928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t>расширенные или суженые зрачки</a:t>
            </a:r>
            <a:endParaRPr lang="ru-RU" dirty="0"/>
          </a:p>
        </p:txBody>
      </p:sp>
      <p:sp>
        <p:nvSpPr>
          <p:cNvPr id="12" name="Скругленный прямоугольник 11"/>
          <p:cNvSpPr/>
          <p:nvPr/>
        </p:nvSpPr>
        <p:spPr>
          <a:xfrm>
            <a:off x="1691680" y="5295838"/>
            <a:ext cx="7275943" cy="5235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нарушение речи, походки и координации движений при отсутствии запаха </a:t>
            </a:r>
            <a:r>
              <a:rPr lang="ru-RU" dirty="0" smtClean="0"/>
              <a:t>алкоголя</a:t>
            </a:r>
            <a:endParaRPr lang="ru-RU" dirty="0"/>
          </a:p>
        </p:txBody>
      </p:sp>
      <p:pic>
        <p:nvPicPr>
          <p:cNvPr id="2050" name="Picture 2" descr="http://alfa-med24.ru/resize/images/stati/podrostkovaya-narkomaniya-1_b3f42_95ea444e27a0cdb26fb92f0a8f5807f4_b3f42_resize_free_220_16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18" y="5610362"/>
            <a:ext cx="1946150" cy="10526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1 Título"/>
          <p:cNvSpPr>
            <a:spLocks noGrp="1"/>
          </p:cNvSpPr>
          <p:nvPr>
            <p:ph type="title"/>
          </p:nvPr>
        </p:nvSpPr>
        <p:spPr>
          <a:xfrm>
            <a:off x="827584" y="188640"/>
            <a:ext cx="7310046" cy="566936"/>
          </a:xfrm>
        </p:spPr>
        <p:txBody>
          <a:bodyPr/>
          <a:lstStyle/>
          <a:p>
            <a:pPr algn="ctr"/>
            <a:r>
              <a:rPr lang="ru-RU" sz="36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Обратите также внимание на такие признаки, как</a:t>
            </a:r>
            <a:endParaRPr lang="es-E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 name="Прямоугольник 1"/>
          <p:cNvSpPr/>
          <p:nvPr/>
        </p:nvSpPr>
        <p:spPr>
          <a:xfrm>
            <a:off x="323528" y="1196752"/>
            <a:ext cx="8496944" cy="360040"/>
          </a:xfrm>
          <a:prstGeom prst="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ln>
                  <a:solidFill>
                    <a:sysClr val="windowText" lastClr="000000"/>
                  </a:solidFill>
                </a:ln>
                <a:solidFill>
                  <a:sysClr val="windowText" lastClr="000000"/>
                </a:solidFill>
              </a:rPr>
              <a:t>пропажа из дома ценных вещей одежды и </a:t>
            </a:r>
            <a:r>
              <a:rPr lang="ru-RU" dirty="0" err="1">
                <a:ln>
                  <a:solidFill>
                    <a:sysClr val="windowText" lastClr="000000"/>
                  </a:solidFill>
                </a:ln>
                <a:solidFill>
                  <a:sysClr val="windowText" lastClr="000000"/>
                </a:solidFill>
              </a:rPr>
              <a:t>др</a:t>
            </a:r>
            <a:endParaRPr lang="ru-RU" dirty="0">
              <a:ln>
                <a:solidFill>
                  <a:sysClr val="windowText" lastClr="000000"/>
                </a:solidFill>
              </a:ln>
              <a:solidFill>
                <a:sysClr val="windowText" lastClr="000000"/>
              </a:solidFill>
            </a:endParaRPr>
          </a:p>
        </p:txBody>
      </p:sp>
      <p:sp>
        <p:nvSpPr>
          <p:cNvPr id="7" name="Прямоугольник 6"/>
          <p:cNvSpPr/>
          <p:nvPr/>
        </p:nvSpPr>
        <p:spPr>
          <a:xfrm>
            <a:off x="306179" y="1700808"/>
            <a:ext cx="8496944" cy="432048"/>
          </a:xfrm>
          <a:prstGeom prst="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ln>
                  <a:solidFill>
                    <a:sysClr val="windowText" lastClr="000000"/>
                  </a:solidFill>
                </a:ln>
                <a:solidFill>
                  <a:sysClr val="windowText" lastClr="000000"/>
                </a:solidFill>
              </a:rPr>
              <a:t>необычные просьбы дать денег</a:t>
            </a:r>
            <a:endParaRPr lang="ru-RU" dirty="0">
              <a:ln>
                <a:solidFill>
                  <a:sysClr val="windowText" lastClr="000000"/>
                </a:solidFill>
              </a:ln>
              <a:solidFill>
                <a:sysClr val="windowText" lastClr="000000"/>
              </a:solidFill>
            </a:endParaRPr>
          </a:p>
        </p:txBody>
      </p:sp>
      <p:sp>
        <p:nvSpPr>
          <p:cNvPr id="8" name="Прямоугольник 7"/>
          <p:cNvSpPr/>
          <p:nvPr/>
        </p:nvSpPr>
        <p:spPr>
          <a:xfrm>
            <a:off x="323528" y="2251608"/>
            <a:ext cx="8496944" cy="432048"/>
          </a:xfrm>
          <a:prstGeom prst="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ln>
                  <a:solidFill>
                    <a:sysClr val="windowText" lastClr="000000"/>
                  </a:solidFill>
                </a:ln>
                <a:solidFill>
                  <a:sysClr val="windowText" lastClr="000000"/>
                </a:solidFill>
              </a:rPr>
              <a:t>лживость, изворотливость</a:t>
            </a:r>
            <a:endParaRPr lang="ru-RU" dirty="0">
              <a:ln>
                <a:solidFill>
                  <a:sysClr val="windowText" lastClr="000000"/>
                </a:solidFill>
              </a:ln>
              <a:solidFill>
                <a:sysClr val="windowText" lastClr="000000"/>
              </a:solidFill>
            </a:endParaRPr>
          </a:p>
        </p:txBody>
      </p:sp>
      <p:sp>
        <p:nvSpPr>
          <p:cNvPr id="9" name="Прямоугольник 8"/>
          <p:cNvSpPr/>
          <p:nvPr/>
        </p:nvSpPr>
        <p:spPr>
          <a:xfrm>
            <a:off x="323528" y="2797070"/>
            <a:ext cx="8496944" cy="432048"/>
          </a:xfrm>
          <a:prstGeom prst="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ln>
                  <a:solidFill>
                    <a:sysClr val="windowText" lastClr="000000"/>
                  </a:solidFill>
                </a:ln>
                <a:solidFill>
                  <a:sysClr val="windowText" lastClr="000000"/>
                </a:solidFill>
              </a:rPr>
              <a:t>телефонные разговоры (особенно «зашифрованные») с </a:t>
            </a:r>
            <a:r>
              <a:rPr lang="ru-RU" dirty="0" smtClean="0">
                <a:ln>
                  <a:solidFill>
                    <a:sysClr val="windowText" lastClr="000000"/>
                  </a:solidFill>
                </a:ln>
                <a:solidFill>
                  <a:sysClr val="windowText" lastClr="000000"/>
                </a:solidFill>
              </a:rPr>
              <a:t>незнакомыми </a:t>
            </a:r>
            <a:r>
              <a:rPr lang="ru-RU" dirty="0">
                <a:ln>
                  <a:solidFill>
                    <a:sysClr val="windowText" lastClr="000000"/>
                  </a:solidFill>
                </a:ln>
                <a:solidFill>
                  <a:sysClr val="windowText" lastClr="000000"/>
                </a:solidFill>
              </a:rPr>
              <a:t>лицами</a:t>
            </a:r>
          </a:p>
        </p:txBody>
      </p:sp>
      <p:sp>
        <p:nvSpPr>
          <p:cNvPr id="10" name="Прямоугольник 9"/>
          <p:cNvSpPr/>
          <p:nvPr/>
        </p:nvSpPr>
        <p:spPr>
          <a:xfrm>
            <a:off x="323528" y="3342532"/>
            <a:ext cx="8496944" cy="432048"/>
          </a:xfrm>
          <a:prstGeom prst="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ln>
                  <a:solidFill>
                    <a:sysClr val="windowText" lastClr="000000"/>
                  </a:solidFill>
                </a:ln>
                <a:solidFill>
                  <a:sysClr val="windowText" lastClr="000000"/>
                </a:solidFill>
              </a:rPr>
              <a:t>проведение времени в компаниях асоциального типа</a:t>
            </a:r>
            <a:endParaRPr lang="ru-RU" dirty="0">
              <a:ln>
                <a:solidFill>
                  <a:sysClr val="windowText" lastClr="000000"/>
                </a:solidFill>
              </a:ln>
              <a:solidFill>
                <a:sysClr val="windowText" lastClr="000000"/>
              </a:solidFill>
            </a:endParaRPr>
          </a:p>
        </p:txBody>
      </p:sp>
      <p:sp>
        <p:nvSpPr>
          <p:cNvPr id="11" name="Прямоугольник 10"/>
          <p:cNvSpPr/>
          <p:nvPr/>
        </p:nvSpPr>
        <p:spPr>
          <a:xfrm>
            <a:off x="323528" y="3887994"/>
            <a:ext cx="8496944" cy="432048"/>
          </a:xfrm>
          <a:prstGeom prst="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a:ln>
                  <a:solidFill>
                    <a:sysClr val="windowText" lastClr="000000"/>
                  </a:solidFill>
                </a:ln>
                <a:solidFill>
                  <a:sysClr val="windowText" lastClr="000000"/>
                </a:solidFill>
              </a:rPr>
              <a:t>изменение круга друзей или появление «товарищей», которые употребляют наркотики</a:t>
            </a:r>
            <a:endParaRPr lang="ru-RU" dirty="0">
              <a:ln>
                <a:solidFill>
                  <a:sysClr val="windowText" lastClr="000000"/>
                </a:solidFill>
              </a:ln>
              <a:solidFill>
                <a:sysClr val="windowText" lastClr="000000"/>
              </a:solidFill>
            </a:endParaRPr>
          </a:p>
        </p:txBody>
      </p:sp>
      <p:sp>
        <p:nvSpPr>
          <p:cNvPr id="12" name="Прямоугольник 11"/>
          <p:cNvSpPr/>
          <p:nvPr/>
        </p:nvSpPr>
        <p:spPr>
          <a:xfrm>
            <a:off x="323528" y="4433456"/>
            <a:ext cx="8496944" cy="867752"/>
          </a:xfrm>
          <a:prstGeom prst="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a:ln>
                  <a:solidFill>
                    <a:sysClr val="windowText" lastClr="000000"/>
                  </a:solidFill>
                </a:ln>
                <a:solidFill>
                  <a:sysClr val="windowText" lastClr="000000"/>
                </a:solidFill>
              </a:rPr>
              <a:t>снижение успеваемости, увеличение количество прогулов, плохое поведение, снижение интереса к обычным развлечениям, привычному времяпрепровождению, спорту, любимым занятиям</a:t>
            </a:r>
          </a:p>
        </p:txBody>
      </p:sp>
      <p:sp>
        <p:nvSpPr>
          <p:cNvPr id="13" name="Прямоугольник 12"/>
          <p:cNvSpPr/>
          <p:nvPr/>
        </p:nvSpPr>
        <p:spPr>
          <a:xfrm>
            <a:off x="303450" y="5428105"/>
            <a:ext cx="8496944" cy="462650"/>
          </a:xfrm>
          <a:prstGeom prst="rect">
            <a:avLst/>
          </a:prstGeom>
          <a:solidFill>
            <a:schemeClr val="accent3">
              <a:alpha val="74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dirty="0" smtClean="0">
                <a:ln>
                  <a:solidFill>
                    <a:sysClr val="windowText" lastClr="000000"/>
                  </a:solidFill>
                </a:ln>
                <a:solidFill>
                  <a:sysClr val="windowText" lastClr="000000"/>
                </a:solidFill>
              </a:rPr>
              <a:t>внешняя неопрятность, </a:t>
            </a:r>
            <a:r>
              <a:rPr lang="ru-RU" dirty="0">
                <a:ln>
                  <a:solidFill>
                    <a:sysClr val="windowText" lastClr="000000"/>
                  </a:solidFill>
                </a:ln>
                <a:solidFill>
                  <a:sysClr val="windowText" lastClr="000000"/>
                </a:solidFill>
              </a:rPr>
              <a:t>покрасневшие или мутные глаза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47619"/>
            <a:ext cx="5857916" cy="1143000"/>
          </a:xfrm>
        </p:spPr>
        <p:txBody>
          <a:bodyPr/>
          <a:lstStyle/>
          <a:p>
            <a:pPr algn="ctr"/>
            <a:r>
              <a:rPr lang="ru-RU" dirty="0">
                <a:effectLst/>
              </a:rPr>
              <a:t>ПРОФИЛАКТИКА НАРКОМАНИИ</a:t>
            </a:r>
            <a:endParaRPr lang="ru-RU" dirty="0"/>
          </a:p>
        </p:txBody>
      </p:sp>
      <p:sp>
        <p:nvSpPr>
          <p:cNvPr id="4" name="Прямоугольник 3"/>
          <p:cNvSpPr/>
          <p:nvPr/>
        </p:nvSpPr>
        <p:spPr>
          <a:xfrm>
            <a:off x="1259632" y="1417638"/>
            <a:ext cx="6589966" cy="923330"/>
          </a:xfrm>
          <a:prstGeom prst="rect">
            <a:avLst/>
          </a:prstGeom>
          <a:gradFill>
            <a:gsLst>
              <a:gs pos="0">
                <a:schemeClr val="accent1">
                  <a:lumMod val="5000"/>
                  <a:lumOff val="95000"/>
                  <a:alpha val="28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ru-RU" dirty="0">
                <a:solidFill>
                  <a:srgbClr val="000000"/>
                </a:solidFill>
                <a:latin typeface="Georgia" panose="02040502050405020303" pitchFamily="18" charset="0"/>
              </a:rPr>
              <a:t>Профилактика наркомании подразумевает под собой комплекс мероприятий направленных на предупреждение наркомании</a:t>
            </a:r>
            <a:endParaRPr lang="ru-RU" dirty="0"/>
          </a:p>
        </p:txBody>
      </p:sp>
      <p:sp>
        <p:nvSpPr>
          <p:cNvPr id="5" name="Прямоугольник 4"/>
          <p:cNvSpPr/>
          <p:nvPr/>
        </p:nvSpPr>
        <p:spPr>
          <a:xfrm>
            <a:off x="1043608" y="2595006"/>
            <a:ext cx="7094022" cy="1477328"/>
          </a:xfrm>
          <a:prstGeom prst="rect">
            <a:avLst/>
          </a:prstGeo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127000">
              <a:schemeClr val="accent1">
                <a:alpha val="43000"/>
              </a:schemeClr>
            </a:glow>
          </a:effectLst>
        </p:spPr>
        <p:txBody>
          <a:bodyPr wrap="square">
            <a:spAutoFit/>
          </a:bodyPr>
          <a:lstStyle/>
          <a:p>
            <a:pPr algn="ctr"/>
            <a:r>
              <a:rPr lang="ru-RU" dirty="0">
                <a:solidFill>
                  <a:srgbClr val="000000"/>
                </a:solidFill>
                <a:latin typeface="Georgia" panose="02040502050405020303" pitchFamily="18" charset="0"/>
              </a:rPr>
              <a:t> Профилактика наркомании важна т.к. наркомания опасное заболевание не только для самого человека, но и для общества. Наркомания наносит катастрофический ущерб личности. Ложь, предательство, преступления, распад семей, смертельные болезни, все это спутники наркомании</a:t>
            </a:r>
            <a:endParaRPr lang="ru-RU" dirty="0"/>
          </a:p>
        </p:txBody>
      </p:sp>
      <p:sp>
        <p:nvSpPr>
          <p:cNvPr id="6" name="Прямоугольник 5"/>
          <p:cNvSpPr/>
          <p:nvPr/>
        </p:nvSpPr>
        <p:spPr>
          <a:xfrm>
            <a:off x="611560" y="4581128"/>
            <a:ext cx="8262664" cy="1200329"/>
          </a:xfrm>
          <a:prstGeom prst="rect">
            <a:avLst/>
          </a:prstGeom>
          <a:gradFill>
            <a:gsLst>
              <a:gs pos="0">
                <a:schemeClr val="accent1">
                  <a:lumMod val="5000"/>
                  <a:lumOff val="95000"/>
                  <a:alpha val="3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ru-RU" dirty="0">
                <a:solidFill>
                  <a:srgbClr val="000000"/>
                </a:solidFill>
                <a:latin typeface="Georgia" panose="02040502050405020303" pitchFamily="18" charset="0"/>
              </a:rPr>
              <a:t>Порядка 70% ВИЧ инфицированных больных получили смертельный вирус вследствие употребления наркотиков. А если взять во внимание тот факт, что средний возраст наркоманов около 30 лет, </a:t>
            </a:r>
            <a:r>
              <a:rPr lang="ru-RU" dirty="0" err="1">
                <a:solidFill>
                  <a:srgbClr val="000000"/>
                </a:solidFill>
                <a:latin typeface="Georgia" panose="02040502050405020303" pitchFamily="18" charset="0"/>
              </a:rPr>
              <a:t>т.е</a:t>
            </a:r>
            <a:r>
              <a:rPr lang="ru-RU" dirty="0">
                <a:solidFill>
                  <a:srgbClr val="000000"/>
                </a:solidFill>
                <a:latin typeface="Georgia" panose="02040502050405020303" pitchFamily="18" charset="0"/>
              </a:rPr>
              <a:t> это люди детородного возраста, то наркомания - это угроза выживанию нации.</a:t>
            </a:r>
            <a:endParaRPr lang="ru-RU" dirty="0"/>
          </a:p>
        </p:txBody>
      </p:sp>
    </p:spTree>
    <p:extLst>
      <p:ext uri="{BB962C8B-B14F-4D97-AF65-F5344CB8AC3E}">
        <p14:creationId xmlns:p14="http://schemas.microsoft.com/office/powerpoint/2010/main" val="2220603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97253"/>
            <a:ext cx="5857916" cy="1143000"/>
          </a:xfrm>
        </p:spPr>
        <p:txBody>
          <a:bodyPr/>
          <a:lstStyle/>
          <a:p>
            <a:r>
              <a:rPr lang="ru-RU" dirty="0">
                <a:effectLst/>
              </a:rPr>
              <a:t>ПРОФИЛАКТИКА НАРКОМАНИИ</a:t>
            </a:r>
            <a:endParaRPr lang="ru-RU" dirty="0"/>
          </a:p>
        </p:txBody>
      </p:sp>
      <p:sp>
        <p:nvSpPr>
          <p:cNvPr id="4" name="Прямоугольник 3"/>
          <p:cNvSpPr/>
          <p:nvPr/>
        </p:nvSpPr>
        <p:spPr>
          <a:xfrm>
            <a:off x="1475656" y="1635184"/>
            <a:ext cx="6624736" cy="646331"/>
          </a:xfrm>
          <a:prstGeom prst="rect">
            <a:avLst/>
          </a:prstGeom>
          <a:gradFill flip="none" rotWithShape="1">
            <a:gsLst>
              <a:gs pos="0">
                <a:schemeClr val="accent3">
                  <a:lumMod val="67000"/>
                  <a:alpha val="61000"/>
                </a:schemeClr>
              </a:gs>
              <a:gs pos="48000">
                <a:schemeClr val="accent3">
                  <a:lumMod val="97000"/>
                  <a:lumOff val="3000"/>
                </a:schemeClr>
              </a:gs>
              <a:gs pos="100000">
                <a:schemeClr val="accent3">
                  <a:lumMod val="60000"/>
                  <a:lumOff val="40000"/>
                </a:schemeClr>
              </a:gs>
            </a:gsLst>
            <a:lin ang="16200000" scaled="1"/>
            <a:tileRect/>
          </a:gradFill>
        </p:spPr>
        <p:txBody>
          <a:bodyPr wrap="square">
            <a:spAutoFit/>
          </a:bodyPr>
          <a:lstStyle/>
          <a:p>
            <a:pPr algn="ctr"/>
            <a:r>
              <a:rPr lang="ru-RU" b="1" dirty="0">
                <a:solidFill>
                  <a:srgbClr val="000000"/>
                </a:solidFill>
                <a:latin typeface="Georgia" panose="02040502050405020303" pitchFamily="18" charset="0"/>
              </a:rPr>
              <a:t>Профилактика наркомании должна начинаться с семьи.</a:t>
            </a:r>
            <a:endParaRPr lang="ru-RU" b="1" dirty="0"/>
          </a:p>
        </p:txBody>
      </p:sp>
      <p:sp>
        <p:nvSpPr>
          <p:cNvPr id="5" name="Прямоугольник 4"/>
          <p:cNvSpPr/>
          <p:nvPr/>
        </p:nvSpPr>
        <p:spPr>
          <a:xfrm>
            <a:off x="1348706" y="2374107"/>
            <a:ext cx="6777390" cy="1200329"/>
          </a:xfrm>
          <a:prstGeom prst="rect">
            <a:avLst/>
          </a:prstGeom>
          <a:gradFill flip="none" rotWithShape="1">
            <a:gsLst>
              <a:gs pos="0">
                <a:schemeClr val="accent3">
                  <a:lumMod val="5000"/>
                  <a:lumOff val="95000"/>
                  <a:alpha val="96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txBody>
          <a:bodyPr wrap="square">
            <a:spAutoFit/>
          </a:bodyPr>
          <a:lstStyle/>
          <a:p>
            <a:pPr algn="ctr"/>
            <a:r>
              <a:rPr lang="ru-RU" dirty="0">
                <a:solidFill>
                  <a:srgbClr val="000000"/>
                </a:solidFill>
                <a:latin typeface="Georgia" panose="02040502050405020303" pitchFamily="18" charset="0"/>
              </a:rPr>
              <a:t>Важнейшим моментом </a:t>
            </a:r>
            <a:r>
              <a:rPr lang="ru-RU" dirty="0" smtClean="0">
                <a:solidFill>
                  <a:srgbClr val="000000"/>
                </a:solidFill>
                <a:latin typeface="Georgia" panose="02040502050405020303" pitchFamily="18" charset="0"/>
              </a:rPr>
              <a:t>остается </a:t>
            </a:r>
            <a:r>
              <a:rPr lang="ru-RU" dirty="0">
                <a:solidFill>
                  <a:srgbClr val="000000"/>
                </a:solidFill>
                <a:latin typeface="Georgia" panose="02040502050405020303" pitchFamily="18" charset="0"/>
              </a:rPr>
              <a:t>пример родителей, в особенности в том, что касается трезвого образа жизни</a:t>
            </a:r>
            <a:r>
              <a:rPr lang="ru-RU" dirty="0" smtClean="0">
                <a:solidFill>
                  <a:srgbClr val="000000"/>
                </a:solidFill>
                <a:latin typeface="Georgia" panose="02040502050405020303" pitchFamily="18" charset="0"/>
              </a:rPr>
              <a:t>.. </a:t>
            </a:r>
            <a:r>
              <a:rPr lang="ru-RU" dirty="0">
                <a:solidFill>
                  <a:srgbClr val="000000"/>
                </a:solidFill>
                <a:latin typeface="Georgia" panose="02040502050405020303" pitchFamily="18" charset="0"/>
              </a:rPr>
              <a:t>Профилактика наркомании возможна при наличии открытого общения и доверительных отношений в семье. </a:t>
            </a:r>
            <a:endParaRPr lang="ru-RU" dirty="0"/>
          </a:p>
        </p:txBody>
      </p:sp>
      <p:sp>
        <p:nvSpPr>
          <p:cNvPr id="6" name="Прямоугольник 5"/>
          <p:cNvSpPr/>
          <p:nvPr/>
        </p:nvSpPr>
        <p:spPr>
          <a:xfrm>
            <a:off x="1187624" y="3789040"/>
            <a:ext cx="7506943" cy="1200329"/>
          </a:xfrm>
          <a:prstGeom prst="rect">
            <a:avLst/>
          </a:prstGeom>
          <a:gradFill flip="none" rotWithShape="1">
            <a:gsLst>
              <a:gs pos="0">
                <a:schemeClr val="accent3">
                  <a:lumMod val="0"/>
                  <a:lumOff val="100000"/>
                  <a:alpha val="37000"/>
                </a:schemeClr>
              </a:gs>
              <a:gs pos="35000">
                <a:schemeClr val="accent3">
                  <a:lumMod val="0"/>
                  <a:lumOff val="100000"/>
                </a:schemeClr>
              </a:gs>
              <a:gs pos="100000">
                <a:schemeClr val="accent3">
                  <a:lumMod val="100000"/>
                </a:schemeClr>
              </a:gs>
            </a:gsLst>
            <a:path path="circle">
              <a:fillToRect l="50000" t="-80000" r="50000" b="180000"/>
            </a:path>
            <a:tileRect/>
          </a:gradFill>
        </p:spPr>
        <p:txBody>
          <a:bodyPr wrap="square">
            <a:spAutoFit/>
          </a:bodyPr>
          <a:lstStyle/>
          <a:p>
            <a:pPr algn="ctr"/>
            <a:r>
              <a:rPr lang="ru-RU" sz="2400" dirty="0" smtClean="0">
                <a:solidFill>
                  <a:srgbClr val="000000"/>
                </a:solidFill>
                <a:latin typeface="Georgia" panose="02040502050405020303" pitchFamily="18" charset="0"/>
              </a:rPr>
              <a:t>Запретительная</a:t>
            </a:r>
            <a:r>
              <a:rPr lang="ru-RU" sz="2400" dirty="0">
                <a:solidFill>
                  <a:srgbClr val="000000"/>
                </a:solidFill>
                <a:latin typeface="Georgia" panose="02040502050405020303" pitchFamily="18" charset="0"/>
              </a:rPr>
              <a:t>, диктаторская тактика в общении и воспитании детей делает для них невозможным получить помощь в семье.</a:t>
            </a:r>
            <a:endParaRPr lang="ru-RU" sz="2400" dirty="0"/>
          </a:p>
        </p:txBody>
      </p:sp>
      <p:sp>
        <p:nvSpPr>
          <p:cNvPr id="7" name="Прямоугольник 6"/>
          <p:cNvSpPr/>
          <p:nvPr/>
        </p:nvSpPr>
        <p:spPr>
          <a:xfrm>
            <a:off x="107504" y="5394782"/>
            <a:ext cx="8674336" cy="1015663"/>
          </a:xfrm>
          <a:prstGeom prst="rect">
            <a:avLst/>
          </a:prstGeom>
          <a:gradFill>
            <a:gsLst>
              <a:gs pos="0">
                <a:schemeClr val="accent3">
                  <a:lumMod val="67000"/>
                  <a:alpha val="66000"/>
                </a:schemeClr>
              </a:gs>
              <a:gs pos="48000">
                <a:schemeClr val="accent3">
                  <a:lumMod val="97000"/>
                  <a:lumOff val="3000"/>
                </a:schemeClr>
              </a:gs>
              <a:gs pos="100000">
                <a:schemeClr val="accent3">
                  <a:lumMod val="60000"/>
                  <a:lumOff val="40000"/>
                </a:schemeClr>
              </a:gs>
            </a:gsLst>
            <a:lin ang="16200000" scaled="1"/>
          </a:gradFill>
        </p:spPr>
        <p:txBody>
          <a:bodyPr wrap="square">
            <a:spAutoFit/>
          </a:bodyPr>
          <a:lstStyle/>
          <a:p>
            <a:pPr algn="ctr"/>
            <a:r>
              <a:rPr lang="ru-RU" sz="2000" dirty="0" smtClean="0">
                <a:solidFill>
                  <a:srgbClr val="000000"/>
                </a:solidFill>
                <a:latin typeface="Georgia" panose="02040502050405020303" pitchFamily="18" charset="0"/>
              </a:rPr>
              <a:t>Профилактика </a:t>
            </a:r>
            <a:r>
              <a:rPr lang="ru-RU" sz="2000" dirty="0">
                <a:solidFill>
                  <a:srgbClr val="000000"/>
                </a:solidFill>
                <a:latin typeface="Georgia" panose="02040502050405020303" pitchFamily="18" charset="0"/>
              </a:rPr>
              <a:t>наркомании должна начинаться с уважения к личности ребенка, с открытого общения и взаимопонимания в семье. Тогда профилактика наркомании даст результат.</a:t>
            </a:r>
            <a:endParaRPr lang="ru-RU" sz="2000" dirty="0"/>
          </a:p>
        </p:txBody>
      </p:sp>
    </p:spTree>
    <p:extLst>
      <p:ext uri="{BB962C8B-B14F-4D97-AF65-F5344CB8AC3E}">
        <p14:creationId xmlns:p14="http://schemas.microsoft.com/office/powerpoint/2010/main" val="2648312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effectLst/>
              </a:rPr>
              <a:t>ПРОФИЛАКТИКА НАРКОМАНИИ</a:t>
            </a:r>
            <a:endParaRPr lang="ru-RU" dirty="0"/>
          </a:p>
        </p:txBody>
      </p:sp>
      <p:sp>
        <p:nvSpPr>
          <p:cNvPr id="4" name="Прямоугольник 3"/>
          <p:cNvSpPr/>
          <p:nvPr/>
        </p:nvSpPr>
        <p:spPr>
          <a:xfrm>
            <a:off x="1851541" y="1367814"/>
            <a:ext cx="7020272" cy="1261884"/>
          </a:xfrm>
          <a:prstGeom prst="rect">
            <a:avLst/>
          </a:prstGeom>
        </p:spPr>
        <p:txBody>
          <a:bodyPr wrap="square">
            <a:spAutoFit/>
          </a:bodyPr>
          <a:lstStyle/>
          <a:p>
            <a:pPr algn="ctr"/>
            <a:r>
              <a:rPr lang="ru-RU" sz="2000" dirty="0">
                <a:solidFill>
                  <a:srgbClr val="000000"/>
                </a:solidFill>
                <a:latin typeface="Georgia" panose="02040502050405020303" pitchFamily="18" charset="0"/>
              </a:rPr>
              <a:t>Профилактика наркомании в школе и других учебных заведениях должна быть обязательной. </a:t>
            </a:r>
            <a:endParaRPr lang="ru-RU" sz="2000" dirty="0" smtClean="0">
              <a:solidFill>
                <a:srgbClr val="000000"/>
              </a:solidFill>
              <a:latin typeface="Georgia" panose="02040502050405020303" pitchFamily="18" charset="0"/>
            </a:endParaRPr>
          </a:p>
          <a:p>
            <a:pPr algn="ctr"/>
            <a:r>
              <a:rPr lang="ru-RU" dirty="0" smtClean="0">
                <a:solidFill>
                  <a:srgbClr val="000000"/>
                </a:solidFill>
                <a:latin typeface="Georgia" panose="02040502050405020303" pitchFamily="18" charset="0"/>
              </a:rPr>
              <a:t>Профилактика </a:t>
            </a:r>
            <a:r>
              <a:rPr lang="ru-RU" dirty="0">
                <a:solidFill>
                  <a:srgbClr val="000000"/>
                </a:solidFill>
                <a:latin typeface="Georgia" panose="02040502050405020303" pitchFamily="18" charset="0"/>
              </a:rPr>
              <a:t>наркомании должна осуществляться в доступной детям форме.</a:t>
            </a:r>
            <a:endParaRPr lang="ru-RU" dirty="0"/>
          </a:p>
        </p:txBody>
      </p:sp>
      <p:sp>
        <p:nvSpPr>
          <p:cNvPr id="5" name="Прямоугольник 4"/>
          <p:cNvSpPr/>
          <p:nvPr/>
        </p:nvSpPr>
        <p:spPr>
          <a:xfrm>
            <a:off x="611560" y="2521801"/>
            <a:ext cx="7247696" cy="2862322"/>
          </a:xfrm>
          <a:prstGeom prst="rect">
            <a:avLst/>
          </a:prstGeom>
        </p:spPr>
        <p:txBody>
          <a:bodyPr wrap="square">
            <a:spAutoFit/>
          </a:bodyPr>
          <a:lstStyle/>
          <a:p>
            <a:pPr algn="ctr"/>
            <a:r>
              <a:rPr lang="ru-RU" sz="2000" dirty="0">
                <a:solidFill>
                  <a:srgbClr val="000000"/>
                </a:solidFill>
                <a:latin typeface="Georgia" panose="02040502050405020303" pitchFamily="18" charset="0"/>
              </a:rPr>
              <a:t>Профилактика наркомании должна быть систематической, а не разовой акцией</a:t>
            </a:r>
            <a:r>
              <a:rPr lang="ru-RU" sz="2000" dirty="0" smtClean="0">
                <a:solidFill>
                  <a:srgbClr val="000000"/>
                </a:solidFill>
                <a:latin typeface="Georgia" panose="02040502050405020303" pitchFamily="18" charset="0"/>
              </a:rPr>
              <a:t>.</a:t>
            </a:r>
          </a:p>
          <a:p>
            <a:pPr algn="ctr"/>
            <a:r>
              <a:rPr lang="ru-RU" sz="2000" dirty="0" smtClean="0">
                <a:solidFill>
                  <a:srgbClr val="000000"/>
                </a:solidFill>
                <a:latin typeface="Georgia" panose="02040502050405020303" pitchFamily="18" charset="0"/>
              </a:rPr>
              <a:t> </a:t>
            </a:r>
          </a:p>
          <a:p>
            <a:r>
              <a:rPr lang="ru-RU" sz="2000" dirty="0" smtClean="0">
                <a:solidFill>
                  <a:srgbClr val="000000"/>
                </a:solidFill>
                <a:latin typeface="Georgia" panose="02040502050405020303" pitchFamily="18" charset="0"/>
              </a:rPr>
              <a:t>Профилактика </a:t>
            </a:r>
            <a:r>
              <a:rPr lang="ru-RU" sz="2000" dirty="0">
                <a:solidFill>
                  <a:srgbClr val="000000"/>
                </a:solidFill>
                <a:latin typeface="Georgia" panose="02040502050405020303" pitchFamily="18" charset="0"/>
              </a:rPr>
              <a:t>наркомании должна носить </a:t>
            </a:r>
            <a:endParaRPr lang="ru-RU" sz="2000" dirty="0" smtClean="0">
              <a:solidFill>
                <a:srgbClr val="000000"/>
              </a:solidFill>
              <a:latin typeface="Georgia" panose="02040502050405020303" pitchFamily="18" charset="0"/>
            </a:endParaRPr>
          </a:p>
          <a:p>
            <a:r>
              <a:rPr lang="ru-RU" sz="2000" dirty="0" smtClean="0">
                <a:solidFill>
                  <a:srgbClr val="000000"/>
                </a:solidFill>
                <a:latin typeface="Georgia" panose="02040502050405020303" pitchFamily="18" charset="0"/>
              </a:rPr>
              <a:t>массовый </a:t>
            </a:r>
            <a:r>
              <a:rPr lang="ru-RU" sz="2000" dirty="0">
                <a:solidFill>
                  <a:srgbClr val="000000"/>
                </a:solidFill>
                <a:latin typeface="Georgia" panose="02040502050405020303" pitchFamily="18" charset="0"/>
              </a:rPr>
              <a:t>характер. </a:t>
            </a:r>
            <a:endParaRPr lang="ru-RU" sz="2000" dirty="0" smtClean="0">
              <a:solidFill>
                <a:srgbClr val="000000"/>
              </a:solidFill>
              <a:latin typeface="Georgia" panose="02040502050405020303" pitchFamily="18" charset="0"/>
            </a:endParaRPr>
          </a:p>
          <a:p>
            <a:endParaRPr lang="ru-RU" sz="2000" dirty="0" smtClean="0">
              <a:solidFill>
                <a:srgbClr val="000000"/>
              </a:solidFill>
              <a:latin typeface="Georgia" panose="02040502050405020303" pitchFamily="18" charset="0"/>
            </a:endParaRPr>
          </a:p>
          <a:p>
            <a:r>
              <a:rPr lang="ru-RU" sz="2000" dirty="0" smtClean="0">
                <a:solidFill>
                  <a:srgbClr val="000000"/>
                </a:solidFill>
                <a:latin typeface="Georgia" panose="02040502050405020303" pitchFamily="18" charset="0"/>
              </a:rPr>
              <a:t>Успешная </a:t>
            </a:r>
            <a:r>
              <a:rPr lang="ru-RU" sz="2000" dirty="0">
                <a:solidFill>
                  <a:srgbClr val="000000"/>
                </a:solidFill>
                <a:latin typeface="Georgia" panose="02040502050405020303" pitchFamily="18" charset="0"/>
              </a:rPr>
              <a:t>профилактика </a:t>
            </a:r>
            <a:r>
              <a:rPr lang="ru-RU" sz="2000" dirty="0" smtClean="0">
                <a:solidFill>
                  <a:srgbClr val="000000"/>
                </a:solidFill>
                <a:latin typeface="Georgia" panose="02040502050405020303" pitchFamily="18" charset="0"/>
              </a:rPr>
              <a:t>наркомании</a:t>
            </a:r>
          </a:p>
          <a:p>
            <a:r>
              <a:rPr lang="ru-RU" sz="2000" dirty="0" smtClean="0">
                <a:solidFill>
                  <a:srgbClr val="000000"/>
                </a:solidFill>
                <a:latin typeface="Georgia" panose="02040502050405020303" pitchFamily="18" charset="0"/>
              </a:rPr>
              <a:t> </a:t>
            </a:r>
            <a:r>
              <a:rPr lang="ru-RU" sz="2000" dirty="0">
                <a:solidFill>
                  <a:srgbClr val="000000"/>
                </a:solidFill>
                <a:latin typeface="Georgia" panose="02040502050405020303" pitchFamily="18" charset="0"/>
              </a:rPr>
              <a:t>может быть представлена в виде лекций</a:t>
            </a:r>
            <a:r>
              <a:rPr lang="ru-RU" sz="2000" dirty="0" smtClean="0">
                <a:solidFill>
                  <a:srgbClr val="000000"/>
                </a:solidFill>
                <a:latin typeface="Georgia" panose="02040502050405020303" pitchFamily="18" charset="0"/>
              </a:rPr>
              <a:t>,</a:t>
            </a:r>
          </a:p>
          <a:p>
            <a:r>
              <a:rPr lang="ru-RU" sz="2000" dirty="0" smtClean="0">
                <a:solidFill>
                  <a:srgbClr val="000000"/>
                </a:solidFill>
                <a:latin typeface="Georgia" panose="02040502050405020303" pitchFamily="18" charset="0"/>
              </a:rPr>
              <a:t> </a:t>
            </a:r>
            <a:r>
              <a:rPr lang="ru-RU" sz="2000" dirty="0">
                <a:solidFill>
                  <a:srgbClr val="000000"/>
                </a:solidFill>
                <a:latin typeface="Georgia" panose="02040502050405020303" pitchFamily="18" charset="0"/>
              </a:rPr>
              <a:t>плакатов, бесед с подростками.</a:t>
            </a:r>
            <a:endParaRPr lang="ru-RU" sz="2000" dirty="0"/>
          </a:p>
        </p:txBody>
      </p:sp>
      <p:pic>
        <p:nvPicPr>
          <p:cNvPr id="3074" name="Picture 2" descr="https://p2.zoon.ru/preview/J9UpUunAUkLGmMIXPsa6kw/520x270x85/1/2/9/original_57de115a40c088373b9580fb_5828d6e80c81c.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4994" y="5276226"/>
            <a:ext cx="2913095" cy="151256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klub-drug.ru/wp-content/uploads/2011/04/71964931_mk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0072" y="3265930"/>
            <a:ext cx="404812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400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29718" cy="1143000"/>
          </a:xfrm>
        </p:spPr>
        <p:txBody>
          <a:bodyPr/>
          <a:lstStyle/>
          <a:p>
            <a:pPr algn="ctr"/>
            <a:r>
              <a:rPr lang="ru-RU" dirty="0">
                <a:effectLst/>
              </a:rPr>
              <a:t>Советы родителям по снижению риска употребления наркотиков ребенком (подростком)</a:t>
            </a:r>
            <a:endParaRPr lang="ru-RU" dirty="0"/>
          </a:p>
        </p:txBody>
      </p:sp>
      <p:sp>
        <p:nvSpPr>
          <p:cNvPr id="4" name="Скругленный прямоугольник 3"/>
          <p:cNvSpPr/>
          <p:nvPr/>
        </p:nvSpPr>
        <p:spPr>
          <a:xfrm>
            <a:off x="323528" y="1772816"/>
            <a:ext cx="8606190" cy="165618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u="sng" dirty="0">
                <a:solidFill>
                  <a:schemeClr val="tx1"/>
                </a:solidFill>
              </a:rPr>
              <a:t> </a:t>
            </a:r>
            <a:r>
              <a:rPr lang="ru-RU" b="1" u="sng" dirty="0">
                <a:solidFill>
                  <a:schemeClr val="tx1"/>
                </a:solidFill>
                <a:latin typeface="Georgia" panose="02040502050405020303" pitchFamily="18" charset="0"/>
              </a:rPr>
              <a:t>Не паникуйте.</a:t>
            </a:r>
            <a:r>
              <a:rPr lang="ru-RU" b="1" dirty="0">
                <a:solidFill>
                  <a:schemeClr val="tx1"/>
                </a:solidFill>
                <a:latin typeface="Georgia" panose="02040502050405020303" pitchFamily="18" charset="0"/>
              </a:rPr>
              <a:t> </a:t>
            </a:r>
            <a:r>
              <a:rPr lang="ru-RU" dirty="0">
                <a:solidFill>
                  <a:schemeClr val="tx1"/>
                </a:solidFill>
                <a:latin typeface="Georgia" panose="02040502050405020303" pitchFamily="18" charset="0"/>
              </a:rPr>
              <a:t>Даже если вы уловили подозрительный запах или обнаружили на руке сына или дочери след укола, это ещё не означает, что теперь ребёнок неминуемо станет наркоманом. Часто подростка вынуждают принять наркотик под давлением. Постарайтесь с первых минут стать не врагом, от которого нужно скрываться и таиться, а союзником, который поможет справиться с бедой.</a:t>
            </a:r>
          </a:p>
        </p:txBody>
      </p:sp>
      <p:sp>
        <p:nvSpPr>
          <p:cNvPr id="5" name="Скругленный прямоугольник 4"/>
          <p:cNvSpPr/>
          <p:nvPr/>
        </p:nvSpPr>
        <p:spPr>
          <a:xfrm>
            <a:off x="942284" y="3573016"/>
            <a:ext cx="7992888" cy="226790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u="sng" dirty="0">
                <a:solidFill>
                  <a:srgbClr val="000000"/>
                </a:solidFill>
                <a:latin typeface="Georgia" panose="02040502050405020303" pitchFamily="18" charset="0"/>
              </a:rPr>
              <a:t>Сохраните доверие.</a:t>
            </a:r>
            <a:r>
              <a:rPr lang="ru-RU" b="1" dirty="0">
                <a:solidFill>
                  <a:srgbClr val="000000"/>
                </a:solidFill>
                <a:latin typeface="Georgia" panose="02040502050405020303" pitchFamily="18" charset="0"/>
              </a:rPr>
              <a:t> </a:t>
            </a:r>
            <a:r>
              <a:rPr lang="ru-RU" dirty="0">
                <a:solidFill>
                  <a:srgbClr val="000000"/>
                </a:solidFill>
                <a:latin typeface="Georgia" panose="02040502050405020303" pitchFamily="18" charset="0"/>
              </a:rPr>
              <a:t>Ваш собственный страх может заставить вас прибегнуть к угрозам, крику, запугиванию. Это оттолкнёт подростка, заставит его замкнуться. Не спешите делать выводы. Возможно для вашего ребёнка это первое и последнее знакомство с наркотиком. Будет лучше, если вы поговорить с ним на равных, обратиться к взрослой его личности. Возможно, что наркотик для него способ самоутвердиться, пережить личную драму или заполнить пустоту жизни.</a:t>
            </a:r>
            <a:endParaRPr lang="ru-RU" dirty="0">
              <a:solidFill>
                <a:schemeClr val="tx1"/>
              </a:solidFill>
            </a:endParaRPr>
          </a:p>
        </p:txBody>
      </p:sp>
      <p:pic>
        <p:nvPicPr>
          <p:cNvPr id="4098" name="Picture 2" descr="https://stressa.net/i/sovety.jpg"/>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1943" b="100000" l="0" r="100000"/>
                    </a14:imgEffect>
                  </a14:imgLayer>
                </a14:imgProps>
              </a:ext>
              <a:ext uri="{28A0092B-C50C-407E-A947-70E740481C1C}">
                <a14:useLocalDpi xmlns:a14="http://schemas.microsoft.com/office/drawing/2010/main"/>
              </a:ext>
            </a:extLst>
          </a:blip>
          <a:srcRect/>
          <a:stretch>
            <a:fillRect/>
          </a:stretch>
        </p:blipFill>
        <p:spPr bwMode="auto">
          <a:xfrm>
            <a:off x="-180528" y="4563193"/>
            <a:ext cx="1998833" cy="229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881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0" y="274638"/>
            <a:ext cx="8929718" cy="1143000"/>
          </a:xfrm>
        </p:spPr>
        <p:txBody>
          <a:bodyPr/>
          <a:lstStyle/>
          <a:p>
            <a:pPr algn="ctr"/>
            <a:r>
              <a:rPr lang="ru-RU" dirty="0">
                <a:ln w="6600">
                  <a:solidFill>
                    <a:schemeClr val="accent2"/>
                  </a:solidFill>
                  <a:prstDash val="solid"/>
                </a:ln>
                <a:solidFill>
                  <a:srgbClr val="FFFFFF"/>
                </a:solidFill>
                <a:effectLst>
                  <a:outerShdw dist="38100" dir="2700000" algn="tl" rotWithShape="0">
                    <a:schemeClr val="accent2"/>
                  </a:outerShdw>
                </a:effectLst>
              </a:rPr>
              <a:t>Советы родителям по снижению риска употребления наркотиков ребенком (подростком)</a:t>
            </a:r>
          </a:p>
        </p:txBody>
      </p:sp>
      <p:sp>
        <p:nvSpPr>
          <p:cNvPr id="5" name="Скругленный прямоугольник 4"/>
          <p:cNvSpPr/>
          <p:nvPr/>
        </p:nvSpPr>
        <p:spPr>
          <a:xfrm>
            <a:off x="323528" y="1772816"/>
            <a:ext cx="8606190" cy="18722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u="sng" dirty="0">
                <a:solidFill>
                  <a:srgbClr val="000000"/>
                </a:solidFill>
                <a:latin typeface="Georgia" panose="02040502050405020303" pitchFamily="18" charset="0"/>
              </a:rPr>
              <a:t>Оказывайте поддержку.</a:t>
            </a:r>
            <a:r>
              <a:rPr lang="ru-RU" b="1" dirty="0">
                <a:solidFill>
                  <a:srgbClr val="000000"/>
                </a:solidFill>
                <a:latin typeface="Georgia" panose="02040502050405020303" pitchFamily="18" charset="0"/>
              </a:rPr>
              <a:t> </a:t>
            </a:r>
            <a:r>
              <a:rPr lang="ru-RU" dirty="0">
                <a:solidFill>
                  <a:srgbClr val="000000"/>
                </a:solidFill>
                <a:latin typeface="Georgia" panose="02040502050405020303" pitchFamily="18" charset="0"/>
              </a:rPr>
              <a:t>«Мне не нравится, что ты сейчас делаешь, но я всё же люблю тебя» - вот основная мысль, которую вы должны донести до подростка. Он должен чувствовать, что бы с ним не произошло, он сможет с вами откровенно поговорить об этом. Как бы ни было трудно, очень важно, чтобы родители беседовали с детьми о наркотиках, последствиях их употребления. </a:t>
            </a:r>
            <a:endParaRPr lang="ru-RU" dirty="0">
              <a:solidFill>
                <a:schemeClr val="tx1"/>
              </a:solidFill>
            </a:endParaRPr>
          </a:p>
        </p:txBody>
      </p:sp>
      <p:sp>
        <p:nvSpPr>
          <p:cNvPr id="6" name="Скругленный прямоугольник 5"/>
          <p:cNvSpPr/>
          <p:nvPr/>
        </p:nvSpPr>
        <p:spPr>
          <a:xfrm>
            <a:off x="323528" y="4000202"/>
            <a:ext cx="8606190" cy="238112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u-RU" b="1" u="sng">
                <a:solidFill>
                  <a:srgbClr val="000000"/>
                </a:solidFill>
                <a:latin typeface="Georgia" panose="02040502050405020303" pitchFamily="18" charset="0"/>
              </a:rPr>
              <a:t>Обратитесь к специалисту.</a:t>
            </a:r>
            <a:r>
              <a:rPr lang="ru-RU" b="1" i="1">
                <a:solidFill>
                  <a:srgbClr val="000000"/>
                </a:solidFill>
                <a:latin typeface="Georgia" panose="02040502050405020303" pitchFamily="18" charset="0"/>
              </a:rPr>
              <a:t> </a:t>
            </a:r>
            <a:r>
              <a:rPr lang="ru-RU">
                <a:solidFill>
                  <a:srgbClr val="000000"/>
                </a:solidFill>
                <a:latin typeface="Georgia" panose="02040502050405020303" pitchFamily="18" charset="0"/>
              </a:rPr>
              <a:t>Если вы убедились, что подросток не может справиться с зависимостью от наркотика самостоятельно, и вы не в силах ему помочь, обратитесь к специалисту. Не обязательно сразу к наркологу, лучше начать с психолога или психотерапевта. При этом важно избежать принуждения. В настоящее время существуют различные подходы к лечению наркомании. Посоветуйтесь с разными врачами, выберите тот метод и того врача, который вызовет у вас доверие. Будьте готовы к тому, что спасение вашего ребёнка может потребовать от вас серьёзных и длительных усилий.</a:t>
            </a:r>
            <a:endParaRPr lang="ru-RU" dirty="0">
              <a:solidFill>
                <a:schemeClr val="tx1"/>
              </a:solidFill>
            </a:endParaRPr>
          </a:p>
        </p:txBody>
      </p:sp>
    </p:spTree>
    <p:extLst>
      <p:ext uri="{BB962C8B-B14F-4D97-AF65-F5344CB8AC3E}">
        <p14:creationId xmlns:p14="http://schemas.microsoft.com/office/powerpoint/2010/main" val="411966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496944" cy="2249589"/>
          </a:xfrm>
        </p:spPr>
        <p:txBody>
          <a:bodyPr/>
          <a:lstStyle/>
          <a:p>
            <a:pPr algn="ctr"/>
            <a:r>
              <a:rPr lang="ru-RU" sz="6000" dirty="0" smtClean="0">
                <a:solidFill>
                  <a:srgbClr val="FFC000"/>
                </a:solidFill>
              </a:rPr>
              <a:t>Помните, наркотики не выход из сложной ситуации!</a:t>
            </a:r>
            <a:endParaRPr lang="ru-RU" sz="6000" dirty="0">
              <a:solidFill>
                <a:srgbClr val="FFC000"/>
              </a:solidFill>
            </a:endParaRPr>
          </a:p>
        </p:txBody>
      </p:sp>
    </p:spTree>
    <p:extLst>
      <p:ext uri="{BB962C8B-B14F-4D97-AF65-F5344CB8AC3E}">
        <p14:creationId xmlns:p14="http://schemas.microsoft.com/office/powerpoint/2010/main" val="2224482810"/>
      </p:ext>
    </p:extLst>
  </p:cSld>
  <p:clrMapOvr>
    <a:masterClrMapping/>
  </p:clrMapOvr>
</p:sld>
</file>

<file path=ppt/theme/theme1.xml><?xml version="1.0" encoding="utf-8"?>
<a:theme xmlns:a="http://schemas.openxmlformats.org/drawingml/2006/main" name="medicin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2C4AA7D-07E5-4B8D-B300-2D90392D1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Шаблон оформления Медицина</Template>
  <TotalTime>68</TotalTime>
  <Words>416</Words>
  <Application>Microsoft Office PowerPoint</Application>
  <PresentationFormat>Экран (4:3)</PresentationFormat>
  <Paragraphs>45</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medicina</vt:lpstr>
      <vt:lpstr>Предупреждение наркомании </vt:lpstr>
      <vt:lpstr>Признаки употребления наркотиков</vt:lpstr>
      <vt:lpstr>Обратите также внимание на такие признаки, как</vt:lpstr>
      <vt:lpstr>ПРОФИЛАКТИКА НАРКОМАНИИ</vt:lpstr>
      <vt:lpstr>ПРОФИЛАКТИКА НАРКОМАНИИ</vt:lpstr>
      <vt:lpstr>ПРОФИЛАКТИКА НАРКОМАНИИ</vt:lpstr>
      <vt:lpstr>Советы родителям по снижению риска употребления наркотиков ребенком (подростком)</vt:lpstr>
      <vt:lpstr>Советы родителям по снижению риска употребления наркотиков ребенком (подростком)</vt:lpstr>
      <vt:lpstr>Помните, наркотики не выход из сложной ситуации!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Предупреждение наркомании</dc:title>
  <dc:creator>User</dc:creator>
  <cp:keywords/>
  <cp:lastModifiedBy>ddd</cp:lastModifiedBy>
  <cp:revision>5</cp:revision>
  <dcterms:created xsi:type="dcterms:W3CDTF">2018-05-10T13:55:13Z</dcterms:created>
  <dcterms:modified xsi:type="dcterms:W3CDTF">2018-05-21T07:16:22Z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TC023968029991</vt:lpwstr>
  </property>
</Properties>
</file>