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80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тыс. га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b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Победы советского народа </a:t>
            </a:r>
            <a:b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озер,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тыс. прудов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87 водохранилищ.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площадь водных объектов – 4,6 тыс. км² (2,2% территории). Запасы воды – 61,2 млрд м³ (подземные – 2,3 млрд м³, поверхностные – 58,9 млрд м³).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соответствует среднеевропейскому уровню</a:t>
            </a:r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артезианской водой – это величайший подвиг нашего поколения. Мало кто, да вообще я не знаю таких государств, которые бы с заботой о людях подошли к этому вопросу... Это большое 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воды 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старше 16 лет оценивают здоровье как хорошее или 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br>
              <a:rPr lang="ru-RU" sz="2400" b="1" i="1" dirty="0">
                <a:solidFill>
                  <a:srgbClr val="0A0A7C"/>
                </a:solidFill>
              </a:rPr>
            </a:br>
            <a:r>
              <a:rPr lang="ru-RU" sz="2400" b="1" i="1" dirty="0">
                <a:solidFill>
                  <a:srgbClr val="0A0A7C"/>
                </a:solidFill>
              </a:rPr>
              <a:t>это забота не только медиков, но и каждого из нас. Без физической активности, занятий спортом не будет здоровых детей, людей, здоровой нации в 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182C7F"/>
                </a:solidFill>
              </a:rPr>
              <a:t>А.Г.Лукашенко</a:t>
            </a:r>
            <a:r>
              <a:rPr lang="ru-RU" sz="1400" i="1" dirty="0">
                <a:solidFill>
                  <a:srgbClr val="182C7F"/>
                </a:solidFill>
              </a:rPr>
              <a:t> </a:t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МЕДИЦИНСКАЯ ИНФРАСТРУКТУРА</a:t>
            </a:r>
          </a:p>
          <a:p>
            <a:r>
              <a:rPr lang="ru-RU" sz="2000" b="1" dirty="0"/>
              <a:t>553</a:t>
            </a:r>
            <a:r>
              <a:rPr lang="ru-RU" sz="1600" dirty="0"/>
              <a:t> больницы</a:t>
            </a:r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койки 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МЕДИЦИНСКИЕ КАДРЫ</a:t>
            </a:r>
            <a:endParaRPr lang="ru-RU" dirty="0"/>
          </a:p>
          <a:p>
            <a:r>
              <a:rPr lang="ru-RU" sz="2000" b="1" dirty="0"/>
              <a:t>41 467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данными категориями работников выше, чем в Швейцарии, Болгарии, Литве, Нидерландах, Австрии и Исландии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ДОСТУПНОСТЬ МЕДИЦИНЫ</a:t>
            </a:r>
            <a:endParaRPr lang="ru-RU" dirty="0"/>
          </a:p>
          <a:p>
            <a:r>
              <a:rPr lang="ru-RU" sz="1600" dirty="0"/>
              <a:t>гражданам обеспечен </a:t>
            </a:r>
            <a:r>
              <a:rPr lang="ru-RU" sz="2000" b="1" dirty="0"/>
              <a:t>100%</a:t>
            </a:r>
            <a:r>
              <a:rPr lang="ru-RU" dirty="0"/>
              <a:t> </a:t>
            </a:r>
            <a:r>
              <a:rPr lang="ru-RU" sz="1600" dirty="0"/>
              <a:t>доступ к </a:t>
            </a:r>
            <a:r>
              <a:rPr lang="ru-RU" sz="1600" dirty="0" err="1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>
                <a:solidFill>
                  <a:schemeClr val="bg1"/>
                </a:solidFill>
              </a:rPr>
              <a:t>объектах в рамках Госпрограммы «Здоровье народа и демографическая безопасность»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Реконструкция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>
                <a:solidFill>
                  <a:schemeClr val="bg1"/>
                </a:solidFill>
              </a:rPr>
              <a:t>Республиканской 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учреждений здравоохранения еще </a:t>
            </a:r>
          </a:p>
          <a:p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>
                <a:solidFill>
                  <a:schemeClr val="bg1"/>
                </a:solidFill>
              </a:rPr>
              <a:t>311 ЕДИНИЦ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Компьютерные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томографы - </a:t>
            </a:r>
            <a:r>
              <a:rPr lang="ru-RU" sz="2200" b="1" dirty="0">
                <a:solidFill>
                  <a:schemeClr val="bg1"/>
                </a:solidFill>
              </a:rPr>
              <a:t>170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Магнитно-резонансные томографы - </a:t>
            </a:r>
            <a:r>
              <a:rPr lang="ru-RU" sz="2200" b="1" dirty="0">
                <a:solidFill>
                  <a:schemeClr val="bg1"/>
                </a:solidFill>
              </a:rPr>
              <a:t>64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>
                <a:solidFill>
                  <a:schemeClr val="bg1"/>
                </a:solidFill>
              </a:rPr>
              <a:t>Ангиографы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sz="2200" b="1" dirty="0">
                <a:solidFill>
                  <a:schemeClr val="bg1"/>
                </a:solidFill>
              </a:rPr>
              <a:t>52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Линейные ускорители - </a:t>
            </a:r>
            <a:r>
              <a:rPr lang="ru-RU" sz="2200" b="1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67 новых 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лекарств в стоимостном выражении </a:t>
            </a:r>
            <a:r>
              <a:rPr lang="ru-RU" sz="1700" i="1" dirty="0">
                <a:solidFill>
                  <a:schemeClr val="bg1"/>
                </a:solidFill>
              </a:rPr>
              <a:t>(</a:t>
            </a:r>
            <a:r>
              <a:rPr lang="ru-RU" sz="1700" b="1" i="1" dirty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в сравнении с сопредельными странами)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A0A7C"/>
                </a:solidFill>
              </a:rPr>
              <a:t> </a:t>
            </a:r>
            <a:r>
              <a:rPr lang="ru-RU" sz="3000" b="1" dirty="0">
                <a:solidFill>
                  <a:srgbClr val="0A0A7C"/>
                </a:solidFill>
              </a:rPr>
              <a:t>более</a:t>
            </a:r>
            <a:r>
              <a:rPr lang="ru-RU" sz="4000" b="1" dirty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br>
              <a:rPr lang="ru-RU" sz="2000" dirty="0">
                <a:solidFill>
                  <a:srgbClr val="0A0A7C"/>
                </a:solidFill>
              </a:rPr>
            </a:br>
            <a:r>
              <a:rPr lang="ru-RU" sz="2000" dirty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br>
              <a:rPr lang="ru-RU" i="1" dirty="0"/>
            </a:br>
            <a:r>
              <a:rPr lang="ru-RU" i="1" dirty="0"/>
              <a:t>на 27,7 тыс. мест</a:t>
            </a:r>
            <a:br>
              <a:rPr lang="ru-RU" i="1" dirty="0"/>
            </a:br>
            <a:r>
              <a:rPr lang="ru-RU" i="1" dirty="0"/>
              <a:t>190 оздоровительных организаций </a:t>
            </a:r>
            <a:br>
              <a:rPr lang="ru-RU" i="1" dirty="0"/>
            </a:br>
            <a:r>
              <a:rPr lang="ru-RU" i="1" dirty="0"/>
              <a:t>на 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человек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услугами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706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421</cp:revision>
  <dcterms:created xsi:type="dcterms:W3CDTF">2024-07-24T10:48:12Z</dcterms:created>
  <dcterms:modified xsi:type="dcterms:W3CDTF">2025-05-14T10:08:26Z</dcterms:modified>
</cp:coreProperties>
</file>