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9" r:id="rId6"/>
    <p:sldId id="272" r:id="rId7"/>
    <p:sldId id="260" r:id="rId8"/>
    <p:sldId id="269" r:id="rId9"/>
    <p:sldId id="273" r:id="rId10"/>
    <p:sldId id="276" r:id="rId11"/>
    <p:sldId id="285" r:id="rId12"/>
    <p:sldId id="282" r:id="rId13"/>
    <p:sldId id="283" r:id="rId14"/>
    <p:sldId id="265" r:id="rId1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pos="597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57"/>
    <a:srgbClr val="014B79"/>
    <a:srgbClr val="F2F2F2"/>
    <a:srgbClr val="014067"/>
    <a:srgbClr val="3F3F3F"/>
    <a:srgbClr val="014E7D"/>
    <a:srgbClr val="01456F"/>
    <a:srgbClr val="0937C9"/>
    <a:srgbClr val="002774"/>
    <a:srgbClr val="929A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74" autoAdjust="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pos="3840"/>
        <p:guide pos="597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4074" y="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99FCB9F-9216-417F-9BD4-A342FB3AE3FA}" type="datetime1">
              <a:rPr lang="ru-RU" smtClean="0"/>
              <a:t>16.05.2021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06FF-93FE-4EE6-BEDD-84A3AA0BC492}" type="datetime1">
              <a:rPr lang="ru-RU" smtClean="0"/>
              <a:pPr/>
              <a:t>16.05.2021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0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65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394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0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1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537" userDrawn="1">
          <p15:clr>
            <a:srgbClr val="FBAE40"/>
          </p15:clr>
        </p15:guide>
        <p15:guide id="3" pos="138" userDrawn="1">
          <p15:clr>
            <a:srgbClr val="FBAE40"/>
          </p15:clr>
        </p15:guide>
        <p15:guide id="4" orient="horz" pos="4178" userDrawn="1">
          <p15:clr>
            <a:srgbClr val="FBAE40"/>
          </p15:clr>
        </p15:guide>
        <p15:guide id="5" orient="horz" pos="142" userDrawn="1">
          <p15:clr>
            <a:srgbClr val="FBAE40"/>
          </p15:clr>
        </p15:guide>
        <p15:guide id="6" pos="2457" userDrawn="1">
          <p15:clr>
            <a:srgbClr val="FBAE40"/>
          </p15:clr>
        </p15:guide>
        <p15:guide id="7" pos="43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2006084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75214" y="3640998"/>
            <a:ext cx="4854339" cy="1257574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24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  <p15:guide id="3" pos="143">
          <p15:clr>
            <a:srgbClr val="FBAE40"/>
          </p15:clr>
        </p15:guide>
        <p15:guide id="4" orient="horz" pos="4170">
          <p15:clr>
            <a:srgbClr val="FBAE40"/>
          </p15:clr>
        </p15:guide>
        <p15:guide id="5" pos="7537">
          <p15:clr>
            <a:srgbClr val="FBAE40"/>
          </p15:clr>
        </p15:guide>
        <p15:guide id="6" orient="horz" pos="14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78" y="1671924"/>
            <a:ext cx="10835122" cy="450503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687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51044"/>
            <a:ext cx="5181600" cy="4525919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6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678" y="1681163"/>
            <a:ext cx="5382501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8678" y="2505075"/>
            <a:ext cx="5391749" cy="3684588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16" y="2290713"/>
            <a:ext cx="5803672" cy="434186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600"/>
            </a:lvl4pPr>
            <a:lvl5pPr>
              <a:buClr>
                <a:schemeClr val="accent2"/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9531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70" y="4374036"/>
            <a:ext cx="5311516" cy="1327031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170" y="5701069"/>
            <a:ext cx="5311516" cy="931505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49970" y="2271860"/>
            <a:ext cx="5715017" cy="436071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637324" y="3588176"/>
            <a:ext cx="3860162" cy="1746952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1010090"/>
            <a:ext cx="1785257" cy="907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3842" y="1987420"/>
            <a:ext cx="4911633" cy="1789855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3842" y="3792046"/>
            <a:ext cx="4911633" cy="91058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 b="0" i="0" spc="300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7754112" y="0"/>
            <a:ext cx="2258568" cy="742819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08562"/>
            <a:ext cx="6595353" cy="340314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5266944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139035" y="3407045"/>
            <a:ext cx="1438399" cy="236580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83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143" userDrawn="1">
          <p15:clr>
            <a:srgbClr val="FBAE40"/>
          </p15:clr>
        </p15:guide>
        <p15:guide id="4" orient="horz" pos="4170" userDrawn="1">
          <p15:clr>
            <a:srgbClr val="FBAE40"/>
          </p15:clr>
        </p15:guide>
        <p15:guide id="5" pos="7537" userDrawn="1">
          <p15:clr>
            <a:srgbClr val="FBAE40"/>
          </p15:clr>
        </p15:guide>
        <p15:guide id="6" orient="horz" pos="1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5400" y="5047077"/>
            <a:ext cx="1524574" cy="1803400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3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4000" y="0"/>
            <a:ext cx="5588000" cy="6872249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839686" y="-6"/>
            <a:ext cx="10352314" cy="563880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0177" y="1435100"/>
            <a:ext cx="6021821" cy="5422900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3196915"/>
            <a:ext cx="4942829" cy="2958275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2978150" y="-5"/>
            <a:ext cx="4121150" cy="1308105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352314" y="1185452"/>
            <a:ext cx="1839685" cy="163394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31379" y="2563477"/>
            <a:ext cx="7342621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7" name="Надпись 16">
            <a:extLst>
              <a:ext uri="{FF2B5EF4-FFF2-40B4-BE49-F238E27FC236}">
                <a16:creationId xmlns:a16="http://schemas.microsoft.com/office/drawing/2014/main" id="{3EB154C1-CE47-4220-9832-4FD0868A64A8}"/>
              </a:ext>
            </a:extLst>
          </p:cNvPr>
          <p:cNvSpPr txBox="1"/>
          <p:nvPr userDrawn="1"/>
        </p:nvSpPr>
        <p:spPr>
          <a:xfrm>
            <a:off x="11073384" y="237744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378" y="1308484"/>
            <a:ext cx="7342622" cy="1215566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41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9247" y="3633967"/>
            <a:ext cx="1912619" cy="157298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520698" y="2104888"/>
            <a:ext cx="547529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520698" y="2886076"/>
            <a:ext cx="547529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186713" y="2104888"/>
            <a:ext cx="5475600" cy="78118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6186713" y="2886076"/>
            <a:ext cx="5475600" cy="323214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3">
          <p15:clr>
            <a:srgbClr val="FBAE40"/>
          </p15:clr>
        </p15:guide>
        <p15:guide id="4" pos="7423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31814" y="2005762"/>
            <a:ext cx="5225764" cy="408388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796114" y="2005762"/>
            <a:ext cx="5719397" cy="4084470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31378" y="2664803"/>
            <a:ext cx="10993375" cy="3433180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11072378" y="235732"/>
            <a:ext cx="81464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ru-RU" sz="3400" b="1" noProof="0">
                <a:solidFill>
                  <a:schemeClr val="accent1"/>
                </a:solidFill>
                <a:latin typeface="Arial Black" panose="020B0A04020102020204" pitchFamily="34" charset="0"/>
              </a:rPr>
              <a:t>FR</a:t>
            </a: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7561328" y="0"/>
            <a:ext cx="4831840" cy="3541007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6679908" y="1"/>
            <a:ext cx="1447800" cy="639064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493" y="1376932"/>
            <a:ext cx="7368596" cy="608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 spc="300">
                <a:solidFill>
                  <a:schemeClr val="accent6"/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678" y="209028"/>
            <a:ext cx="8333222" cy="1147969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44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2">
          <p15:clr>
            <a:srgbClr val="FBAE40"/>
          </p15:clr>
        </p15:guide>
        <p15:guide id="2" pos="3840">
          <p15:clr>
            <a:srgbClr val="FBAE40"/>
          </p15:clr>
        </p15:guide>
        <p15:guide id="3" pos="7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0" y="-5"/>
            <a:ext cx="11747500" cy="629920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9229" y="326570"/>
            <a:ext cx="11473542" cy="62048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5344886"/>
            <a:ext cx="2362200" cy="12409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229" y="558802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2929" y="3461163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2929" y="3839451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2928" y="4216669"/>
            <a:ext cx="3445783" cy="28907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3" name="Текст 21">
            <a:extLst>
              <a:ext uri="{FF2B5EF4-FFF2-40B4-BE49-F238E27FC236}">
                <a16:creationId xmlns:a16="http://schemas.microsoft.com/office/drawing/2014/main" id="{997A03F2-8D8A-4425-9F56-66DB33CE11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2929" y="4594957"/>
            <a:ext cx="3445782" cy="288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Веб-сайт компании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6458938" y="3505247"/>
            <a:ext cx="258875" cy="258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6507622" y="3897986"/>
            <a:ext cx="161507" cy="2960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6458938" y="4327945"/>
            <a:ext cx="258875" cy="188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0" name="Фигура 4487">
            <a:extLst>
              <a:ext uri="{FF2B5EF4-FFF2-40B4-BE49-F238E27FC236}">
                <a16:creationId xmlns:a16="http://schemas.microsoft.com/office/drawing/2014/main" id="{11D27456-C005-4109-9E74-0B692200A0B3}"/>
              </a:ext>
            </a:extLst>
          </p:cNvPr>
          <p:cNvSpPr/>
          <p:nvPr userDrawn="1"/>
        </p:nvSpPr>
        <p:spPr>
          <a:xfrm>
            <a:off x="6471716" y="4650082"/>
            <a:ext cx="233318" cy="2333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850" y="17620"/>
                </a:moveTo>
                <a:cubicBezTo>
                  <a:pt x="17270" y="17122"/>
                  <a:pt x="16604" y="16682"/>
                  <a:pt x="15855" y="16324"/>
                </a:cubicBezTo>
                <a:cubicBezTo>
                  <a:pt x="15868" y="16284"/>
                  <a:pt x="15882" y="16244"/>
                  <a:pt x="15896" y="16203"/>
                </a:cubicBezTo>
                <a:cubicBezTo>
                  <a:pt x="16131" y="15456"/>
                  <a:pt x="16320" y="14656"/>
                  <a:pt x="16454" y="13811"/>
                </a:cubicBezTo>
                <a:cubicBezTo>
                  <a:pt x="16471" y="13704"/>
                  <a:pt x="16484" y="13596"/>
                  <a:pt x="16499" y="13488"/>
                </a:cubicBezTo>
                <a:cubicBezTo>
                  <a:pt x="16544" y="13166"/>
                  <a:pt x="16581" y="12839"/>
                  <a:pt x="16610" y="12507"/>
                </a:cubicBezTo>
                <a:cubicBezTo>
                  <a:pt x="16621" y="12383"/>
                  <a:pt x="16632" y="12260"/>
                  <a:pt x="16641" y="12135"/>
                </a:cubicBezTo>
                <a:cubicBezTo>
                  <a:pt x="16660" y="11858"/>
                  <a:pt x="16664" y="11574"/>
                  <a:pt x="16673" y="11291"/>
                </a:cubicBezTo>
                <a:lnTo>
                  <a:pt x="20598" y="11291"/>
                </a:lnTo>
                <a:cubicBezTo>
                  <a:pt x="20476" y="13747"/>
                  <a:pt x="19450" y="15962"/>
                  <a:pt x="17850" y="17620"/>
                </a:cubicBezTo>
                <a:moveTo>
                  <a:pt x="13714" y="20178"/>
                </a:moveTo>
                <a:cubicBezTo>
                  <a:pt x="13925" y="19957"/>
                  <a:pt x="14127" y="19710"/>
                  <a:pt x="14321" y="19444"/>
                </a:cubicBezTo>
                <a:cubicBezTo>
                  <a:pt x="14339" y="19419"/>
                  <a:pt x="14357" y="19394"/>
                  <a:pt x="14375" y="19369"/>
                </a:cubicBezTo>
                <a:cubicBezTo>
                  <a:pt x="14764" y="18822"/>
                  <a:pt x="15116" y="18192"/>
                  <a:pt x="15420" y="17488"/>
                </a:cubicBezTo>
                <a:cubicBezTo>
                  <a:pt x="15436" y="17450"/>
                  <a:pt x="15451" y="17410"/>
                  <a:pt x="15467" y="17372"/>
                </a:cubicBezTo>
                <a:cubicBezTo>
                  <a:pt x="15485" y="17329"/>
                  <a:pt x="15499" y="17282"/>
                  <a:pt x="15517" y="17239"/>
                </a:cubicBezTo>
                <a:cubicBezTo>
                  <a:pt x="16123" y="17535"/>
                  <a:pt x="16665" y="17890"/>
                  <a:pt x="17142" y="18285"/>
                </a:cubicBezTo>
                <a:cubicBezTo>
                  <a:pt x="16149" y="19129"/>
                  <a:pt x="14989" y="19782"/>
                  <a:pt x="13714" y="20178"/>
                </a:cubicBezTo>
                <a:moveTo>
                  <a:pt x="11291" y="20569"/>
                </a:moveTo>
                <a:lnTo>
                  <a:pt x="11291" y="16221"/>
                </a:lnTo>
                <a:cubicBezTo>
                  <a:pt x="12498" y="16271"/>
                  <a:pt x="13638" y="16493"/>
                  <a:pt x="14652" y="16869"/>
                </a:cubicBezTo>
                <a:cubicBezTo>
                  <a:pt x="13850" y="18909"/>
                  <a:pt x="12654" y="20298"/>
                  <a:pt x="11291" y="20569"/>
                </a:cubicBezTo>
                <a:moveTo>
                  <a:pt x="11291" y="11291"/>
                </a:moveTo>
                <a:lnTo>
                  <a:pt x="15697" y="11291"/>
                </a:lnTo>
                <a:cubicBezTo>
                  <a:pt x="15655" y="12995"/>
                  <a:pt x="15392" y="14581"/>
                  <a:pt x="14971" y="15948"/>
                </a:cubicBezTo>
                <a:cubicBezTo>
                  <a:pt x="13855" y="15534"/>
                  <a:pt x="12608" y="15291"/>
                  <a:pt x="11291" y="15240"/>
                </a:cubicBezTo>
                <a:cubicBezTo>
                  <a:pt x="11291" y="15240"/>
                  <a:pt x="11291" y="11291"/>
                  <a:pt x="11291" y="11291"/>
                </a:cubicBezTo>
                <a:close/>
                <a:moveTo>
                  <a:pt x="11291" y="6360"/>
                </a:moveTo>
                <a:cubicBezTo>
                  <a:pt x="12608" y="6309"/>
                  <a:pt x="13855" y="6066"/>
                  <a:pt x="14971" y="5652"/>
                </a:cubicBezTo>
                <a:cubicBezTo>
                  <a:pt x="15392" y="7019"/>
                  <a:pt x="15655" y="8605"/>
                  <a:pt x="15697" y="10309"/>
                </a:cubicBezTo>
                <a:lnTo>
                  <a:pt x="11291" y="10309"/>
                </a:lnTo>
                <a:cubicBezTo>
                  <a:pt x="11291" y="10309"/>
                  <a:pt x="11291" y="6360"/>
                  <a:pt x="11291" y="6360"/>
                </a:cubicBezTo>
                <a:close/>
                <a:moveTo>
                  <a:pt x="11291" y="1031"/>
                </a:moveTo>
                <a:cubicBezTo>
                  <a:pt x="12654" y="1302"/>
                  <a:pt x="13850" y="2691"/>
                  <a:pt x="14652" y="4731"/>
                </a:cubicBezTo>
                <a:cubicBezTo>
                  <a:pt x="13638" y="5107"/>
                  <a:pt x="12498" y="5329"/>
                  <a:pt x="11291" y="5379"/>
                </a:cubicBezTo>
                <a:cubicBezTo>
                  <a:pt x="11291" y="5379"/>
                  <a:pt x="11291" y="1031"/>
                  <a:pt x="11291" y="1031"/>
                </a:cubicBezTo>
                <a:close/>
                <a:moveTo>
                  <a:pt x="17142" y="3315"/>
                </a:moveTo>
                <a:cubicBezTo>
                  <a:pt x="16665" y="3711"/>
                  <a:pt x="16123" y="4065"/>
                  <a:pt x="15517" y="4361"/>
                </a:cubicBezTo>
                <a:cubicBezTo>
                  <a:pt x="15499" y="4318"/>
                  <a:pt x="15485" y="4271"/>
                  <a:pt x="15467" y="4229"/>
                </a:cubicBezTo>
                <a:cubicBezTo>
                  <a:pt x="15451" y="4190"/>
                  <a:pt x="15436" y="4151"/>
                  <a:pt x="15420" y="4112"/>
                </a:cubicBezTo>
                <a:cubicBezTo>
                  <a:pt x="15116" y="3408"/>
                  <a:pt x="14764" y="2778"/>
                  <a:pt x="14375" y="2231"/>
                </a:cubicBezTo>
                <a:cubicBezTo>
                  <a:pt x="14357" y="2206"/>
                  <a:pt x="14339" y="2181"/>
                  <a:pt x="14321" y="2156"/>
                </a:cubicBezTo>
                <a:cubicBezTo>
                  <a:pt x="14127" y="1890"/>
                  <a:pt x="13925" y="1643"/>
                  <a:pt x="13714" y="1422"/>
                </a:cubicBezTo>
                <a:cubicBezTo>
                  <a:pt x="14989" y="1818"/>
                  <a:pt x="16149" y="2471"/>
                  <a:pt x="17142" y="3315"/>
                </a:cubicBezTo>
                <a:moveTo>
                  <a:pt x="20598" y="10309"/>
                </a:moveTo>
                <a:lnTo>
                  <a:pt x="16673" y="10309"/>
                </a:lnTo>
                <a:cubicBezTo>
                  <a:pt x="16664" y="10027"/>
                  <a:pt x="16660" y="9742"/>
                  <a:pt x="16641" y="9465"/>
                </a:cubicBezTo>
                <a:cubicBezTo>
                  <a:pt x="16632" y="9340"/>
                  <a:pt x="16621" y="9217"/>
                  <a:pt x="16610" y="9093"/>
                </a:cubicBezTo>
                <a:cubicBezTo>
                  <a:pt x="16581" y="8761"/>
                  <a:pt x="16544" y="8434"/>
                  <a:pt x="16499" y="8112"/>
                </a:cubicBezTo>
                <a:cubicBezTo>
                  <a:pt x="16484" y="8005"/>
                  <a:pt x="16471" y="7896"/>
                  <a:pt x="16454" y="7789"/>
                </a:cubicBezTo>
                <a:cubicBezTo>
                  <a:pt x="16320" y="6944"/>
                  <a:pt x="16131" y="6144"/>
                  <a:pt x="15896" y="5397"/>
                </a:cubicBezTo>
                <a:cubicBezTo>
                  <a:pt x="15882" y="5357"/>
                  <a:pt x="15868" y="5317"/>
                  <a:pt x="15855" y="5276"/>
                </a:cubicBezTo>
                <a:cubicBezTo>
                  <a:pt x="16604" y="4918"/>
                  <a:pt x="17270" y="4478"/>
                  <a:pt x="17850" y="3981"/>
                </a:cubicBezTo>
                <a:cubicBezTo>
                  <a:pt x="19450" y="5638"/>
                  <a:pt x="20476" y="7853"/>
                  <a:pt x="20598" y="10309"/>
                </a:cubicBezTo>
                <a:moveTo>
                  <a:pt x="10309" y="5379"/>
                </a:moveTo>
                <a:cubicBezTo>
                  <a:pt x="9101" y="5329"/>
                  <a:pt x="7961" y="5107"/>
                  <a:pt x="6947" y="4731"/>
                </a:cubicBezTo>
                <a:cubicBezTo>
                  <a:pt x="7749" y="2691"/>
                  <a:pt x="8945" y="1302"/>
                  <a:pt x="10309" y="1031"/>
                </a:cubicBezTo>
                <a:cubicBezTo>
                  <a:pt x="10309" y="1031"/>
                  <a:pt x="10309" y="5379"/>
                  <a:pt x="10309" y="5379"/>
                </a:cubicBezTo>
                <a:close/>
                <a:moveTo>
                  <a:pt x="10309" y="10309"/>
                </a:moveTo>
                <a:lnTo>
                  <a:pt x="5903" y="10309"/>
                </a:lnTo>
                <a:cubicBezTo>
                  <a:pt x="5945" y="8605"/>
                  <a:pt x="6207" y="7019"/>
                  <a:pt x="6629" y="5652"/>
                </a:cubicBezTo>
                <a:cubicBezTo>
                  <a:pt x="7745" y="6066"/>
                  <a:pt x="8991" y="6309"/>
                  <a:pt x="10309" y="6360"/>
                </a:cubicBezTo>
                <a:cubicBezTo>
                  <a:pt x="10309" y="6360"/>
                  <a:pt x="10309" y="10309"/>
                  <a:pt x="10309" y="10309"/>
                </a:cubicBezTo>
                <a:close/>
                <a:moveTo>
                  <a:pt x="10309" y="15240"/>
                </a:moveTo>
                <a:cubicBezTo>
                  <a:pt x="8991" y="15291"/>
                  <a:pt x="7745" y="15534"/>
                  <a:pt x="6629" y="15948"/>
                </a:cubicBezTo>
                <a:cubicBezTo>
                  <a:pt x="6207" y="14581"/>
                  <a:pt x="5945" y="12995"/>
                  <a:pt x="5903" y="11291"/>
                </a:cubicBezTo>
                <a:lnTo>
                  <a:pt x="10309" y="11291"/>
                </a:lnTo>
                <a:cubicBezTo>
                  <a:pt x="10309" y="11291"/>
                  <a:pt x="10309" y="15240"/>
                  <a:pt x="10309" y="15240"/>
                </a:cubicBezTo>
                <a:close/>
                <a:moveTo>
                  <a:pt x="10309" y="20569"/>
                </a:moveTo>
                <a:cubicBezTo>
                  <a:pt x="8945" y="20298"/>
                  <a:pt x="7749" y="18909"/>
                  <a:pt x="6947" y="16869"/>
                </a:cubicBezTo>
                <a:cubicBezTo>
                  <a:pt x="7961" y="16493"/>
                  <a:pt x="9101" y="16271"/>
                  <a:pt x="10309" y="16221"/>
                </a:cubicBezTo>
                <a:cubicBezTo>
                  <a:pt x="10309" y="16221"/>
                  <a:pt x="10309" y="20569"/>
                  <a:pt x="10309" y="20569"/>
                </a:cubicBezTo>
                <a:close/>
                <a:moveTo>
                  <a:pt x="4458" y="18285"/>
                </a:moveTo>
                <a:cubicBezTo>
                  <a:pt x="4934" y="17890"/>
                  <a:pt x="5476" y="17535"/>
                  <a:pt x="6083" y="17239"/>
                </a:cubicBezTo>
                <a:cubicBezTo>
                  <a:pt x="6100" y="17282"/>
                  <a:pt x="6115" y="17329"/>
                  <a:pt x="6132" y="17372"/>
                </a:cubicBezTo>
                <a:cubicBezTo>
                  <a:pt x="6149" y="17410"/>
                  <a:pt x="6163" y="17450"/>
                  <a:pt x="6180" y="17488"/>
                </a:cubicBezTo>
                <a:cubicBezTo>
                  <a:pt x="6484" y="18192"/>
                  <a:pt x="6835" y="18822"/>
                  <a:pt x="7224" y="19369"/>
                </a:cubicBezTo>
                <a:cubicBezTo>
                  <a:pt x="7242" y="19394"/>
                  <a:pt x="7261" y="19419"/>
                  <a:pt x="7279" y="19444"/>
                </a:cubicBezTo>
                <a:cubicBezTo>
                  <a:pt x="7472" y="19710"/>
                  <a:pt x="7674" y="19957"/>
                  <a:pt x="7886" y="20178"/>
                </a:cubicBezTo>
                <a:cubicBezTo>
                  <a:pt x="6610" y="19782"/>
                  <a:pt x="5451" y="19129"/>
                  <a:pt x="4458" y="18285"/>
                </a:cubicBezTo>
                <a:moveTo>
                  <a:pt x="1002" y="11291"/>
                </a:moveTo>
                <a:lnTo>
                  <a:pt x="4927" y="11291"/>
                </a:lnTo>
                <a:cubicBezTo>
                  <a:pt x="4935" y="11574"/>
                  <a:pt x="4940" y="11858"/>
                  <a:pt x="4958" y="12135"/>
                </a:cubicBezTo>
                <a:cubicBezTo>
                  <a:pt x="4967" y="12260"/>
                  <a:pt x="4979" y="12383"/>
                  <a:pt x="4989" y="12507"/>
                </a:cubicBezTo>
                <a:cubicBezTo>
                  <a:pt x="5018" y="12839"/>
                  <a:pt x="5055" y="13166"/>
                  <a:pt x="5100" y="13488"/>
                </a:cubicBezTo>
                <a:cubicBezTo>
                  <a:pt x="5116" y="13596"/>
                  <a:pt x="5129" y="13704"/>
                  <a:pt x="5146" y="13811"/>
                </a:cubicBezTo>
                <a:cubicBezTo>
                  <a:pt x="5280" y="14656"/>
                  <a:pt x="5468" y="15456"/>
                  <a:pt x="5704" y="16203"/>
                </a:cubicBezTo>
                <a:cubicBezTo>
                  <a:pt x="5718" y="16244"/>
                  <a:pt x="5731" y="16284"/>
                  <a:pt x="5744" y="16324"/>
                </a:cubicBezTo>
                <a:cubicBezTo>
                  <a:pt x="4996" y="16682"/>
                  <a:pt x="4330" y="17122"/>
                  <a:pt x="3749" y="17620"/>
                </a:cubicBezTo>
                <a:cubicBezTo>
                  <a:pt x="2150" y="15962"/>
                  <a:pt x="1123" y="13747"/>
                  <a:pt x="1002" y="11291"/>
                </a:cubicBezTo>
                <a:moveTo>
                  <a:pt x="3749" y="3981"/>
                </a:moveTo>
                <a:cubicBezTo>
                  <a:pt x="4330" y="4478"/>
                  <a:pt x="4996" y="4918"/>
                  <a:pt x="5744" y="5276"/>
                </a:cubicBezTo>
                <a:cubicBezTo>
                  <a:pt x="5731" y="5317"/>
                  <a:pt x="5718" y="5357"/>
                  <a:pt x="5704" y="5397"/>
                </a:cubicBezTo>
                <a:cubicBezTo>
                  <a:pt x="5469" y="6144"/>
                  <a:pt x="5280" y="6944"/>
                  <a:pt x="5146" y="7789"/>
                </a:cubicBezTo>
                <a:cubicBezTo>
                  <a:pt x="5129" y="7896"/>
                  <a:pt x="5116" y="8005"/>
                  <a:pt x="5100" y="8112"/>
                </a:cubicBezTo>
                <a:cubicBezTo>
                  <a:pt x="5055" y="8434"/>
                  <a:pt x="5018" y="8761"/>
                  <a:pt x="4989" y="9093"/>
                </a:cubicBezTo>
                <a:cubicBezTo>
                  <a:pt x="4979" y="9217"/>
                  <a:pt x="4967" y="9340"/>
                  <a:pt x="4958" y="9465"/>
                </a:cubicBezTo>
                <a:cubicBezTo>
                  <a:pt x="4940" y="9742"/>
                  <a:pt x="4935" y="10027"/>
                  <a:pt x="4927" y="10309"/>
                </a:cubicBezTo>
                <a:lnTo>
                  <a:pt x="1002" y="10309"/>
                </a:lnTo>
                <a:cubicBezTo>
                  <a:pt x="1123" y="7853"/>
                  <a:pt x="2150" y="5638"/>
                  <a:pt x="3749" y="3981"/>
                </a:cubicBezTo>
                <a:moveTo>
                  <a:pt x="7886" y="1422"/>
                </a:moveTo>
                <a:cubicBezTo>
                  <a:pt x="7674" y="1643"/>
                  <a:pt x="7472" y="1890"/>
                  <a:pt x="7279" y="2156"/>
                </a:cubicBezTo>
                <a:cubicBezTo>
                  <a:pt x="7261" y="2181"/>
                  <a:pt x="7242" y="2206"/>
                  <a:pt x="7224" y="2231"/>
                </a:cubicBezTo>
                <a:cubicBezTo>
                  <a:pt x="6835" y="2778"/>
                  <a:pt x="6484" y="3408"/>
                  <a:pt x="6180" y="4112"/>
                </a:cubicBezTo>
                <a:cubicBezTo>
                  <a:pt x="6163" y="4151"/>
                  <a:pt x="6149" y="4190"/>
                  <a:pt x="6132" y="4229"/>
                </a:cubicBezTo>
                <a:cubicBezTo>
                  <a:pt x="6115" y="4271"/>
                  <a:pt x="6100" y="4318"/>
                  <a:pt x="6083" y="4361"/>
                </a:cubicBezTo>
                <a:cubicBezTo>
                  <a:pt x="5476" y="4065"/>
                  <a:pt x="4934" y="3711"/>
                  <a:pt x="4458" y="3315"/>
                </a:cubicBezTo>
                <a:cubicBezTo>
                  <a:pt x="5451" y="2471"/>
                  <a:pt x="6610" y="1818"/>
                  <a:pt x="7886" y="142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rtlCol="0" anchor="ctr"/>
          <a:lstStyle/>
          <a:p>
            <a:pPr algn="ctr" defTabSz="457200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6"/>
            <a:ext cx="10625328" cy="540411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6030686" cy="300445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9004301" y="3924299"/>
            <a:ext cx="3187700" cy="16891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7837" y="4700016"/>
            <a:ext cx="1919789" cy="100105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83398" y="860944"/>
            <a:ext cx="4428523" cy="5137089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75721" y="1821022"/>
            <a:ext cx="4853573" cy="161625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4300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7">
          <p15:clr>
            <a:srgbClr val="FBAE40"/>
          </p15:clr>
        </p15:guide>
        <p15:guide id="3" pos="138">
          <p15:clr>
            <a:srgbClr val="FBAE40"/>
          </p15:clr>
        </p15:guide>
        <p15:guide id="4" orient="horz" pos="4178">
          <p15:clr>
            <a:srgbClr val="FBAE40"/>
          </p15:clr>
        </p15:guide>
        <p15:guide id="5" orient="horz" pos="142">
          <p15:clr>
            <a:srgbClr val="FBAE40"/>
          </p15:clr>
        </p15:guide>
        <p15:guide id="6" pos="2457">
          <p15:clr>
            <a:srgbClr val="FBAE40"/>
          </p15:clr>
        </p15:guide>
        <p15:guide id="7" pos="4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53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6971" y="6356350"/>
            <a:ext cx="7402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678" y="209029"/>
            <a:ext cx="10835122" cy="114796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IN"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E7A40"/>
        </a:buClr>
        <a:buFont typeface="Arial" panose="020B0604020202020204" pitchFamily="34" charset="0"/>
        <a:buChar char="•"/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E7A40"/>
        </a:buClr>
        <a:buFont typeface="Arial" panose="020B0604020202020204" pitchFamily="34" charset="0"/>
        <a:buChar char="•"/>
        <a:defRPr lang="en-IN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28621" y="2006084"/>
            <a:ext cx="7500673" cy="1634914"/>
          </a:xfrm>
        </p:spPr>
        <p:txBody>
          <a:bodyPr rtlCol="0"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МНОГОФУНКЦИОНАЛЬНАЯ МОДУЛЬНАЯ ПЛАТФОРМА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214" y="3640998"/>
            <a:ext cx="6158531" cy="1257574"/>
          </a:xfrm>
        </p:spPr>
        <p:txBody>
          <a:bodyPr rtlCol="0"/>
          <a:lstStyle/>
          <a:p>
            <a:pPr rtl="0"/>
            <a:r>
              <a:rPr lang="ru-RU" dirty="0" err="1"/>
              <a:t>Дашук</a:t>
            </a:r>
            <a:r>
              <a:rPr lang="ru-RU" dirty="0"/>
              <a:t> Павел </a:t>
            </a:r>
            <a:r>
              <a:rPr lang="ru-RU" dirty="0" err="1"/>
              <a:t>Анатольеич</a:t>
            </a:r>
            <a:endParaRPr lang="ru-RU" dirty="0"/>
          </a:p>
          <a:p>
            <a:r>
              <a:rPr lang="ru-RU" dirty="0"/>
              <a:t>Данилович Сергей  Владимирович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1906"/>
          <a:stretch>
            <a:fillRect/>
          </a:stretch>
        </p:blipFill>
        <p:spPr/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378" y="2623931"/>
            <a:ext cx="6756113" cy="3531260"/>
          </a:xfrm>
        </p:spPr>
        <p:txBody>
          <a:bodyPr/>
          <a:lstStyle/>
          <a:p>
            <a:r>
              <a:rPr lang="ru-RU" dirty="0"/>
              <a:t>частные и государственные владельцы подвижного состава; </a:t>
            </a:r>
          </a:p>
          <a:p>
            <a:r>
              <a:rPr lang="ru-RU" dirty="0"/>
              <a:t>предприятия имеющие сезонный характер работ;</a:t>
            </a:r>
          </a:p>
          <a:p>
            <a:r>
              <a:rPr lang="ru-RU" dirty="0"/>
              <a:t>вагоностроительные предприятия.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1377" y="1308484"/>
            <a:ext cx="9010187" cy="1215566"/>
          </a:xfrm>
        </p:spPr>
        <p:txBody>
          <a:bodyPr>
            <a:normAutofit/>
          </a:bodyPr>
          <a:lstStyle/>
          <a:p>
            <a:r>
              <a:rPr lang="ru-RU" dirty="0"/>
              <a:t>Целевая аудитория и рынки сбыта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10</a:t>
            </a:fld>
            <a:endParaRPr lang="ru-RU" noProof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058" y="160888"/>
            <a:ext cx="1183140" cy="623375"/>
          </a:xfrm>
          <a:prstGeom prst="rect">
            <a:avLst/>
          </a:prstGeom>
        </p:spPr>
      </p:pic>
      <p:pic>
        <p:nvPicPr>
          <p:cNvPr id="9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D32451FC-A5A9-47F3-9E33-1602718E8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05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9389" y="3248994"/>
            <a:ext cx="8333222" cy="939798"/>
          </a:xfrm>
        </p:spPr>
        <p:txBody>
          <a:bodyPr rtlCol="0"/>
          <a:lstStyle/>
          <a:p>
            <a:pPr algn="ctr" rtl="0"/>
            <a:r>
              <a:rPr lang="ru-RU" dirty="0">
                <a:solidFill>
                  <a:schemeClr val="tx1"/>
                </a:solidFill>
              </a:rPr>
              <a:t>Спасибо за внимание</a:t>
            </a:r>
            <a:endParaRPr lang="ru-RU" b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" b="1940"/>
          <a:stretch>
            <a:fillRect/>
          </a:stretch>
        </p:blipFill>
        <p:spPr/>
      </p:pic>
      <p:sp>
        <p:nvSpPr>
          <p:cNvPr id="13" name="Заголовок 10">
            <a:extLst>
              <a:ext uri="{FF2B5EF4-FFF2-40B4-BE49-F238E27FC236}">
                <a16:creationId xmlns:a16="http://schemas.microsoft.com/office/drawing/2014/main" id="{69D4BCF2-C773-495F-A4D5-860FB6A2FA91}"/>
              </a:ext>
            </a:extLst>
          </p:cNvPr>
          <p:cNvSpPr txBox="1">
            <a:spLocks/>
          </p:cNvSpPr>
          <p:nvPr/>
        </p:nvSpPr>
        <p:spPr>
          <a:xfrm>
            <a:off x="2081789" y="3401394"/>
            <a:ext cx="8333222" cy="93979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288000" tIns="45720" rIns="9144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IN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/>
              <a:t>Спасибо за внимание</a:t>
            </a:r>
            <a:endParaRPr lang="ru-RU" b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24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>
            <a:extLst>
              <a:ext uri="{FF2B5EF4-FFF2-40B4-BE49-F238E27FC236}">
                <a16:creationId xmlns:a16="http://schemas.microsoft.com/office/drawing/2014/main" id="{2482DBEC-EE72-4155-ACC5-87E80C560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1855305"/>
            <a:ext cx="7380170" cy="4299886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rgbClr val="013657"/>
                </a:solidFill>
              </a:rPr>
              <a:t>Основные проблемы возникающие при использовании подвижного состава:</a:t>
            </a:r>
          </a:p>
          <a:p>
            <a:r>
              <a:rPr lang="ru-RU" sz="2000" dirty="0"/>
              <a:t>узкая специализация  вагонов при перевозке грузов;</a:t>
            </a:r>
          </a:p>
          <a:p>
            <a:r>
              <a:rPr lang="ru-RU" sz="2000" dirty="0"/>
              <a:t>сезонные колебания перевозок грузов;</a:t>
            </a:r>
          </a:p>
          <a:p>
            <a:r>
              <a:rPr lang="ru-RU" sz="2000" dirty="0"/>
              <a:t>устаревание вагонного парка;</a:t>
            </a:r>
          </a:p>
          <a:p>
            <a:r>
              <a:rPr lang="ru-RU" sz="2000" dirty="0"/>
              <a:t>простой вагонов;</a:t>
            </a:r>
          </a:p>
          <a:p>
            <a:r>
              <a:rPr lang="ru-RU" sz="2000" dirty="0"/>
              <a:t>дефицит вагонов для перевозки специализированных грузов.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6" r="24056"/>
          <a:stretch>
            <a:fillRect/>
          </a:stretch>
        </p:blipFill>
        <p:spPr>
          <a:xfrm>
            <a:off x="6604000" y="92765"/>
            <a:ext cx="5588000" cy="6872249"/>
          </a:xfrm>
        </p:spPr>
      </p:pic>
      <p:pic>
        <p:nvPicPr>
          <p:cNvPr id="2052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73F97A5D-8917-4695-A0BE-19467E65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00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3</a:t>
            </a:fld>
            <a:endParaRPr lang="ru-RU" noProof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646" y="298174"/>
            <a:ext cx="904875" cy="457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1" y="173951"/>
            <a:ext cx="5602720" cy="32339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928" y="173951"/>
            <a:ext cx="5860270" cy="3237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981" y="3604591"/>
            <a:ext cx="5431459" cy="31168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1596" y="3622267"/>
            <a:ext cx="5925602" cy="3197167"/>
          </a:xfrm>
          <a:prstGeom prst="rect">
            <a:avLst/>
          </a:prstGeom>
        </p:spPr>
      </p:pic>
      <p:pic>
        <p:nvPicPr>
          <p:cNvPr id="10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A8C6BDF6-FDEC-4668-B4A9-78596B23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00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бъект 6">
            <a:extLst>
              <a:ext uri="{FF2B5EF4-FFF2-40B4-BE49-F238E27FC236}">
                <a16:creationId xmlns:a16="http://schemas.microsoft.com/office/drawing/2014/main" id="{55EACD59-7C51-4810-94C6-BCB4D1234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78" y="2650667"/>
            <a:ext cx="5638799" cy="3504524"/>
          </a:xfrm>
        </p:spPr>
        <p:txBody>
          <a:bodyPr rtlCol="0">
            <a:normAutofit/>
          </a:bodyPr>
          <a:lstStyle/>
          <a:p>
            <a:pPr marL="0" indent="360363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концепции модульного подвижного состава предполагает решение следующих технических задач: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конструкций платформ с возможностью установки съемных кузовов;</a:t>
            </a:r>
          </a:p>
          <a:p>
            <a:pPr algn="just">
              <a:lnSpc>
                <a:spcPct val="115000"/>
              </a:lnSpc>
            </a:pP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конструкций съемных кузовов для перевозки всей номенклатуры грузов (сыпучих, навалочных, скатывающихся, жидких и </a:t>
            </a:r>
            <a:r>
              <a:rPr lang="ru-RU" sz="20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т.д</a:t>
            </a:r>
            <a:r>
              <a:rPr lang="ru-RU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59" name="Рисунок 58" title="Здания">
            <a:extLst>
              <a:ext uri="{FF2B5EF4-FFF2-40B4-BE49-F238E27FC236}">
                <a16:creationId xmlns:a16="http://schemas.microsoft.com/office/drawing/2014/main" id="{3FCCC668-2247-4814-9CC5-9C5D4B447A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3492" r="13492"/>
          <a:stretch>
            <a:fillRect/>
          </a:stretch>
        </p:blipFill>
        <p:spPr/>
      </p:pic>
      <p:sp>
        <p:nvSpPr>
          <p:cNvPr id="35" name="Нижний колонтитул 34">
            <a:extLst>
              <a:ext uri="{FF2B5EF4-FFF2-40B4-BE49-F238E27FC236}">
                <a16:creationId xmlns:a16="http://schemas.microsoft.com/office/drawing/2014/main" id="{6390A22B-EC07-E942-A46F-F36FDD7FDB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/>
              <a:t>Добавить нижний колонтитул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A267D224-5586-43DC-82CA-8605E15829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1377" y="1308484"/>
            <a:ext cx="9460761" cy="1215566"/>
          </a:xfrm>
        </p:spPr>
        <p:txBody>
          <a:bodyPr>
            <a:normAutofit fontScale="90000"/>
          </a:bodyPr>
          <a:lstStyle/>
          <a:p>
            <a:r>
              <a:rPr lang="ru-RU" dirty="0"/>
              <a:t>Пути решения проблемы сезонного спроса подвижного состава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4058" y="160888"/>
            <a:ext cx="1183140" cy="623375"/>
          </a:xfrm>
          <a:prstGeom prst="rect">
            <a:avLst/>
          </a:prstGeom>
        </p:spPr>
      </p:pic>
      <p:pic>
        <p:nvPicPr>
          <p:cNvPr id="11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EF8A1483-728F-45A9-B55D-0BCFF7C9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466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718794"/>
            <a:ext cx="8818722" cy="1147969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Преимущества модульного подвижного состава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7" y="2289728"/>
            <a:ext cx="8822085" cy="381952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исключение дефицита вагонов для перевозки грузов;</a:t>
            </a:r>
          </a:p>
          <a:p>
            <a:pPr>
              <a:defRPr/>
            </a:pPr>
            <a:r>
              <a:rPr lang="ru-RU" dirty="0"/>
              <a:t>пополнение парка инновационными вагонами при возможности сохранения текущей инфраструктуры;</a:t>
            </a:r>
          </a:p>
          <a:p>
            <a:pPr>
              <a:defRPr/>
            </a:pPr>
            <a:r>
              <a:rPr lang="ru-RU" dirty="0"/>
              <a:t>возможность гибкой адаптации к изменению объемов перевозок на рынке транспортных услуг;</a:t>
            </a:r>
          </a:p>
          <a:p>
            <a:pPr>
              <a:defRPr/>
            </a:pPr>
            <a:r>
              <a:rPr lang="ru-RU" dirty="0"/>
              <a:t>обеспечение максимальной эксплуатации вагонов на протяжении всего жизненного цикла.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rtl="0"/>
            <a:r>
              <a:rPr lang="ru-RU"/>
              <a:t>Добавить нижний колонтитул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46" y="298174"/>
            <a:ext cx="904875" cy="457200"/>
          </a:xfrm>
          <a:prstGeom prst="rect">
            <a:avLst/>
          </a:prstGeom>
        </p:spPr>
      </p:pic>
      <p:pic>
        <p:nvPicPr>
          <p:cNvPr id="7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372D4D0E-B7D8-44C2-892B-8DD44DF62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51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530" y="0"/>
            <a:ext cx="11673322" cy="1215566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Проект модульной платформы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6</a:t>
            </a:fld>
            <a:endParaRPr lang="ru-RU" noProof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4646" y="298174"/>
            <a:ext cx="904875" cy="457200"/>
          </a:xfrm>
          <a:prstGeom prst="rect">
            <a:avLst/>
          </a:prstGeom>
        </p:spPr>
      </p:pic>
      <p:pic>
        <p:nvPicPr>
          <p:cNvPr id="8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FA96E1E9-A090-44A3-9848-B552F1B2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07DA195-C854-45D2-BF1B-A6B68D7B7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191" y="1294446"/>
            <a:ext cx="6590391" cy="524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96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298174"/>
            <a:ext cx="8818722" cy="1147969"/>
          </a:xfrm>
        </p:spPr>
        <p:txBody>
          <a:bodyPr rtlCol="0">
            <a:normAutofit/>
          </a:bodyPr>
          <a:lstStyle/>
          <a:p>
            <a:r>
              <a:rPr lang="ru-RU" dirty="0"/>
              <a:t>Конструктивные особенности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5167" y="1991484"/>
            <a:ext cx="6691275" cy="381952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возможность изменения базы платформы от 13,4 до 24,4м;</a:t>
            </a:r>
          </a:p>
          <a:p>
            <a:pPr>
              <a:defRPr/>
            </a:pPr>
            <a:r>
              <a:rPr lang="ru-RU" dirty="0"/>
              <a:t>уменьшение массы тары вагона за счет анализа напряженно деформированного состояния;</a:t>
            </a:r>
          </a:p>
          <a:p>
            <a:pPr>
              <a:defRPr/>
            </a:pPr>
            <a:r>
              <a:rPr lang="ru-RU" dirty="0"/>
              <a:t>соединение составных частей по средствам болтового соединения и </a:t>
            </a:r>
            <a:r>
              <a:rPr lang="ru-RU" dirty="0" err="1"/>
              <a:t>беззазорного</a:t>
            </a:r>
            <a:r>
              <a:rPr lang="ru-RU" dirty="0"/>
              <a:t> замкового устройства;</a:t>
            </a:r>
          </a:p>
          <a:p>
            <a:pPr>
              <a:defRPr/>
            </a:pPr>
            <a:r>
              <a:rPr lang="ru-RU" dirty="0"/>
              <a:t>установка креплений под фитинги для крепления контейнеров и съемных кузовов.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rtl="0"/>
            <a:r>
              <a:rPr lang="ru-RU"/>
              <a:t>Добавить нижний колонтитул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7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46" y="298174"/>
            <a:ext cx="904875" cy="457200"/>
          </a:xfrm>
          <a:prstGeom prst="rect">
            <a:avLst/>
          </a:prstGeom>
        </p:spPr>
      </p:pic>
      <p:pic>
        <p:nvPicPr>
          <p:cNvPr id="9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4C8A03BD-CB54-4AC5-8403-2D58B3F4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AF5290-179C-4586-AC44-76A9277B7C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695" y="1744317"/>
            <a:ext cx="3787549" cy="176465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BFFBE-A340-4B32-80E6-8FE72139CC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5695" y="3705544"/>
            <a:ext cx="466725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8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rtl="0"/>
            <a:fld id="{8699F50C-BE38-4BD0-BA84-9B090E1F2B9B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23636" y="621918"/>
            <a:ext cx="10141010" cy="1040628"/>
          </a:xfrm>
        </p:spPr>
        <p:txBody>
          <a:bodyPr>
            <a:normAutofit fontScale="90000"/>
          </a:bodyPr>
          <a:lstStyle/>
          <a:p>
            <a:r>
              <a:rPr lang="ru-RU" dirty="0"/>
              <a:t>Напряженно-деформированное состояние облегченной конструкции рамы платформы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43" y="2098536"/>
            <a:ext cx="8714274" cy="23461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7" y="3903806"/>
            <a:ext cx="9117916" cy="281766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58D209-9105-418E-A835-59DB25083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646" y="298174"/>
            <a:ext cx="904875" cy="457200"/>
          </a:xfrm>
          <a:prstGeom prst="rect">
            <a:avLst/>
          </a:prstGeom>
        </p:spPr>
      </p:pic>
      <p:pic>
        <p:nvPicPr>
          <p:cNvPr id="13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007A4756-2ECD-4102-8AFA-A2E27701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18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>
            <a:extLst>
              <a:ext uri="{FF2B5EF4-FFF2-40B4-BE49-F238E27FC236}">
                <a16:creationId xmlns:a16="http://schemas.microsoft.com/office/drawing/2014/main" id="{E3E5EE03-FBF6-46F5-8085-716AC6CE1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530" y="718794"/>
            <a:ext cx="8818722" cy="1147969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Конкурентные преимущества модульного подвижного состава</a:t>
            </a:r>
          </a:p>
        </p:txBody>
      </p:sp>
      <p:sp>
        <p:nvSpPr>
          <p:cNvPr id="16" name="Объект 15">
            <a:extLst>
              <a:ext uri="{FF2B5EF4-FFF2-40B4-BE49-F238E27FC236}">
                <a16:creationId xmlns:a16="http://schemas.microsoft.com/office/drawing/2014/main" id="{1DCFA8A2-3FB8-48CA-933D-0800A9D2A2A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20697" y="2289728"/>
            <a:ext cx="8822085" cy="381952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ru-RU" dirty="0"/>
              <a:t>постройка и обслуживание на существующих вагоноремонтных и вагоностроительных заводах;</a:t>
            </a:r>
          </a:p>
          <a:p>
            <a:pPr>
              <a:defRPr/>
            </a:pPr>
            <a:r>
              <a:rPr lang="ru-RU" dirty="0"/>
              <a:t>возможность полного использования габарита стран СНГ;</a:t>
            </a:r>
          </a:p>
          <a:p>
            <a:pPr>
              <a:defRPr/>
            </a:pPr>
            <a:r>
              <a:rPr lang="ru-RU" dirty="0"/>
              <a:t>минимальное изменение в технологии производства и ремонта.</a:t>
            </a:r>
          </a:p>
        </p:txBody>
      </p:sp>
      <p:sp>
        <p:nvSpPr>
          <p:cNvPr id="20" name="Нижний колонтитул 4">
            <a:extLst>
              <a:ext uri="{FF2B5EF4-FFF2-40B4-BE49-F238E27FC236}">
                <a16:creationId xmlns:a16="http://schemas.microsoft.com/office/drawing/2014/main" id="{391D3201-20F9-4DD7-B4EB-F41AF17CA4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l" rtl="0"/>
            <a:r>
              <a:rPr lang="ru-RU"/>
              <a:t>Добавить нижний колонтитул</a:t>
            </a:r>
          </a:p>
        </p:txBody>
      </p:sp>
      <p:sp>
        <p:nvSpPr>
          <p:cNvPr id="21" name="Номер слайда 5">
            <a:extLst>
              <a:ext uri="{FF2B5EF4-FFF2-40B4-BE49-F238E27FC236}">
                <a16:creationId xmlns:a16="http://schemas.microsoft.com/office/drawing/2014/main" id="{C7C65DDB-24F2-44CF-AE02-F3A6C8B185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8699F50C-BE38-4BD0-BA84-9B090E1F2B9B}" type="slidenum">
              <a:rPr lang="ru-RU" smtClean="0"/>
              <a:pPr rtl="0"/>
              <a:t>9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646" y="298174"/>
            <a:ext cx="904875" cy="457200"/>
          </a:xfrm>
          <a:prstGeom prst="rect">
            <a:avLst/>
          </a:prstGeom>
        </p:spPr>
      </p:pic>
      <p:pic>
        <p:nvPicPr>
          <p:cNvPr id="7" name="Picture 4" descr="Белорусский государственный университет транспорта - БелГУТ (БИИЖТ)">
            <a:extLst>
              <a:ext uri="{FF2B5EF4-FFF2-40B4-BE49-F238E27FC236}">
                <a16:creationId xmlns:a16="http://schemas.microsoft.com/office/drawing/2014/main" id="{EF6A89FE-25E6-4860-AEBC-B9D3E964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8" y="0"/>
            <a:ext cx="1991957" cy="43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360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4D15D6-87BC-477C-8E91-9F90829C2FC8}">
  <ds:schemaRefs>
    <ds:schemaRef ds:uri="http://schemas.microsoft.com/sharepoint/v3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dcmitype/"/>
    <ds:schemaRef ds:uri="fb0879af-3eba-417a-a55a-ffe6dcd6ca77"/>
    <ds:schemaRef ds:uri="http://purl.org/dc/elements/1.1/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презентация с шестиугольником</Template>
  <TotalTime>0</TotalTime>
  <Words>286</Words>
  <Application>Microsoft Office PowerPoint</Application>
  <PresentationFormat>Широкоэкранный</PresentationFormat>
  <Paragraphs>59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CiscoSans ExtraLight</vt:lpstr>
      <vt:lpstr>Gill Sans SemiBold</vt:lpstr>
      <vt:lpstr>Times New Roman</vt:lpstr>
      <vt:lpstr>Тема Office</vt:lpstr>
      <vt:lpstr>МНОГОФУНКЦИОНАЛЬНАЯ МОДУЛЬНАЯ ПЛАТФОРМА</vt:lpstr>
      <vt:lpstr>Презентация PowerPoint</vt:lpstr>
      <vt:lpstr>Презентация PowerPoint</vt:lpstr>
      <vt:lpstr>Пути решения проблемы сезонного спроса подвижного состава</vt:lpstr>
      <vt:lpstr>Преимущества модульного подвижного состава</vt:lpstr>
      <vt:lpstr>Проект модульной платформы</vt:lpstr>
      <vt:lpstr>Конструктивные особенности</vt:lpstr>
      <vt:lpstr>Напряженно-деформированное состояние облегченной конструкции рамы платформы</vt:lpstr>
      <vt:lpstr>Конкурентные преимущества модульного подвижного состава</vt:lpstr>
      <vt:lpstr>Целевая аудитория и рынки сбыта</vt:lpstr>
      <vt:lpstr>Спасибо за внимание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2019-12-18T19:03:36Z</dcterms:created>
  <dcterms:modified xsi:type="dcterms:W3CDTF">2021-05-17T08:58:50Z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