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58" r:id="rId3"/>
    <p:sldId id="277" r:id="rId4"/>
    <p:sldId id="259" r:id="rId5"/>
    <p:sldId id="260" r:id="rId6"/>
    <p:sldId id="262" r:id="rId7"/>
    <p:sldId id="261" r:id="rId8"/>
    <p:sldId id="282" r:id="rId9"/>
    <p:sldId id="272" r:id="rId10"/>
    <p:sldId id="278" r:id="rId11"/>
    <p:sldId id="279" r:id="rId12"/>
    <p:sldId id="273" r:id="rId13"/>
    <p:sldId id="275" r:id="rId14"/>
    <p:sldId id="274" r:id="rId15"/>
    <p:sldId id="280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4660"/>
  </p:normalViewPr>
  <p:slideViewPr>
    <p:cSldViewPr>
      <p:cViewPr varScale="1">
        <p:scale>
          <a:sx n="64" d="100"/>
          <a:sy n="64" d="100"/>
        </p:scale>
        <p:origin x="-15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48;&#1044;&#1053;\&#1040;&#1085;&#1072;&#1083;&#1080;&#1079;%20&#1082;&#1088;&#1080;&#1084;&#1080;&#1085;&#1086;&#1075;&#1077;&#1085;&#1085;&#1086;&#1081;%20&#1086;&#1073;&#1089;&#1090;&#1072;&#1085;&#1086;&#1074;&#1082;&#1080;%20&#1085;&#1077;&#1089;&#1086;&#1074;&#1077;&#1088;&#1096;&#1077;&#1085;&#1085;&#1086;&#1077;&#1083;&#1090;&#1085;&#1080;&#1093;\2019\03\&#1044;&#1080;&#1072;&#1075;&#1088;&#1072;&#1084;&#1084;&#1099;%20&#1048;&#1044;&#1053;_03-2019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48;&#1044;&#1053;\&#1040;&#1085;&#1072;&#1083;&#1080;&#1079;%20&#1082;&#1088;&#1080;&#1084;&#1080;&#1085;&#1086;&#1075;&#1077;&#1085;&#1085;&#1086;&#1081;%20&#1086;&#1073;&#1089;&#1090;&#1072;&#1085;&#1086;&#1074;&#1082;&#1080;%20&#1085;&#1077;&#1089;&#1086;&#1074;&#1077;&#1088;&#1096;&#1077;&#1085;&#1085;&#1086;&#1083;&#1077;&#1090;&#1085;&#1080;&#1093;\2021\02\&#1044;&#1080;&#1072;&#1075;&#1088;&#1072;&#1084;&#1084;&#1099;%20&#1048;&#1044;&#1053;_02-202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48;&#1044;&#1053;\&#1040;&#1085;&#1072;&#1083;&#1080;&#1079;%20&#1082;&#1088;&#1080;&#1084;&#1080;&#1085;&#1086;&#1075;&#1077;&#1085;&#1085;&#1086;&#1081;%20&#1086;&#1073;&#1089;&#1090;&#1072;&#1085;&#1086;&#1074;&#1082;&#1080;%20&#1085;&#1077;&#1089;&#1086;&#1074;&#1077;&#1088;&#1096;&#1077;&#1085;&#1085;&#1086;&#1083;&#1077;&#1090;&#1085;&#1080;&#1093;\2021\02\&#1044;&#1080;&#1072;&#1075;&#1088;&#1072;&#1084;&#1084;&#1099;%20&#1048;&#1044;&#1053;_02-2021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48;&#1044;&#1053;\&#1040;&#1085;&#1072;&#1083;&#1080;&#1079;%20&#1082;&#1088;&#1080;&#1084;&#1080;&#1085;&#1086;&#1075;&#1077;&#1085;&#1085;&#1086;&#1081;%20&#1086;&#1073;&#1089;&#1090;&#1072;&#1085;&#1086;&#1074;&#1082;&#1080;%20&#1085;&#1077;&#1089;&#1086;&#1074;&#1077;&#1088;&#1096;&#1077;&#1085;&#1085;&#1086;&#1083;&#1077;&#1090;&#1085;&#1080;&#1093;\2021\02\&#1044;&#1080;&#1072;&#1075;&#1088;&#1072;&#1084;&#1084;&#1099;%20&#1048;&#1044;&#1053;_02-2021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48;&#1044;&#1053;\&#1040;&#1085;&#1072;&#1083;&#1080;&#1079;%20&#1082;&#1088;&#1080;&#1084;&#1080;&#1085;&#1086;&#1075;&#1077;&#1085;&#1085;&#1086;&#1081;%20&#1086;&#1073;&#1089;&#1090;&#1072;&#1085;&#1086;&#1074;&#1082;&#1080;%20&#1085;&#1077;&#1089;&#1086;&#1074;&#1077;&#1088;&#1096;&#1077;&#1085;&#1085;&#1086;&#1083;&#1077;&#1090;&#1085;&#1080;&#1093;\2021\02\&#1044;&#1080;&#1072;&#1075;&#1088;&#1072;&#1084;&#1084;&#1099;%20&#1048;&#1044;&#1053;_02-2021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48;&#1044;&#1053;\&#1040;&#1085;&#1072;&#1083;&#1080;&#1079;%20&#1082;&#1088;&#1080;&#1084;&#1080;&#1085;&#1086;&#1075;&#1077;&#1085;&#1085;&#1086;&#1081;%20&#1086;&#1073;&#1089;&#1090;&#1072;&#1085;&#1086;&#1074;&#1082;&#1080;%20&#1085;&#1077;&#1089;&#1086;&#1074;&#1077;&#1088;&#1096;&#1077;&#1085;&#1085;&#1086;&#1083;&#1077;&#1090;&#1085;&#1080;&#1093;\2021\02\&#1044;&#1080;&#1072;&#1075;&#1088;&#1072;&#1084;&#1084;&#1099;%20&#1048;&#1044;&#1053;_02-2021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48;&#1044;&#1053;\&#1040;&#1085;&#1072;&#1083;&#1080;&#1079;%20&#1082;&#1088;&#1080;&#1084;&#1080;&#1085;&#1086;&#1075;&#1077;&#1085;&#1085;&#1086;&#1081;%20&#1086;&#1073;&#1089;&#1090;&#1072;&#1085;&#1086;&#1074;&#1082;&#1080;%20&#1085;&#1077;&#1089;&#1086;&#1074;&#1077;&#1088;&#1096;&#1077;&#1085;&#1085;&#1086;&#1083;&#1077;&#1090;&#1085;&#1080;&#1093;\2021\02\&#1044;&#1080;&#1072;&#1075;&#1088;&#1072;&#1084;&#1084;&#1099;%20&#1048;&#1044;&#1053;_02-2021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48;&#1044;&#1053;\&#1040;&#1085;&#1072;&#1083;&#1080;&#1079;%20&#1082;&#1088;&#1080;&#1084;&#1080;&#1085;&#1086;&#1075;&#1077;&#1085;&#1085;&#1086;&#1081;%20&#1086;&#1073;&#1089;&#1090;&#1072;&#1085;&#1086;&#1074;&#1082;&#1080;%20&#1085;&#1077;&#1089;&#1086;&#1074;&#1077;&#1088;&#1096;&#1077;&#1085;&#1085;&#1086;&#1083;&#1077;&#1090;&#1085;&#1080;&#1093;\2021\02\&#1044;&#1080;&#1072;&#1075;&#1088;&#1072;&#1084;&#1084;&#1099;%20&#1048;&#1044;&#1053;_02-202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лиц, привлеченных к административной ответственности, предусмотренной ст. 9.4 КоАП </a:t>
            </a:r>
          </a:p>
          <a:p>
            <a: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Беларусь</a:t>
            </a:r>
          </a:p>
        </c:rich>
      </c:tx>
      <c:layout>
        <c:manualLayout>
          <c:xMode val="edge"/>
          <c:yMode val="edge"/>
          <c:x val="0.17695723586818013"/>
          <c:y val="2.8498687664041993E-2"/>
        </c:manualLayout>
      </c:layout>
    </c:title>
    <c:view3D>
      <c:rAngAx val="1"/>
    </c:view3D>
    <c:plotArea>
      <c:layout/>
      <c:bar3DChart>
        <c:barDir val="col"/>
        <c:grouping val="clustered"/>
        <c:dLbls>
          <c:showVal val="1"/>
        </c:dLbls>
        <c:shape val="cylinder"/>
        <c:axId val="197309184"/>
        <c:axId val="197326336"/>
        <c:axId val="0"/>
      </c:bar3DChart>
      <c:catAx>
        <c:axId val="1973091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97326336"/>
        <c:crosses val="autoZero"/>
        <c:auto val="1"/>
        <c:lblAlgn val="ctr"/>
        <c:lblOffset val="100"/>
      </c:catAx>
      <c:valAx>
        <c:axId val="19732633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973091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Количество лиц, привлеченных к административной ответственности за невыполнение обязанностей 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по воспитанию детей</a:t>
            </a:r>
          </a:p>
        </c:rich>
      </c:tx>
      <c:layout>
        <c:manualLayout>
          <c:xMode val="edge"/>
          <c:yMode val="edge"/>
          <c:x val="0.12978211266305267"/>
          <c:y val="2.8498815696818391E-2"/>
        </c:manualLayout>
      </c:layout>
    </c:title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'9.4'!$B$3</c:f>
              <c:strCache>
                <c:ptCount val="1"/>
                <c:pt idx="0">
                  <c:v>количество лиц, привлеченных к административной ответственности</c:v>
                </c:pt>
              </c:strCache>
            </c:strRef>
          </c:tx>
          <c:dLbls>
            <c:dLbl>
              <c:idx val="0"/>
              <c:layout>
                <c:manualLayout>
                  <c:x val="1.5075378872759979E-2"/>
                  <c:y val="-8.1424923335549765E-3"/>
                </c:manualLayout>
              </c:layout>
              <c:showVal val="1"/>
            </c:dLbl>
            <c:dLbl>
              <c:idx val="1"/>
              <c:layout>
                <c:manualLayout>
                  <c:x val="2.3450589357626627E-2"/>
                  <c:y val="-1.2213738500332433E-2"/>
                </c:manualLayout>
              </c:layout>
              <c:showVal val="1"/>
            </c:dLbl>
            <c:dLbl>
              <c:idx val="2"/>
              <c:layout>
                <c:manualLayout>
                  <c:x val="1.6750420969733334E-2"/>
                  <c:y val="-2.0356230833887368E-2"/>
                </c:manualLayout>
              </c:layout>
              <c:showVal val="1"/>
            </c:dLbl>
            <c:dLbl>
              <c:idx val="3"/>
              <c:layout>
                <c:manualLayout>
                  <c:x val="1.3400336775786647E-2"/>
                  <c:y val="-2.4427477000664891E-2"/>
                </c:manualLayout>
              </c:layout>
              <c:showVal val="1"/>
            </c:dLbl>
            <c:dLbl>
              <c:idx val="4"/>
              <c:layout>
                <c:manualLayout>
                  <c:x val="1.3400336775786647E-2"/>
                  <c:y val="-1.2213738500332433E-2"/>
                </c:manualLayout>
              </c:layout>
              <c:showVal val="1"/>
            </c:dLbl>
            <c:dLbl>
              <c:idx val="5"/>
              <c:layout>
                <c:manualLayout>
                  <c:x val="6.9444444444444527E-3"/>
                  <c:y val="-1.2962962962962963E-2"/>
                </c:manualLayout>
              </c:layout>
              <c:showVal val="1"/>
            </c:dLbl>
            <c:dLbl>
              <c:idx val="6"/>
              <c:layout>
                <c:manualLayout>
                  <c:x val="8.3333333333332465E-3"/>
                  <c:y val="-2.0370370370370417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</c:dLbls>
          <c:cat>
            <c:numRef>
              <c:f>'9.4'!$A$4:$A$10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'9.4'!$B$4:$B$10</c:f>
              <c:numCache>
                <c:formatCode>General</c:formatCode>
                <c:ptCount val="7"/>
                <c:pt idx="0">
                  <c:v>1887</c:v>
                </c:pt>
                <c:pt idx="1">
                  <c:v>2040</c:v>
                </c:pt>
                <c:pt idx="2">
                  <c:v>1524</c:v>
                </c:pt>
                <c:pt idx="3">
                  <c:v>1417</c:v>
                </c:pt>
                <c:pt idx="4">
                  <c:v>901</c:v>
                </c:pt>
                <c:pt idx="5">
                  <c:v>426</c:v>
                </c:pt>
                <c:pt idx="6">
                  <c:v>399</c:v>
                </c:pt>
              </c:numCache>
            </c:numRef>
          </c:val>
        </c:ser>
        <c:shape val="cylinder"/>
        <c:axId val="154831488"/>
        <c:axId val="154841472"/>
        <c:axId val="0"/>
      </c:bar3DChart>
      <c:catAx>
        <c:axId val="15483148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54841472"/>
        <c:crosses val="autoZero"/>
        <c:auto val="1"/>
        <c:lblAlgn val="ctr"/>
        <c:lblOffset val="100"/>
      </c:catAx>
      <c:valAx>
        <c:axId val="154841472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54831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количестве преступлений, совершенных несовершеннолетними или при их соучастии,</a:t>
            </a:r>
            <a:r>
              <a:rPr lang="ru-RU" sz="2400" baseline="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территории республики 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c:rich>
      </c:tx>
      <c:layout>
        <c:manualLayout>
          <c:xMode val="edge"/>
          <c:yMode val="edge"/>
          <c:x val="9.5076334208224006E-2"/>
          <c:y val="7.2222232753314783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931619758703304"/>
          <c:w val="1"/>
          <c:h val="0.78464006446024304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1108329879817655"/>
                  <c:y val="0.11293828969053288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0.14058972233733941"/>
                  <c:y val="4.9281084050540311E-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0.14790857392825887"/>
                  <c:y val="-0.21216888483069218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6.9283188285674799E-2"/>
                  <c:y val="-0.1712113776475617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0.14715347423677302"/>
                  <c:y val="-0.21457877067692124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13220859234700941"/>
                  <c:y val="-0.10257266678874442"/>
                </c:manualLayout>
              </c:layout>
              <c:dLblPos val="bestFit"/>
              <c:showCatName val="1"/>
              <c:showPercent val="1"/>
            </c:dLbl>
            <c:dLbl>
              <c:idx val="6"/>
              <c:layout>
                <c:manualLayout>
                  <c:x val="0.12112128747064531"/>
                  <c:y val="9.1008240249038641E-2"/>
                </c:manualLayout>
              </c:layout>
              <c:dLblPos val="bestFit"/>
              <c:showCatName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2000" b="1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республика!$A$4:$A$10</c:f>
              <c:strCache>
                <c:ptCount val="7"/>
                <c:pt idx="0">
                  <c:v>Брестская </c:v>
                </c:pt>
                <c:pt idx="1">
                  <c:v>Витебская</c:v>
                </c:pt>
                <c:pt idx="2">
                  <c:v>Гомельская</c:v>
                </c:pt>
                <c:pt idx="3">
                  <c:v>Гродненская</c:v>
                </c:pt>
                <c:pt idx="4">
                  <c:v>Минская</c:v>
                </c:pt>
                <c:pt idx="5">
                  <c:v>Могилевская</c:v>
                </c:pt>
                <c:pt idx="6">
                  <c:v>г.Минск</c:v>
                </c:pt>
              </c:strCache>
            </c:strRef>
          </c:cat>
          <c:val>
            <c:numRef>
              <c:f>республика!$B$4:$B$10</c:f>
              <c:numCache>
                <c:formatCode>General</c:formatCode>
                <c:ptCount val="7"/>
                <c:pt idx="0">
                  <c:v>28</c:v>
                </c:pt>
                <c:pt idx="1">
                  <c:v>14</c:v>
                </c:pt>
                <c:pt idx="2">
                  <c:v>51</c:v>
                </c:pt>
                <c:pt idx="3">
                  <c:v>11</c:v>
                </c:pt>
                <c:pt idx="4">
                  <c:v>27</c:v>
                </c:pt>
                <c:pt idx="5">
                  <c:v>14</c:v>
                </c:pt>
                <c:pt idx="6">
                  <c:v>42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400" b="1" i="0" u="none" strike="noStrike" baseline="0" dirty="0">
                <a:solidFill>
                  <a:srgbClr val="FFFF00"/>
                </a:solidFill>
                <a:latin typeface="Times New Roman"/>
                <a:cs typeface="Times New Roman"/>
              </a:rPr>
              <a:t>Структура подростковой преступности </a:t>
            </a:r>
          </a:p>
          <a:p>
            <a:pPr>
              <a:defRPr sz="24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400" b="1" i="0" u="none" strike="noStrike" baseline="0" dirty="0">
                <a:solidFill>
                  <a:srgbClr val="FFFF00"/>
                </a:solidFill>
                <a:latin typeface="Times New Roman"/>
                <a:cs typeface="Times New Roman"/>
              </a:rPr>
              <a:t>за январь - февраль 2021 г.</a:t>
            </a:r>
          </a:p>
        </c:rich>
      </c:tx>
      <c:layout>
        <c:manualLayout>
          <c:xMode val="edge"/>
          <c:yMode val="edge"/>
          <c:x val="0.38269240843092833"/>
          <c:y val="7.5298581764473599E-2"/>
        </c:manualLayout>
      </c:layout>
    </c:title>
    <c:view3D>
      <c:rotX val="50"/>
      <c:rotY val="150"/>
      <c:perspective val="0"/>
    </c:view3D>
    <c:plotArea>
      <c:layout>
        <c:manualLayout>
          <c:layoutTarget val="inner"/>
          <c:xMode val="edge"/>
          <c:yMode val="edge"/>
          <c:x val="0.11447475005191955"/>
          <c:y val="0.19331477531456667"/>
          <c:w val="0.67655858230080823"/>
          <c:h val="0.80659579203015463"/>
        </c:manualLayout>
      </c:layout>
      <c:pie3DChart>
        <c:varyColors val="1"/>
        <c:ser>
          <c:idx val="0"/>
          <c:order val="0"/>
          <c:explosion val="16"/>
          <c:dLbls>
            <c:dLbl>
              <c:idx val="0"/>
              <c:layout>
                <c:manualLayout>
                  <c:x val="0.21326643602294712"/>
                  <c:y val="-0.17432469547273174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800" b="1">
                        <a:solidFill>
                          <a:srgbClr val="FFFF00"/>
                        </a:solidFill>
                      </a:rPr>
                      <a:t>ст.205 УК;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800" b="1">
                        <a:solidFill>
                          <a:srgbClr val="FFFF00"/>
                        </a:solidFill>
                      </a:rPr>
                      <a:t>13; 48,1%</a:t>
                    </a:r>
                  </a:p>
                </c:rich>
              </c:tx>
              <c:numFmt formatCode="0.0%" sourceLinked="0"/>
              <c:spPr/>
              <c:dLblPos val="bestFit"/>
            </c:dLbl>
            <c:dLbl>
              <c:idx val="1"/>
              <c:layout>
                <c:manualLayout>
                  <c:x val="4.6721185116430872E-4"/>
                  <c:y val="6.9237048089011832E-3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"/>
              <c:layout>
                <c:manualLayout>
                  <c:x val="-5.7328269310017194E-2"/>
                  <c:y val="-1.2142326341722121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3"/>
              <c:layout>
                <c:manualLayout>
                  <c:x val="-9.839483896734072E-2"/>
                  <c:y val="0.1242461907114476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600" b="1">
                        <a:solidFill>
                          <a:srgbClr val="FFFF00"/>
                        </a:solidFill>
                      </a:rPr>
                      <a:t>ст.212 УК; </a:t>
                    </a:r>
                  </a:p>
                  <a:p>
                    <a:pPr>
                      <a:defRPr sz="1600" b="1" i="0" u="none" strike="noStrike" baseline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600" b="1">
                        <a:solidFill>
                          <a:srgbClr val="FFFF00"/>
                        </a:solidFill>
                      </a:rPr>
                      <a:t>3; 11,1%</a:t>
                    </a:r>
                  </a:p>
                </c:rich>
              </c:tx>
              <c:numFmt formatCode="0.0%" sourceLinked="0"/>
              <c:spPr/>
              <c:dLblPos val="bestFit"/>
            </c:dLbl>
            <c:dLbl>
              <c:idx val="4"/>
              <c:layout>
                <c:manualLayout>
                  <c:x val="-0.16399517326129151"/>
                  <c:y val="4.8478305275888346E-2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800" b="1">
                        <a:solidFill>
                          <a:srgbClr val="FFFF00"/>
                        </a:solidFill>
                      </a:rPr>
                      <a:t>ст.339 УК; </a:t>
                    </a:r>
                  </a:p>
                  <a:p>
                    <a:pPr>
                      <a:defRPr sz="1800" b="1" i="0" u="none" strike="noStrike" baseline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800" b="1">
                        <a:solidFill>
                          <a:srgbClr val="FFFF00"/>
                        </a:solidFill>
                      </a:rPr>
                      <a:t>4; 14,8%</a:t>
                    </a:r>
                  </a:p>
                </c:rich>
              </c:tx>
              <c:numFmt formatCode="0.0%" sourceLinked="0"/>
              <c:spPr/>
              <c:dLblPos val="bestFit"/>
            </c:dLbl>
            <c:dLbl>
              <c:idx val="5"/>
              <c:layout>
                <c:manualLayout>
                  <c:x val="-0.11265525866988264"/>
                  <c:y val="-6.944640328326139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>
                        <a:solidFill>
                          <a:srgbClr val="FFFF00"/>
                        </a:solidFill>
                      </a:rPr>
                      <a:t>ст.214 УК</a:t>
                    </a:r>
                    <a:r>
                      <a:rPr lang="ru-RU"/>
                      <a:t>; 1; 3,7%</a:t>
                    </a:r>
                  </a:p>
                </c:rich>
              </c:tx>
              <c:dLblPos val="bestFit"/>
            </c:dLbl>
            <c:dLbl>
              <c:idx val="6"/>
              <c:layout>
                <c:manualLayout>
                  <c:x val="-0.10152826695257933"/>
                  <c:y val="-8.0214105893864227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>
                        <a:solidFill>
                          <a:srgbClr val="FFFF00"/>
                        </a:solidFill>
                      </a:rPr>
                      <a:t>ст.341 УК</a:t>
                    </a:r>
                    <a:r>
                      <a:rPr lang="ru-RU"/>
                      <a:t>; 1; 3,7%</a:t>
                    </a:r>
                  </a:p>
                </c:rich>
              </c:tx>
              <c:dLblPos val="bestFit"/>
            </c:dLbl>
            <c:dLbl>
              <c:idx val="7"/>
              <c:layout>
                <c:manualLayout>
                  <c:x val="-7.0369061538607419E-2"/>
                  <c:y val="-8.5026801038885727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>
                        <a:solidFill>
                          <a:srgbClr val="FFFF00"/>
                        </a:solidFill>
                      </a:rPr>
                      <a:t>ст.400 УК</a:t>
                    </a:r>
                    <a:r>
                      <a:rPr lang="ru-RU"/>
                      <a:t>; 1; 3,7%</a:t>
                    </a:r>
                  </a:p>
                </c:rich>
              </c:tx>
              <c:dLblPos val="bestFit"/>
            </c:dLbl>
            <c:dLbl>
              <c:idx val="8"/>
              <c:layout>
                <c:manualLayout>
                  <c:x val="-5.3480907410236589E-2"/>
                  <c:y val="-7.7288356744550105E-2"/>
                </c:manualLayout>
              </c:layout>
              <c:tx>
                <c:rich>
                  <a:bodyPr/>
                  <a:lstStyle/>
                  <a:p>
                    <a:r>
                      <a:rPr lang="ru-RU" sz="1500" b="1">
                        <a:solidFill>
                          <a:srgbClr val="FFFF00"/>
                        </a:solidFill>
                      </a:rPr>
                      <a:t>ст.317-1 УК</a:t>
                    </a:r>
                    <a:r>
                      <a:rPr lang="ru-RU"/>
                      <a:t>; 1; 3,7%</a:t>
                    </a:r>
                  </a:p>
                </c:rich>
              </c:tx>
              <c:dLblPos val="bestFit"/>
            </c:dLbl>
            <c:dLbl>
              <c:idx val="9"/>
              <c:layout>
                <c:manualLayout>
                  <c:x val="-1.0133384415296359E-2"/>
                  <c:y val="-1.9892601262680044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0"/>
              <c:layout>
                <c:manualLayout>
                  <c:x val="-0.11889004271393112"/>
                  <c:y val="-6.8497836419096375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1"/>
              <c:layout>
                <c:manualLayout>
                  <c:x val="4.3383373493166108E-2"/>
                  <c:y val="-1.7959707739235303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2"/>
              <c:layout>
                <c:manualLayout>
                  <c:x val="9.2417957998528019E-2"/>
                  <c:y val="8.9492090515712594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3"/>
              <c:layout>
                <c:manualLayout>
                  <c:x val="-0.12165256871700257"/>
                  <c:y val="0.11836248847272471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4"/>
              <c:layout>
                <c:manualLayout>
                  <c:x val="-1.0676802403540788E-3"/>
                  <c:y val="-8.9477193729162227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5"/>
              <c:layout>
                <c:manualLayout>
                  <c:x val="2.5310440548324585E-3"/>
                  <c:y val="-5.4961906788678454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6"/>
              <c:layout>
                <c:manualLayout>
                  <c:x val="2.811947802299361E-2"/>
                  <c:y val="3.9622614740725016E-3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7"/>
              <c:layout>
                <c:manualLayout>
                  <c:x val="-0.12170896051565899"/>
                  <c:y val="-7.5090728523799402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8"/>
              <c:layout>
                <c:manualLayout>
                  <c:x val="-1.1286559730609883E-2"/>
                  <c:y val="5.2342484216500063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9"/>
              <c:layout>
                <c:manualLayout>
                  <c:x val="8.0195779944888565E-2"/>
                  <c:y val="3.5923564432494719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0"/>
              <c:layout>
                <c:manualLayout>
                  <c:x val="6.5610680699962634E-2"/>
                  <c:y val="-2.0055054093848024E-3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1"/>
              <c:layout>
                <c:manualLayout>
                  <c:x val="6.3142965424853759E-2"/>
                  <c:y val="1.8161705396581563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2"/>
              <c:layout>
                <c:manualLayout>
                  <c:x val="5.4036144759029993E-2"/>
                  <c:y val="0.11611151654823644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3"/>
              <c:layout>
                <c:manualLayout>
                  <c:x val="-5.6274734567446517E-3"/>
                  <c:y val="0.16162767154105737"/>
                </c:manualLayout>
              </c:layout>
              <c:dLblPos val="bestFit"/>
              <c:showVal val="1"/>
              <c:showCatName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400" b="0" i="0" u="none" strike="noStrike" baseline="0">
                    <a:solidFill>
                      <a:sysClr val="windowText" lastClr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'ИДН по статьям'!$C$3:$C$11</c:f>
              <c:strCache>
                <c:ptCount val="9"/>
                <c:pt idx="0">
                  <c:v>ст.205 УК</c:v>
                </c:pt>
                <c:pt idx="1">
                  <c:v>ст.147 УК</c:v>
                </c:pt>
                <c:pt idx="2">
                  <c:v>ст.149 УК</c:v>
                </c:pt>
                <c:pt idx="3">
                  <c:v>ст.212 УК</c:v>
                </c:pt>
                <c:pt idx="4">
                  <c:v>ст.339 УК</c:v>
                </c:pt>
                <c:pt idx="5">
                  <c:v>ст.214 УК</c:v>
                </c:pt>
                <c:pt idx="6">
                  <c:v>ст.341 УК</c:v>
                </c:pt>
                <c:pt idx="7">
                  <c:v>ст.400 УК</c:v>
                </c:pt>
                <c:pt idx="8">
                  <c:v>ст.317-1 УК</c:v>
                </c:pt>
              </c:strCache>
            </c:strRef>
          </c:cat>
          <c:val>
            <c:numRef>
              <c:f>'ИДН по статьям'!$D$3:$D$11</c:f>
              <c:numCache>
                <c:formatCode>General</c:formatCode>
                <c:ptCount val="9"/>
                <c:pt idx="0">
                  <c:v>13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400" dirty="0">
                <a:solidFill>
                  <a:schemeClr val="tx1"/>
                </a:solidFill>
              </a:rPr>
              <a:t>Сведения о предметах преступного посягательства</a:t>
            </a:r>
          </a:p>
        </c:rich>
      </c:tx>
      <c:layout>
        <c:manualLayout>
          <c:xMode val="edge"/>
          <c:yMode val="edge"/>
          <c:x val="0.12395833333333334"/>
          <c:y val="6.1135170603674488E-2"/>
        </c:manualLayout>
      </c:layout>
    </c:title>
    <c:view3D>
      <c:rotX val="30"/>
      <c:rotY val="160"/>
      <c:perspective val="10"/>
    </c:view3D>
    <c:plotArea>
      <c:layout>
        <c:manualLayout>
          <c:layoutTarget val="inner"/>
          <c:xMode val="edge"/>
          <c:yMode val="edge"/>
          <c:x val="7.2351623586318862E-3"/>
          <c:y val="1.086681595993162E-2"/>
          <c:w val="0.99276483664713178"/>
          <c:h val="0.98424022071512041"/>
        </c:manualLayout>
      </c:layout>
      <c:pie3DChart>
        <c:varyColors val="1"/>
        <c:ser>
          <c:idx val="0"/>
          <c:order val="0"/>
          <c:explosion val="24"/>
          <c:dPt>
            <c:idx val="1"/>
            <c:explosion val="21"/>
          </c:dPt>
          <c:dPt>
            <c:idx val="2"/>
            <c:explosion val="19"/>
          </c:dPt>
          <c:dPt>
            <c:idx val="3"/>
            <c:explosion val="17"/>
          </c:dPt>
          <c:dPt>
            <c:idx val="4"/>
            <c:explosion val="19"/>
          </c:dPt>
          <c:dLbls>
            <c:dLbl>
              <c:idx val="0"/>
              <c:layout>
                <c:manualLayout>
                  <c:x val="7.157933792307382E-3"/>
                  <c:y val="-0.22327318259529519"/>
                </c:manualLayout>
              </c:layout>
              <c:spPr/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FFFF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</c:dLbl>
            <c:dLbl>
              <c:idx val="1"/>
              <c:layout>
                <c:manualLayout>
                  <c:x val="0.15074438993555148"/>
                  <c:y val="-0.17002383876327384"/>
                </c:manualLayout>
              </c:layout>
              <c:spPr/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FFFF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</c:dLbl>
            <c:dLbl>
              <c:idx val="2"/>
              <c:layout>
                <c:manualLayout>
                  <c:x val="0.17070866141732319"/>
                  <c:y val="0.12543523802643969"/>
                </c:manualLayout>
              </c:layout>
              <c:spPr/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FFFF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</c:dLbl>
            <c:dLbl>
              <c:idx val="3"/>
              <c:layout>
                <c:manualLayout>
                  <c:x val="-0.12648238996303474"/>
                  <c:y val="7.4296997279009958E-2"/>
                </c:manualLayout>
              </c:layout>
              <c:spPr/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FFFF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</c:dLbl>
            <c:dLbl>
              <c:idx val="4"/>
              <c:layout>
                <c:manualLayout>
                  <c:x val="-0.10244094488188994"/>
                  <c:y val="4.8887283584964723E-3"/>
                </c:manualLayout>
              </c:layout>
              <c:spPr/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FFFF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</c:dLbl>
            <c:dLbl>
              <c:idx val="5"/>
              <c:layout>
                <c:manualLayout>
                  <c:x val="-0.13648005386761233"/>
                  <c:y val="-0.2023796383250259"/>
                </c:manualLayout>
              </c:layout>
              <c:spPr/>
              <c:txPr>
                <a:bodyPr/>
                <a:lstStyle/>
                <a:p>
                  <a:pPr>
                    <a:defRPr sz="1800" b="1" i="0" u="none" strike="noStrike" baseline="0">
                      <a:solidFill>
                        <a:srgbClr val="FFFF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Val val="1"/>
              <c:showCatName val="1"/>
            </c:dLbl>
            <c:dLbl>
              <c:idx val="6"/>
              <c:layout>
                <c:manualLayout>
                  <c:x val="5.3045088606826364E-2"/>
                  <c:y val="-2.0243093054764696E-2"/>
                </c:manualLayout>
              </c:layout>
              <c:dLblPos val="bestFit"/>
              <c:showVal val="1"/>
              <c:showCatName val="1"/>
            </c:dLbl>
            <c:dLbl>
              <c:idx val="7"/>
              <c:layout>
                <c:manualLayout>
                  <c:x val="-4.1699550963069675E-2"/>
                  <c:y val="-2.6172470709202592E-2"/>
                </c:manualLayout>
              </c:layout>
              <c:dLblPos val="bestFit"/>
              <c:showVal val="1"/>
              <c:showCatName val="1"/>
            </c:dLbl>
            <c:dLbl>
              <c:idx val="8"/>
              <c:layout>
                <c:manualLayout>
                  <c:x val="-1.7596838250108333E-2"/>
                  <c:y val="-1.2602754552588165E-3"/>
                </c:manualLayout>
              </c:layout>
              <c:dLblPos val="bestFit"/>
              <c:showVal val="1"/>
              <c:showCatName val="1"/>
            </c:dLbl>
            <c:dLbl>
              <c:idx val="9"/>
              <c:layout>
                <c:manualLayout>
                  <c:x val="2.3794817445926568E-3"/>
                  <c:y val="-8.4855372459886114E-2"/>
                </c:manualLayout>
              </c:layout>
              <c:dLblPos val="bestFit"/>
              <c:showVal val="1"/>
              <c:showCatName val="1"/>
            </c:dLbl>
            <c:dLbl>
              <c:idx val="10"/>
              <c:layout>
                <c:manualLayout>
                  <c:x val="-1.0806914119962154E-2"/>
                  <c:y val="-1.4956625267202461E-2"/>
                </c:manualLayout>
              </c:layout>
              <c:dLblPos val="bestFit"/>
              <c:showVal val="1"/>
              <c:showCatName val="1"/>
            </c:dLbl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bestFit"/>
            <c:showVal val="1"/>
            <c:showCatName val="1"/>
            <c:showLeaderLines val="1"/>
          </c:dLbls>
          <c:cat>
            <c:strRef>
              <c:f>'предмет посягательства'!$B$3:$B$8</c:f>
              <c:strCache>
                <c:ptCount val="6"/>
                <c:pt idx="0">
                  <c:v>деньги</c:v>
                </c:pt>
                <c:pt idx="1">
                  <c:v>автомобильные запчасти, аккумуляторы</c:v>
                </c:pt>
                <c:pt idx="2">
                  <c:v>имущество</c:v>
                </c:pt>
                <c:pt idx="3">
                  <c:v>строительные предметы</c:v>
                </c:pt>
                <c:pt idx="4">
                  <c:v>мобильный телефон</c:v>
                </c:pt>
                <c:pt idx="5">
                  <c:v>топливо</c:v>
                </c:pt>
              </c:strCache>
            </c:strRef>
          </c:cat>
          <c:val>
            <c:numRef>
              <c:f>'предмет посягательства'!$C$3:$C$8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1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Количество лиц, привлеченных к административной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ответственности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, за невыполнение обязанностей по сопровождению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несовершеннолетнего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в возрасте до 16 лет</a:t>
            </a:r>
          </a:p>
        </c:rich>
      </c:tx>
      <c:layout>
        <c:manualLayout>
          <c:xMode val="edge"/>
          <c:yMode val="edge"/>
          <c:x val="0.13358323858084428"/>
          <c:y val="7.2222222222222271E-2"/>
        </c:manualLayout>
      </c:layout>
    </c:title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'17.13'!$C$4</c:f>
              <c:strCache>
                <c:ptCount val="1"/>
                <c:pt idx="0">
                  <c:v>Количество лиц, привлеченных к административной отвественности, предусмотренной ст.17.13 КоАП Республики Беларусь</c:v>
                </c:pt>
              </c:strCache>
            </c:strRef>
          </c:tx>
          <c:dLbls>
            <c:dLbl>
              <c:idx val="0"/>
              <c:layout>
                <c:manualLayout>
                  <c:x val="1.3888890407796428E-3"/>
                  <c:y val="-3.703703703703709E-3"/>
                </c:manualLayout>
              </c:layout>
              <c:showVal val="1"/>
            </c:dLbl>
            <c:dLbl>
              <c:idx val="1"/>
              <c:layout>
                <c:manualLayout>
                  <c:x val="9.7222232854574809E-3"/>
                  <c:y val="-1.1111111111111125E-2"/>
                </c:manualLayout>
              </c:layout>
              <c:showVal val="1"/>
            </c:dLbl>
            <c:dLbl>
              <c:idx val="2"/>
              <c:layout>
                <c:manualLayout>
                  <c:x val="5.5555561631185704E-3"/>
                  <c:y val="-1.1111111111111061E-2"/>
                </c:manualLayout>
              </c:layout>
              <c:showVal val="1"/>
            </c:dLbl>
            <c:dLbl>
              <c:idx val="3"/>
              <c:layout>
                <c:manualLayout>
                  <c:x val="1.1111112326237141E-2"/>
                  <c:y val="-7.4074074074074094E-3"/>
                </c:manualLayout>
              </c:layout>
              <c:showVal val="1"/>
            </c:dLbl>
            <c:dLbl>
              <c:idx val="4"/>
              <c:layout>
                <c:manualLayout>
                  <c:x val="6.9444452038982104E-3"/>
                  <c:y val="-9.2592592592592865E-3"/>
                </c:manualLayout>
              </c:layout>
              <c:showVal val="1"/>
            </c:dLbl>
            <c:dLbl>
              <c:idx val="5"/>
              <c:layout>
                <c:manualLayout>
                  <c:x val="6.9444452038982104E-3"/>
                  <c:y val="-1.111111111111116E-2"/>
                </c:manualLayout>
              </c:layout>
              <c:showVal val="1"/>
            </c:dLbl>
            <c:dLbl>
              <c:idx val="6"/>
              <c:layout>
                <c:manualLayout>
                  <c:x val="9.7222232854573872E-3"/>
                  <c:y val="-1.2962962962962963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</c:dLbls>
          <c:cat>
            <c:numRef>
              <c:f>'17.13'!$B$5:$B$11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'17.13'!$C$5:$C$11</c:f>
              <c:numCache>
                <c:formatCode>General</c:formatCode>
                <c:ptCount val="7"/>
                <c:pt idx="0">
                  <c:v>590</c:v>
                </c:pt>
                <c:pt idx="1">
                  <c:v>573</c:v>
                </c:pt>
                <c:pt idx="2">
                  <c:v>673</c:v>
                </c:pt>
                <c:pt idx="3">
                  <c:v>1020</c:v>
                </c:pt>
                <c:pt idx="4">
                  <c:v>756</c:v>
                </c:pt>
                <c:pt idx="5">
                  <c:v>1213</c:v>
                </c:pt>
                <c:pt idx="6">
                  <c:v>230</c:v>
                </c:pt>
              </c:numCache>
            </c:numRef>
          </c:val>
        </c:ser>
        <c:shape val="cylinder"/>
        <c:axId val="197412736"/>
        <c:axId val="197414272"/>
        <c:axId val="0"/>
      </c:bar3DChart>
      <c:catAx>
        <c:axId val="19741273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97414272"/>
        <c:crosses val="autoZero"/>
        <c:auto val="1"/>
        <c:lblAlgn val="ctr"/>
        <c:lblOffset val="100"/>
      </c:catAx>
      <c:valAx>
        <c:axId val="197414272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974127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4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Динамика выявления несовершеннолетних лиц, виновных в совершении преступлений, </a:t>
            </a:r>
          </a:p>
          <a:p>
            <a:pPr>
              <a:defRPr sz="24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ru-RU" sz="2400" b="1" i="0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в 2017 - 2021 гг.</a:t>
            </a:r>
          </a:p>
        </c:rich>
      </c:tx>
      <c:layout>
        <c:manualLayout>
          <c:xMode val="edge"/>
          <c:yMode val="edge"/>
          <c:x val="0.11285990813648288"/>
          <c:y val="3.7710125067093238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3.5144258159699931E-2"/>
          <c:y val="0.16496124031007775"/>
          <c:w val="0.95983692126313569"/>
          <c:h val="0.70766794848318482"/>
        </c:manualLayout>
      </c:layout>
      <c:bar3DChart>
        <c:barDir val="col"/>
        <c:grouping val="clustered"/>
        <c:ser>
          <c:idx val="0"/>
          <c:order val="0"/>
          <c:tx>
            <c:strRef>
              <c:f>'динамика лиц'!$C$3</c:f>
              <c:strCache>
                <c:ptCount val="1"/>
                <c:pt idx="0">
                  <c:v>количество несовершеннолетних лиц, виновных в совершении преступлений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dLbls>
            <c:dLbl>
              <c:idx val="0"/>
              <c:layout>
                <c:manualLayout>
                  <c:x val="1.5568750267571655E-2"/>
                  <c:y val="-2.2027467496795482E-2"/>
                </c:manualLayout>
              </c:layout>
              <c:showVal val="1"/>
            </c:dLbl>
            <c:dLbl>
              <c:idx val="1"/>
              <c:layout>
                <c:manualLayout>
                  <c:x val="1.7549142618151402E-2"/>
                  <c:y val="-2.9084783006775292E-2"/>
                </c:manualLayout>
              </c:layout>
              <c:showVal val="1"/>
            </c:dLbl>
            <c:dLbl>
              <c:idx val="2"/>
              <c:layout>
                <c:manualLayout>
                  <c:x val="2.0690054897466548E-2"/>
                  <c:y val="-2.9085027162302411E-2"/>
                </c:manualLayout>
              </c:layout>
              <c:showVal val="1"/>
            </c:dLbl>
            <c:dLbl>
              <c:idx val="3"/>
              <c:layout>
                <c:manualLayout>
                  <c:x val="2.0997507055658192E-2"/>
                  <c:y val="-2.3205273759384772E-2"/>
                </c:manualLayout>
              </c:layout>
              <c:showVal val="1"/>
            </c:dLbl>
            <c:dLbl>
              <c:idx val="4"/>
              <c:layout>
                <c:manualLayout>
                  <c:x val="1.7754105636928568E-2"/>
                  <c:y val="-2.3738872403560863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</c:dLbls>
          <c:cat>
            <c:numRef>
              <c:f>'динамика лиц'!$B$4:$B$8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'динамика лиц'!$C$4:$C$8</c:f>
              <c:numCache>
                <c:formatCode>General</c:formatCode>
                <c:ptCount val="5"/>
                <c:pt idx="0">
                  <c:v>41</c:v>
                </c:pt>
                <c:pt idx="1">
                  <c:v>31</c:v>
                </c:pt>
                <c:pt idx="2">
                  <c:v>38</c:v>
                </c:pt>
                <c:pt idx="3">
                  <c:v>41</c:v>
                </c:pt>
                <c:pt idx="4">
                  <c:v>30</c:v>
                </c:pt>
              </c:numCache>
            </c:numRef>
          </c:val>
        </c:ser>
        <c:shape val="cylinder"/>
        <c:axId val="197434752"/>
        <c:axId val="197440640"/>
        <c:axId val="0"/>
      </c:bar3DChart>
      <c:catAx>
        <c:axId val="197434752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97440640"/>
        <c:crosses val="autoZero"/>
        <c:auto val="1"/>
        <c:lblAlgn val="ctr"/>
        <c:lblOffset val="100"/>
      </c:catAx>
      <c:valAx>
        <c:axId val="197440640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9743475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2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</a:t>
            </a:r>
            <a:r>
              <a:rPr lang="ru-RU" sz="24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структуре несовершеннолетних лиц, </a:t>
            </a:r>
          </a:p>
          <a:p>
            <a:pPr>
              <a:defRPr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4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совершивших преступления, за январь - февраль 2021 года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2631409955316061"/>
          <c:y val="4.0927529892096824E-2"/>
        </c:manualLayout>
      </c:layout>
      <c:overlay val="1"/>
    </c:title>
    <c:view3D>
      <c:rotX val="30"/>
      <c:rotY val="20"/>
      <c:perspective val="30"/>
    </c:view3D>
    <c:plotArea>
      <c:layout>
        <c:manualLayout>
          <c:layoutTarget val="inner"/>
          <c:xMode val="edge"/>
          <c:yMode val="edge"/>
          <c:x val="4.4977035842549397E-2"/>
          <c:y val="0.12432795698924741"/>
          <c:w val="0.92916182079628451"/>
          <c:h val="0.87567204301075274"/>
        </c:manualLayout>
      </c:layout>
      <c:pie3DChart>
        <c:varyColors val="1"/>
        <c:ser>
          <c:idx val="0"/>
          <c:order val="0"/>
          <c:explosion val="25"/>
          <c:dPt>
            <c:idx val="0"/>
            <c:explosion val="3"/>
          </c:dPt>
          <c:dPt>
            <c:idx val="1"/>
            <c:explosion val="6"/>
          </c:dPt>
          <c:dPt>
            <c:idx val="2"/>
            <c:explosion val="13"/>
          </c:dPt>
          <c:dPt>
            <c:idx val="3"/>
            <c:explosion val="16"/>
          </c:dPt>
          <c:dLbls>
            <c:dLbl>
              <c:idx val="0"/>
              <c:layout>
                <c:manualLayout>
                  <c:x val="-0.21211626324487221"/>
                  <c:y val="5.8331807361289081E-2"/>
                </c:manualLayout>
              </c:layout>
              <c:tx>
                <c:rich>
                  <a:bodyPr/>
                  <a:lstStyle/>
                  <a:p>
                    <a:r>
                      <a:rPr lang="ru-RU" sz="1800" b="1">
                        <a:solidFill>
                          <a:srgbClr val="FFFF00"/>
                        </a:solidFill>
                      </a:rPr>
                      <a:t>неработающие и неучащиеся; </a:t>
                    </a:r>
                  </a:p>
                  <a:p>
                    <a:r>
                      <a:rPr lang="ru-RU" sz="1800" b="1">
                        <a:solidFill>
                          <a:srgbClr val="FFFF00"/>
                        </a:solidFill>
                      </a:rPr>
                      <a:t>6; 22,2%</a:t>
                    </a:r>
                    <a:endParaRPr lang="ru-RU"/>
                  </a:p>
                </c:rich>
              </c:tx>
              <c:dLblPos val="bestFit"/>
            </c:dLbl>
            <c:dLbl>
              <c:idx val="1"/>
              <c:layout>
                <c:manualLayout>
                  <c:x val="-0.10673038630027877"/>
                  <c:y val="-0.1326836761683857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"/>
              <c:layout>
                <c:manualLayout>
                  <c:x val="-0.14324161092766624"/>
                  <c:y val="-0.26780829721866251"/>
                </c:manualLayout>
              </c:layout>
              <c:tx>
                <c:rich>
                  <a:bodyPr/>
                  <a:lstStyle/>
                  <a:p>
                    <a:r>
                      <a:rPr lang="ru-RU" sz="1800" b="1">
                        <a:solidFill>
                          <a:srgbClr val="FFFF00"/>
                        </a:solidFill>
                      </a:rPr>
                      <a:t>проводилась индивидуальная профилактическая работа; </a:t>
                    </a:r>
                  </a:p>
                  <a:p>
                    <a:r>
                      <a:rPr lang="ru-RU" sz="1800" b="1">
                        <a:solidFill>
                          <a:srgbClr val="FFFF00"/>
                        </a:solidFill>
                      </a:rPr>
                      <a:t>8; 29,6%</a:t>
                    </a:r>
                    <a:endParaRPr lang="ru-RU">
                      <a:solidFill>
                        <a:sysClr val="windowText" lastClr="000000"/>
                      </a:solidFill>
                    </a:endParaRPr>
                  </a:p>
                </c:rich>
              </c:tx>
              <c:dLblPos val="bestFit"/>
            </c:dLbl>
            <c:dLbl>
              <c:idx val="3"/>
              <c:layout>
                <c:manualLayout>
                  <c:x val="0.17599550952188345"/>
                  <c:y val="-0.20413436692506459"/>
                </c:manualLayout>
              </c:layout>
              <c:tx>
                <c:rich>
                  <a:bodyPr/>
                  <a:lstStyle/>
                  <a:p>
                    <a:r>
                      <a:rPr lang="ru-RU" sz="1800" b="1">
                        <a:solidFill>
                          <a:srgbClr val="FFFF00"/>
                        </a:solidFill>
                      </a:rPr>
                      <a:t>в состоянии алкогольного опьянения; </a:t>
                    </a:r>
                  </a:p>
                  <a:p>
                    <a:r>
                      <a:rPr lang="ru-RU" sz="1800" b="1">
                        <a:solidFill>
                          <a:srgbClr val="FFFF00"/>
                        </a:solidFill>
                      </a:rPr>
                      <a:t>2; 7,4%</a:t>
                    </a:r>
                    <a:endParaRPr lang="ru-RU" b="1">
                      <a:solidFill>
                        <a:srgbClr val="FFFF00"/>
                      </a:solidFill>
                    </a:endParaRPr>
                  </a:p>
                </c:rich>
              </c:tx>
              <c:dLblPos val="bestFit"/>
            </c:dLbl>
            <c:dLbl>
              <c:idx val="4"/>
              <c:layout>
                <c:manualLayout>
                  <c:x val="0.20818320648986974"/>
                  <c:y val="8.9621558933040579E-2"/>
                </c:manualLayout>
              </c:layout>
              <c:tx>
                <c:rich>
                  <a:bodyPr/>
                  <a:lstStyle/>
                  <a:p>
                    <a:r>
                      <a:rPr lang="ru-RU" sz="1800" b="1">
                        <a:solidFill>
                          <a:srgbClr val="FFFF00"/>
                        </a:solidFill>
                      </a:rPr>
                      <a:t>группой лиц; </a:t>
                    </a:r>
                  </a:p>
                  <a:p>
                    <a:r>
                      <a:rPr lang="ru-RU" sz="1800" b="1">
                        <a:solidFill>
                          <a:srgbClr val="FFFF00"/>
                        </a:solidFill>
                      </a:rPr>
                      <a:t>10; 37,0%</a:t>
                    </a:r>
                    <a:endParaRPr lang="ru-RU" b="1">
                      <a:solidFill>
                        <a:srgbClr val="FFFF00"/>
                      </a:solidFill>
                    </a:endParaRPr>
                  </a:p>
                </c:rich>
              </c:tx>
              <c:dLblPos val="bestFit"/>
            </c:dLbl>
            <c:numFmt formatCode="0.0%" sourceLinked="0"/>
            <c:txPr>
              <a:bodyPr/>
              <a:lstStyle/>
              <a:p>
                <a:pPr>
                  <a:defRPr sz="1800" b="1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'ИДН лица'!$B$3:$B$7</c:f>
              <c:strCache>
                <c:ptCount val="5"/>
                <c:pt idx="0">
                  <c:v>неработающие и неучащиеся </c:v>
                </c:pt>
                <c:pt idx="1">
                  <c:v>имели судимость</c:v>
                </c:pt>
                <c:pt idx="2">
                  <c:v>проводилась индивидуальная профилактическая работа</c:v>
                </c:pt>
                <c:pt idx="3">
                  <c:v>в состоянии алкогольного опьянения</c:v>
                </c:pt>
                <c:pt idx="4">
                  <c:v>группой лиц</c:v>
                </c:pt>
              </c:strCache>
            </c:strRef>
          </c:cat>
          <c:val>
            <c:numRef>
              <c:f>'ИДН лица'!$C$3:$C$7</c:f>
              <c:numCache>
                <c:formatCode>General</c:formatCode>
                <c:ptCount val="5"/>
                <c:pt idx="0">
                  <c:v>6</c:v>
                </c:pt>
                <c:pt idx="1">
                  <c:v>1</c:v>
                </c:pt>
                <c:pt idx="2">
                  <c:v>8</c:v>
                </c:pt>
                <c:pt idx="3">
                  <c:v>2</c:v>
                </c:pt>
                <c:pt idx="4">
                  <c:v>10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23CB18-7101-4D4E-8F21-34302E27BA98}" type="datetimeFigureOut">
              <a:rPr lang="ru-RU"/>
              <a:pPr>
                <a:defRPr/>
              </a:pPr>
              <a:t>16.03.2021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4822236-AC61-4597-940F-1B137D597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D89D80-7C6B-4C05-821D-84B3CB0CAE4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C4B099-DEAA-435A-A09D-A4BEF8383D8E}" type="datetimeFigureOut">
              <a:rPr lang="ru-RU"/>
              <a:pPr>
                <a:defRPr/>
              </a:pPr>
              <a:t>16.03.2021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7667FB-55AF-4EF2-B56D-CC6AFC6591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295A7-7146-433E-A33B-2037F12E56CF}" type="datetimeFigureOut">
              <a:rPr lang="ru-RU"/>
              <a:pPr>
                <a:defRPr/>
              </a:pPr>
              <a:t>16.03.2021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8BDB1-D30B-4CD9-B423-A33B2847B7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40F75-DD8F-4465-8D16-A77F37C2156B}" type="datetimeFigureOut">
              <a:rPr lang="ru-RU"/>
              <a:pPr>
                <a:defRPr/>
              </a:pPr>
              <a:t>16.03.2021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33317-68A6-476C-AB82-93DA581FC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45A82-ADEF-4509-B33C-63E869F5ED4A}" type="datetimeFigureOut">
              <a:rPr lang="ru-RU"/>
              <a:pPr>
                <a:defRPr/>
              </a:pPr>
              <a:t>16.03.2021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63A9D-A903-4975-9AA2-48D8F99677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A9EF16-3766-48AD-992E-46757EA03729}" type="datetimeFigureOut">
              <a:rPr lang="ru-RU"/>
              <a:pPr>
                <a:defRPr/>
              </a:pPr>
              <a:t>16.03.2021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5DDFD5-A01B-4426-9285-4891831D96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85327-7179-4ECE-873C-E137DB34ABD2}" type="datetimeFigureOut">
              <a:rPr lang="ru-RU"/>
              <a:pPr>
                <a:defRPr/>
              </a:pPr>
              <a:t>16.03.2021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BC2D7-3723-4432-B7E1-83C755C575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67C4D-BDF4-403E-8152-49B0782B1FDC}" type="datetimeFigureOut">
              <a:rPr lang="ru-RU"/>
              <a:pPr>
                <a:defRPr/>
              </a:pPr>
              <a:t>16.03.2021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53FE1-132B-4764-9C7D-183EB98D8E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002A3-987B-4C0A-9545-D9FF7864D749}" type="datetimeFigureOut">
              <a:rPr lang="ru-RU"/>
              <a:pPr>
                <a:defRPr/>
              </a:pPr>
              <a:t>16.03.2021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868E3-C465-4E5F-AA4D-F54085D6E3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2FEA0F-B763-48D9-914B-B143CC3B6590}" type="datetimeFigureOut">
              <a:rPr lang="ru-RU"/>
              <a:pPr>
                <a:defRPr/>
              </a:pPr>
              <a:t>16.03.2021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4AFF70-BE56-46D4-AE2D-A1BAE7748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54CD6-9A06-44CB-91F3-BBA1CB726E33}" type="datetimeFigureOut">
              <a:rPr lang="ru-RU"/>
              <a:pPr>
                <a:defRPr/>
              </a:pPr>
              <a:t>16.03.2021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B7FB3-F111-4E1A-A98D-6EEB682F18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D30353-BBC1-4D61-8020-368A81F9E155}" type="datetimeFigureOut">
              <a:rPr lang="ru-RU"/>
              <a:pPr>
                <a:defRPr/>
              </a:pPr>
              <a:t>16.03.2021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222E4C-0828-42B6-8102-959220936E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2BB36BA3-648B-41F0-9865-9B8B59CE8AB7}" type="datetimeFigureOut">
              <a:rPr lang="ru-RU"/>
              <a:pPr>
                <a:defRPr/>
              </a:pPr>
              <a:t>16.03.2021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48D79A50-F359-45BB-A0FD-2E4BB7B67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7" r:id="rId2"/>
    <p:sldLayoutId id="2147483735" r:id="rId3"/>
    <p:sldLayoutId id="2147483728" r:id="rId4"/>
    <p:sldLayoutId id="2147483729" r:id="rId5"/>
    <p:sldLayoutId id="2147483730" r:id="rId6"/>
    <p:sldLayoutId id="2147483736" r:id="rId7"/>
    <p:sldLayoutId id="2147483731" r:id="rId8"/>
    <p:sldLayoutId id="2147483737" r:id="rId9"/>
    <p:sldLayoutId id="2147483732" r:id="rId10"/>
    <p:sldLayoutId id="214748373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5B4533AC0B989DAB1796E46911C4480C936D70AA953FEC2981C12EAEE9C37BD2A522B17CE8A4D76CE5B89CDAF7sAN6S" TargetMode="External"/><Relationship Id="rId3" Type="http://schemas.openxmlformats.org/officeDocument/2006/relationships/hyperlink" Target="consultantplus://offline/ref=5B4533AC0B989DAB1796E46911C4480C936D70AA953FEC2981C12EAEE9C37BD2A522B17CE8A4D76CE5B89CD0F1sANCS" TargetMode="External"/><Relationship Id="rId7" Type="http://schemas.openxmlformats.org/officeDocument/2006/relationships/hyperlink" Target="consultantplus://offline/ref=5B4533AC0B989DAB1796E46911C4480C936D70AA953FEC2981C12EAEE9C37BD2A522B17CE8A4D76CE5B89CD3FBsAN4S" TargetMode="External"/><Relationship Id="rId2" Type="http://schemas.openxmlformats.org/officeDocument/2006/relationships/hyperlink" Target="consultantplus://offline/ref=5B4533AC0B989DAB1796E46911C4480C936D70AA953FEC2981C12EAEE9C37BD2A522B17CE8A4D76CE5B89DD1F2sAN0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consultantplus://offline/ref=5B4533AC0B989DAB1796E46911C4480C936D70AA953FEC2981C12EAEE9C37BD2A522B17CE8A4D76CE5B89CD2F4sAN6S" TargetMode="External"/><Relationship Id="rId5" Type="http://schemas.openxmlformats.org/officeDocument/2006/relationships/hyperlink" Target="consultantplus://offline/ref=5B4533AC0B989DAB1796E46911C4480C936D70AA953FEC2981C12EAEE9C37BD2A522B17CE8A4D76CE5B89DD6F0sAN1S" TargetMode="External"/><Relationship Id="rId4" Type="http://schemas.openxmlformats.org/officeDocument/2006/relationships/hyperlink" Target="consultantplus://offline/ref=5B4533AC0B989DAB1796E46911C4480C936D70AA953FEC2981C12EAEE9C37BD2A522B17CE8A4D76CE5B89DD6F2sANC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052736"/>
            <a:ext cx="8928992" cy="2947768"/>
          </a:xfrm>
          <a:scene3d>
            <a:camera prst="orthographicFront"/>
            <a:lightRig rig="soft" dir="t">
              <a:rot lat="0" lon="0" rev="17220000"/>
            </a:lightRig>
          </a:scene3d>
          <a:sp3d>
            <a:bevelT w="152400" h="50800" prst="softRound"/>
          </a:sp3d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dirty="0" smtClean="0">
                <a:solidFill>
                  <a:srgbClr val="FFC000"/>
                </a:solidFill>
                <a:effectLst/>
                <a:latin typeface="Times New Roman" pitchFamily="16" charset="0"/>
                <a:cs typeface="Times New Roman" pitchFamily="16" charset="0"/>
              </a:rPr>
              <a:t>ПРАВОВАЯ ОТВЕТСТВЕННОСТЬ РОДИТЕЛЕЙ </a:t>
            </a:r>
            <a:br>
              <a:rPr lang="ru-RU" sz="2800" dirty="0" smtClean="0">
                <a:solidFill>
                  <a:srgbClr val="FFC000"/>
                </a:solidFill>
                <a:effectLst/>
                <a:latin typeface="Times New Roman" pitchFamily="16" charset="0"/>
                <a:cs typeface="Times New Roman" pitchFamily="16" charset="0"/>
              </a:rPr>
            </a:br>
            <a:r>
              <a:rPr lang="ru-RU" sz="2800" dirty="0" smtClean="0">
                <a:solidFill>
                  <a:srgbClr val="FFC000"/>
                </a:solidFill>
                <a:effectLst/>
                <a:latin typeface="Times New Roman" pitchFamily="16" charset="0"/>
                <a:cs typeface="Times New Roman" pitchFamily="16" charset="0"/>
              </a:rPr>
              <a:t>ЗА ЖИЗНЬ И ЗДОРОВЬЕ НЕСОВЕРШЕННОЛЕТНИХ, </a:t>
            </a:r>
            <a:br>
              <a:rPr lang="ru-RU" sz="2800" dirty="0" smtClean="0">
                <a:solidFill>
                  <a:srgbClr val="FFC000"/>
                </a:solidFill>
                <a:effectLst/>
                <a:latin typeface="Times New Roman" pitchFamily="16" charset="0"/>
                <a:cs typeface="Times New Roman" pitchFamily="16" charset="0"/>
              </a:rPr>
            </a:br>
            <a:r>
              <a:rPr lang="ru-RU" sz="2800" dirty="0" smtClean="0">
                <a:solidFill>
                  <a:srgbClr val="FFC000"/>
                </a:solidFill>
                <a:effectLst/>
                <a:latin typeface="Times New Roman" pitchFamily="16" charset="0"/>
                <a:cs typeface="Times New Roman" pitchFamily="16" charset="0"/>
              </a:rPr>
              <a:t>А ТАКЖЕ ПОСЛЕДСТВИЯ ПРОТИВОПРАВНЫХ ПОСТУПКОВ, СОВЕРШАЕМЫХ ДЕТЬМИ И ПОДРОСТКАМИ</a:t>
            </a:r>
            <a:r>
              <a:rPr lang="ru-RU" sz="4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/>
            </a:r>
            <a:br>
              <a:rPr lang="ru-RU" sz="4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</a:br>
            <a:endParaRPr lang="ru-RU" sz="4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/>
        </p:nvGraphicFramePr>
        <p:xfrm>
          <a:off x="1" y="0"/>
          <a:ext cx="9143999" cy="6731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0" y="1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/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476672"/>
            <a:ext cx="7704856" cy="122413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Рекомендации родителям:</a:t>
            </a:r>
          </a:p>
        </p:txBody>
      </p:sp>
      <p:sp>
        <p:nvSpPr>
          <p:cNvPr id="5" name="Прямоугольник 4"/>
          <p:cNvSpPr/>
          <p:nvPr/>
        </p:nvSpPr>
        <p:spPr>
          <a:xfrm rot="153981">
            <a:off x="980538" y="2228111"/>
            <a:ext cx="7555844" cy="37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lvl="5" indent="-285750">
              <a:buFont typeface="Arial" panose="020B0604020202020204" pitchFamily="34" charset="0"/>
              <a:buChar char="•"/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Times New Roman" panose="02020603050405020304" pitchFamily="18" charset="0"/>
              </a:rPr>
              <a:t>разговаривайте с ребенком;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Times New Roman" panose="02020603050405020304" pitchFamily="18" charset="0"/>
              </a:rPr>
              <a:t>говорите о своей любви;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Times New Roman" panose="02020603050405020304" pitchFamily="18" charset="0"/>
              </a:rPr>
              <a:t>доверяйте ребенку;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Times New Roman" panose="02020603050405020304" pitchFamily="18" charset="0"/>
              </a:rPr>
              <a:t>не сравнивайте его с другими детьми;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Times New Roman" panose="02020603050405020304" pitchFamily="18" charset="0"/>
              </a:rPr>
              <a:t>развивайте чувство собственного достоинства у ребёнка;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Times New Roman" panose="02020603050405020304" pitchFamily="18" charset="0"/>
              </a:rPr>
              <a:t>обращайтесь к специалистам;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Times New Roman" panose="02020603050405020304" pitchFamily="18" charset="0"/>
              </a:rPr>
              <a:t>используйте свой авторитет;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Times New Roman" panose="02020603050405020304" pitchFamily="18" charset="0"/>
              </a:rPr>
              <a:t>периодически напоминайте ребенку основные правила безопасного поведения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агетная рамка 2"/>
          <p:cNvSpPr/>
          <p:nvPr/>
        </p:nvSpPr>
        <p:spPr>
          <a:xfrm>
            <a:off x="166996" y="116632"/>
            <a:ext cx="6042678" cy="3096344"/>
          </a:xfrm>
          <a:prstGeom prst="bevel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>
                <a:solidFill>
                  <a:schemeClr val="bg1"/>
                </a:solidFill>
                <a:cs typeface="Times New Roman" pitchFamily="16" charset="0"/>
              </a:rPr>
              <a:t>«</a:t>
            </a:r>
            <a:r>
              <a:rPr lang="ru-RU" sz="2400" b="1" i="1" dirty="0">
                <a:solidFill>
                  <a:schemeClr val="bg1"/>
                </a:solidFill>
                <a:cs typeface="Times New Roman" pitchFamily="16" charset="0"/>
              </a:rPr>
              <a:t>Родители должны любить своего ребёнка таким, какой он есть, а не таким, каким он мог бы быть</a:t>
            </a:r>
            <a:r>
              <a:rPr lang="ru-RU" sz="2400" b="1" dirty="0">
                <a:solidFill>
                  <a:schemeClr val="bg1"/>
                </a:solidFill>
                <a:cs typeface="Times New Roman" pitchFamily="16" charset="0"/>
              </a:rPr>
              <a:t>». </a:t>
            </a:r>
            <a:endParaRPr lang="ru-RU" b="1" i="1" dirty="0">
              <a:solidFill>
                <a:schemeClr val="bg1"/>
              </a:solidFill>
              <a:cs typeface="Times New Roman" pitchFamily="16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b="1" i="1" dirty="0">
                <a:solidFill>
                  <a:schemeClr val="bg1"/>
                </a:solidFill>
                <a:cs typeface="Times New Roman" pitchFamily="16" charset="0"/>
              </a:rPr>
              <a:t>(Монте)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2699792" y="3356992"/>
            <a:ext cx="6192688" cy="3384376"/>
          </a:xfrm>
          <a:prstGeom prst="bevel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>
                <a:solidFill>
                  <a:schemeClr val="bg1"/>
                </a:solidFill>
                <a:cs typeface="Times New Roman" pitchFamily="16" charset="0"/>
              </a:rPr>
              <a:t>«</a:t>
            </a:r>
            <a:r>
              <a:rPr lang="ru-RU" sz="2400" b="1" i="1" dirty="0">
                <a:solidFill>
                  <a:schemeClr val="bg1"/>
                </a:solidFill>
                <a:cs typeface="Times New Roman" pitchFamily="16" charset="0"/>
              </a:rPr>
              <a:t>Дети никогда не поступают так, как мы велим, они поступают так, как поступаем мы сами</a:t>
            </a:r>
            <a:r>
              <a:rPr lang="ru-RU" sz="2400" b="1" dirty="0">
                <a:solidFill>
                  <a:schemeClr val="bg1"/>
                </a:solidFill>
                <a:cs typeface="Times New Roman" pitchFamily="16" charset="0"/>
              </a:rPr>
              <a:t>».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1500" b="1" dirty="0">
              <a:solidFill>
                <a:schemeClr val="bg1"/>
              </a:solidFill>
              <a:cs typeface="Times New Roman" pitchFamily="16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b="1" dirty="0">
                <a:solidFill>
                  <a:schemeClr val="bg1"/>
                </a:solidFill>
                <a:cs typeface="Times New Roman" pitchFamily="16" charset="0"/>
              </a:rPr>
              <a:t>(</a:t>
            </a:r>
            <a:r>
              <a:rPr lang="ru-RU" b="1" dirty="0" err="1">
                <a:solidFill>
                  <a:schemeClr val="bg1"/>
                </a:solidFill>
                <a:cs typeface="Times New Roman" pitchFamily="16" charset="0"/>
              </a:rPr>
              <a:t>Л</a:t>
            </a:r>
            <a:r>
              <a:rPr lang="ru-RU" b="1" i="1" dirty="0" err="1">
                <a:solidFill>
                  <a:schemeClr val="bg1"/>
                </a:solidFill>
                <a:cs typeface="Times New Roman" pitchFamily="16" charset="0"/>
              </a:rPr>
              <a:t>.Хей</a:t>
            </a:r>
            <a:r>
              <a:rPr lang="ru-RU" b="1" dirty="0">
                <a:solidFill>
                  <a:schemeClr val="bg1"/>
                </a:solidFill>
                <a:cs typeface="Times New Roman" pitchFamily="16" charset="0"/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50" y="1484313"/>
            <a:ext cx="8723313" cy="34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775" y="285750"/>
            <a:ext cx="8785225" cy="15430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детей наше общее дело.</a:t>
            </a:r>
            <a:br>
              <a:rPr lang="ru-RU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жизни и здоровья детей – </a:t>
            </a:r>
            <a:br>
              <a:rPr lang="ru-RU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обязанность взрослых.</a:t>
            </a:r>
            <a:endParaRPr lang="ru-RU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Объект 3"/>
          <p:cNvSpPr>
            <a:spLocks noGrp="1"/>
          </p:cNvSpPr>
          <p:nvPr>
            <p:ph sz="half" idx="1"/>
          </p:nvPr>
        </p:nvSpPr>
        <p:spPr>
          <a:xfrm>
            <a:off x="107950" y="1844675"/>
            <a:ext cx="8723313" cy="4608513"/>
          </a:xfrm>
        </p:spPr>
        <p:txBody>
          <a:bodyPr>
            <a:normAutofit fontScale="92500" lnSpcReduction="10000"/>
          </a:bodyPr>
          <a:lstStyle/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smtClean="0">
                <a:solidFill>
                  <a:srgbClr val="002060"/>
                </a:solidFill>
                <a:cs typeface="Times New Roman" pitchFamily="18" charset="0"/>
              </a:rPr>
              <a:t>Согласно </a:t>
            </a:r>
            <a:r>
              <a:rPr lang="ru-RU" sz="2000" b="1" smtClean="0">
                <a:solidFill>
                  <a:srgbClr val="002060"/>
                </a:solidFill>
                <a:cs typeface="Times New Roman" pitchFamily="18" charset="0"/>
              </a:rPr>
              <a:t>статье 32 Конституции Республики Беларусь </a:t>
            </a:r>
            <a:r>
              <a:rPr lang="ru-RU" sz="2000" smtClean="0">
                <a:solidFill>
                  <a:srgbClr val="002060"/>
                </a:solidFill>
                <a:cs typeface="Times New Roman" pitchFamily="18" charset="0"/>
              </a:rPr>
              <a:t>детство находится под защитой государства.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smtClean="0">
                <a:solidFill>
                  <a:srgbClr val="002060"/>
                </a:solidFill>
                <a:cs typeface="Times New Roman" pitchFamily="18" charset="0"/>
              </a:rPr>
              <a:t>Родители или лица, их заменяющие, имеют право и </a:t>
            </a:r>
            <a:r>
              <a:rPr lang="ru-RU" sz="2000" b="1" u="sng" smtClean="0">
                <a:solidFill>
                  <a:srgbClr val="002060"/>
                </a:solidFill>
                <a:cs typeface="Times New Roman" pitchFamily="18" charset="0"/>
              </a:rPr>
              <a:t>обязаны </a:t>
            </a:r>
            <a:r>
              <a:rPr lang="ru-RU" sz="2000" b="1" i="1" smtClean="0">
                <a:solidFill>
                  <a:srgbClr val="002060"/>
                </a:solidFill>
                <a:cs typeface="Times New Roman" pitchFamily="18" charset="0"/>
              </a:rPr>
              <a:t>воспитывать детей</a:t>
            </a:r>
            <a:r>
              <a:rPr lang="ru-RU" sz="2000" smtClean="0">
                <a:solidFill>
                  <a:srgbClr val="002060"/>
                </a:solidFill>
                <a:cs typeface="Times New Roman" pitchFamily="18" charset="0"/>
              </a:rPr>
              <a:t>, </a:t>
            </a:r>
            <a:r>
              <a:rPr lang="ru-RU" sz="2000" b="1" i="1" smtClean="0">
                <a:solidFill>
                  <a:srgbClr val="002060"/>
                </a:solidFill>
                <a:cs typeface="Times New Roman" pitchFamily="18" charset="0"/>
              </a:rPr>
              <a:t>заботиться об их здоровье</a:t>
            </a:r>
            <a:r>
              <a:rPr lang="ru-RU" sz="2000" smtClean="0">
                <a:solidFill>
                  <a:srgbClr val="002060"/>
                </a:solidFill>
                <a:cs typeface="Times New Roman" pitchFamily="18" charset="0"/>
              </a:rPr>
              <a:t>, </a:t>
            </a:r>
            <a:r>
              <a:rPr lang="ru-RU" sz="2000" b="1" i="1" smtClean="0">
                <a:solidFill>
                  <a:srgbClr val="002060"/>
                </a:solidFill>
                <a:cs typeface="Times New Roman" pitchFamily="18" charset="0"/>
              </a:rPr>
              <a:t>развитии и обучении</a:t>
            </a:r>
            <a:r>
              <a:rPr lang="ru-RU" sz="2000" smtClean="0">
                <a:solidFill>
                  <a:srgbClr val="002060"/>
                </a:solidFill>
                <a:cs typeface="Times New Roman" pitchFamily="18" charset="0"/>
              </a:rPr>
              <a:t>. Ребенок не должен подвергаться жестокому обращению или унижению, привлекаться к работам, которые могут нанести вред его физическому, умственному или нравственному развитию. 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smtClean="0">
                <a:solidFill>
                  <a:srgbClr val="002060"/>
                </a:solidFill>
                <a:cs typeface="Times New Roman" pitchFamily="18" charset="0"/>
              </a:rPr>
              <a:t>В соответствии </a:t>
            </a:r>
            <a:r>
              <a:rPr lang="ru-RU" sz="2000" b="1" smtClean="0">
                <a:solidFill>
                  <a:srgbClr val="002060"/>
                </a:solidFill>
                <a:cs typeface="Times New Roman" pitchFamily="18" charset="0"/>
              </a:rPr>
              <a:t>со статьей 73 Кодекса Республики Беларусь о браке и семье </a:t>
            </a:r>
            <a:r>
              <a:rPr lang="ru-RU" sz="2000" smtClean="0">
                <a:solidFill>
                  <a:srgbClr val="002060"/>
                </a:solidFill>
                <a:cs typeface="Times New Roman" pitchFamily="18" charset="0"/>
              </a:rPr>
              <a:t>защита прав и законных интересов несовершеннолетних детей возложена на их родителей.</a:t>
            </a:r>
          </a:p>
          <a:p>
            <a:pPr marL="265176" indent="-265176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smtClean="0">
                <a:solidFill>
                  <a:srgbClr val="002060"/>
                </a:solidFill>
                <a:cs typeface="Times New Roman" pitchFamily="18" charset="0"/>
              </a:rPr>
              <a:t>Родители являются законными представителями своих несовершеннолетних детей и выступают в защиту их прав и законных интересов в отношениях с любыми лицами и организациями, в том числе в судах, без специального полномочия.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 bwMode="auto">
          <a:xfrm>
            <a:off x="571500" y="428625"/>
            <a:ext cx="8250238" cy="112871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sz="280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Безопасность детей наше общее дело.</a:t>
            </a:r>
            <a:br>
              <a:rPr lang="ru-RU" sz="280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Сохранение жизни и здоровья детей – </a:t>
            </a:r>
            <a:br>
              <a:rPr lang="ru-RU" sz="280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главная обязанность взрослых.</a:t>
            </a:r>
          </a:p>
        </p:txBody>
      </p:sp>
      <p:sp>
        <p:nvSpPr>
          <p:cNvPr id="8195" name="Прямоугольник 5"/>
          <p:cNvSpPr>
            <a:spLocks noChangeArrowheads="1"/>
          </p:cNvSpPr>
          <p:nvPr/>
        </p:nvSpPr>
        <p:spPr bwMode="auto">
          <a:xfrm>
            <a:off x="252413" y="1519238"/>
            <a:ext cx="856932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Статья 75 Кодекса Республики Беларусь о браке и семье гласит, </a:t>
            </a:r>
            <a:r>
              <a:rPr lang="ru-RU" sz="2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родители осуществляют воспитание детей, попечительство над ними и их имуществом. Под воспитанием понимается забота о физическом, духовном и нравственном развитии детей, об их здоровье, образовании и подготовке к самостоятельной жизни в обществе.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b="1">
                <a:solidFill>
                  <a:srgbClr val="002060"/>
                </a:solidFill>
                <a:latin typeface="Times New Roman" pitchFamily="18" charset="0"/>
              </a:rPr>
              <a:t>Частями 1 и 2 статьи 76</a:t>
            </a:r>
            <a:r>
              <a:rPr lang="ru-RU" sz="200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Кодекса Республики Беларусь о браке и семье</a:t>
            </a:r>
            <a:r>
              <a:rPr lang="ru-RU" sz="200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sz="2000" b="1">
                <a:solidFill>
                  <a:srgbClr val="002060"/>
                </a:solidFill>
                <a:latin typeface="Times New Roman" pitchFamily="18" charset="0"/>
              </a:rPr>
              <a:t>установлено равенство прав и обязанностей обоих родителей</a:t>
            </a:r>
            <a:r>
              <a:rPr lang="ru-RU" sz="2000">
                <a:solidFill>
                  <a:srgbClr val="002060"/>
                </a:solidFill>
                <a:latin typeface="Times New Roman" pitchFamily="18" charset="0"/>
              </a:rPr>
              <a:t>. Отец и мать имеют равные права и обязанности в отношении своих детей. Родители пользуются равными правами и несут равные обязанности в отношении своих детей и в случае расторжения брака между ними, если иное не предусмотрено в Соглашении о детях.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ru-RU" sz="2000" b="1">
                <a:solidFill>
                  <a:srgbClr val="002060"/>
                </a:solidFill>
                <a:latin typeface="Times New Roman" pitchFamily="18" charset="0"/>
              </a:rPr>
              <a:t>Статья 77 Кодекса Республики Беларусь о браке и семье регулирует участие отдельно проживающего родителя в воспитании детей. </a:t>
            </a:r>
            <a:r>
              <a:rPr lang="ru-RU" sz="2000">
                <a:solidFill>
                  <a:srgbClr val="002060"/>
                </a:solidFill>
                <a:latin typeface="Times New Roman" pitchFamily="18" charset="0"/>
              </a:rPr>
              <a:t>Родитель, проживающий отдельно от детей, имеет право общаться с ними и обязан принимать участие в их воспитании. Родитель, при котором проживают дети, не вправе препятствовать другому родителю общаться с детьми и участвовать в их воспитании</a:t>
            </a:r>
            <a:r>
              <a:rPr lang="ru-RU" sz="200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357188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родителей за воспитание детей, обеспечение их безопасности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Объект 2"/>
          <p:cNvSpPr>
            <a:spLocks noGrp="1"/>
          </p:cNvSpPr>
          <p:nvPr>
            <p:ph sz="half" idx="1"/>
          </p:nvPr>
        </p:nvSpPr>
        <p:spPr>
          <a:xfrm>
            <a:off x="430213" y="1857375"/>
            <a:ext cx="8356600" cy="4525963"/>
          </a:xfrm>
        </p:spPr>
        <p:txBody>
          <a:bodyPr>
            <a:normAutofit fontScale="92500" lnSpcReduction="20000"/>
          </a:bodyPr>
          <a:lstStyle/>
          <a:p>
            <a:pPr marL="0" indent="28575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400" dirty="0" smtClean="0"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002060"/>
                </a:solidFill>
                <a:cs typeface="Times New Roman" pitchFamily="18" charset="0"/>
              </a:rPr>
              <a:t>Законодательство Республики Беларусь в полной мере регулирует вопросы ответственности родителей за воспитание и здоровье детей:</a:t>
            </a:r>
          </a:p>
          <a:p>
            <a:pPr marL="0" indent="285750" algn="just"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i="1" dirty="0" smtClean="0">
                <a:solidFill>
                  <a:srgbClr val="002060"/>
                </a:solidFill>
                <a:cs typeface="Times New Roman" pitchFamily="18" charset="0"/>
              </a:rPr>
              <a:t>Конституция Республики Беларусь ,</a:t>
            </a:r>
          </a:p>
          <a:p>
            <a:pPr marL="0" indent="285750" algn="just"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i="1" dirty="0" smtClean="0">
                <a:solidFill>
                  <a:srgbClr val="002060"/>
                </a:solidFill>
                <a:cs typeface="Times New Roman" pitchFamily="18" charset="0"/>
              </a:rPr>
              <a:t>международные договоры Республики Беларусь,</a:t>
            </a:r>
          </a:p>
          <a:p>
            <a:pPr marL="0" indent="285750" algn="just"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i="1" dirty="0" smtClean="0">
                <a:solidFill>
                  <a:srgbClr val="002060"/>
                </a:solidFill>
                <a:cs typeface="Times New Roman" pitchFamily="18" charset="0"/>
              </a:rPr>
              <a:t>Закон республики Беларусь от 19 ноября 1993 г. №2570-Х</a:t>
            </a:r>
            <a:r>
              <a:rPr lang="en-US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800" i="1" dirty="0" smtClean="0">
                <a:solidFill>
                  <a:srgbClr val="002060"/>
                </a:solidFill>
                <a:cs typeface="Times New Roman" pitchFamily="18" charset="0"/>
              </a:rPr>
              <a:t> «О правах ребенка»,</a:t>
            </a:r>
          </a:p>
          <a:p>
            <a:pPr marL="0" indent="285750" algn="just"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i="1" dirty="0" smtClean="0">
                <a:solidFill>
                  <a:srgbClr val="002060"/>
                </a:solidFill>
                <a:cs typeface="Times New Roman" pitchFamily="18" charset="0"/>
              </a:rPr>
              <a:t>Декрет Президента Республики Беларусь от 24 ноября 2006 г. № 18 «О дополнительных мерах по государственной защите детей в неблагополучных семьях»,</a:t>
            </a:r>
          </a:p>
          <a:p>
            <a:pPr marL="0" indent="285750" algn="just"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i="1" dirty="0" smtClean="0">
                <a:solidFill>
                  <a:srgbClr val="002060"/>
                </a:solidFill>
                <a:cs typeface="Times New Roman" pitchFamily="18" charset="0"/>
              </a:rPr>
              <a:t>Кодекс Республики Беларусь о браке и семье, </a:t>
            </a:r>
          </a:p>
          <a:p>
            <a:pPr marL="0" indent="285750" algn="just"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i="1" dirty="0" smtClean="0">
                <a:solidFill>
                  <a:srgbClr val="002060"/>
                </a:solidFill>
                <a:cs typeface="Times New Roman" pitchFamily="18" charset="0"/>
              </a:rPr>
              <a:t>Гражданский кодекс Республики Беларусь,</a:t>
            </a:r>
          </a:p>
          <a:p>
            <a:pPr marL="0" indent="285750" algn="just"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i="1" dirty="0" smtClean="0">
                <a:solidFill>
                  <a:srgbClr val="002060"/>
                </a:solidFill>
                <a:cs typeface="Times New Roman" pitchFamily="18" charset="0"/>
              </a:rPr>
              <a:t>Кодекс Республики Беларусь об образовании,</a:t>
            </a:r>
          </a:p>
          <a:p>
            <a:pPr marL="0" indent="285750" algn="just"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i="1" dirty="0" smtClean="0">
                <a:solidFill>
                  <a:srgbClr val="002060"/>
                </a:solidFill>
                <a:cs typeface="Times New Roman" pitchFamily="18" charset="0"/>
              </a:rPr>
              <a:t>Кодекс Республики Беларусь об административных правонарушениях,</a:t>
            </a:r>
            <a:endParaRPr lang="ru-RU" sz="18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285750" algn="just"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i="1" dirty="0" smtClean="0">
                <a:solidFill>
                  <a:srgbClr val="002060"/>
                </a:solidFill>
                <a:cs typeface="Times New Roman" pitchFamily="18" charset="0"/>
              </a:rPr>
              <a:t>Уголовный кодекс Республики Беларусь (далее – УК)</a:t>
            </a:r>
          </a:p>
          <a:p>
            <a:pPr marL="0" indent="285750" algn="just"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800" i="1" dirty="0" smtClean="0">
                <a:solidFill>
                  <a:srgbClr val="002060"/>
                </a:solidFill>
                <a:cs typeface="Times New Roman" pitchFamily="18" charset="0"/>
              </a:rPr>
              <a:t>и иные акты законодательства Республики Беларусь, регламентирующие порядок и условия реализации прав и законных интересов ребенка . </a:t>
            </a:r>
            <a:endParaRPr lang="ru-RU" sz="1800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86750" cy="12001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FFFF00"/>
                </a:solidFill>
                <a:effectLst/>
              </a:rPr>
              <a:t>Статьей </a:t>
            </a:r>
            <a:r>
              <a:rPr lang="ru-RU" sz="1600" dirty="0">
                <a:solidFill>
                  <a:srgbClr val="FFFF00"/>
                </a:solidFill>
                <a:effectLst/>
              </a:rPr>
              <a:t>67 </a:t>
            </a:r>
            <a:r>
              <a:rPr lang="ru-RU" sz="1600" dirty="0" smtClean="0">
                <a:solidFill>
                  <a:srgbClr val="FFFF00"/>
                </a:solidFill>
                <a:effectLst/>
              </a:rPr>
              <a:t>Кодекса Республики Беларусь о браке и семье и пунктом 1 Декрета №18 определены </a:t>
            </a:r>
            <a:r>
              <a:rPr lang="ru-RU" sz="1600" dirty="0">
                <a:solidFill>
                  <a:srgbClr val="FFFF00"/>
                </a:solidFill>
                <a:effectLst/>
              </a:rPr>
              <a:t>случаи ненадлежащего воспитания и содержания детей, нахождения детей в социально опасном положении, признания ребенка нуждающимся в государственной </a:t>
            </a:r>
            <a:r>
              <a:rPr lang="ru-RU" sz="1600" dirty="0" smtClean="0">
                <a:solidFill>
                  <a:srgbClr val="FFFF00"/>
                </a:solidFill>
                <a:effectLst/>
              </a:rPr>
              <a:t>защите</a:t>
            </a:r>
            <a:endParaRPr lang="ru-RU" sz="18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950" y="1600200"/>
            <a:ext cx="8640763" cy="5141913"/>
          </a:xfrm>
        </p:spPr>
        <p:txBody>
          <a:bodyPr>
            <a:normAutofit fontScale="55000" lnSpcReduction="2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900" i="1" dirty="0" smtClean="0">
                <a:solidFill>
                  <a:srgbClr val="002060"/>
                </a:solidFill>
              </a:rPr>
              <a:t>Родители</a:t>
            </a:r>
            <a:r>
              <a:rPr lang="ru-RU" sz="2900" i="1" dirty="0">
                <a:solidFill>
                  <a:srgbClr val="002060"/>
                </a:solidFill>
              </a:rPr>
              <a:t>, опекуны, попечители несут ответственность за ненадлежащее воспитание и содержание детей в соответствии с законодательством Республики Беларусь.</a:t>
            </a:r>
            <a:endParaRPr lang="ru-RU" sz="2900" dirty="0">
              <a:solidFill>
                <a:srgbClr val="002060"/>
              </a:solidFill>
            </a:endParaRP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900" i="1" dirty="0">
                <a:solidFill>
                  <a:srgbClr val="002060"/>
                </a:solidFill>
              </a:rPr>
              <a:t>Воспитание и содержание ребенка признаются ненадлежащими, если не обеспечиваются права и законные интересы ребенка, в том числе если ребенок находится в социально опасном положении.</a:t>
            </a:r>
            <a:endParaRPr lang="ru-RU" sz="2900" dirty="0">
              <a:solidFill>
                <a:srgbClr val="002060"/>
              </a:solidFill>
            </a:endParaRPr>
          </a:p>
          <a:p>
            <a:pPr marL="536575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900" b="1" i="1" dirty="0">
                <a:solidFill>
                  <a:srgbClr val="002060"/>
                </a:solidFill>
              </a:rPr>
              <a:t>Под социально опасным положением понимается </a:t>
            </a:r>
            <a:r>
              <a:rPr lang="ru-RU" sz="2900" i="1" dirty="0">
                <a:solidFill>
                  <a:srgbClr val="002060"/>
                </a:solidFill>
              </a:rPr>
              <a:t>обстановка, при которой:</a:t>
            </a:r>
            <a:endParaRPr lang="ru-RU" sz="2900" dirty="0">
              <a:solidFill>
                <a:srgbClr val="002060"/>
              </a:solidFill>
            </a:endParaRPr>
          </a:p>
          <a:p>
            <a:pPr marL="651510" indent="-51435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900" i="1" dirty="0">
                <a:solidFill>
                  <a:srgbClr val="002060"/>
                </a:solidFill>
              </a:rPr>
              <a:t>не удовлетворяются основные жизненные потребности ребенка (не обеспечиваются безопасность, надзор или уход за ребенком, потребности ребенка в пище, жилье, одежде, получение ребенком необходимой медицинской помощи, </a:t>
            </a:r>
            <a:r>
              <a:rPr lang="ru-RU" sz="2900" i="1" dirty="0" smtClean="0">
                <a:solidFill>
                  <a:srgbClr val="002060"/>
                </a:solidFill>
              </a:rPr>
              <a:t>образования, не </a:t>
            </a:r>
            <a:r>
              <a:rPr lang="ru-RU" sz="2900" i="1" dirty="0">
                <a:solidFill>
                  <a:srgbClr val="002060"/>
                </a:solidFill>
              </a:rPr>
              <a:t>создаются санитарно-гигиенические условия для жизни ребенка и т.д.);</a:t>
            </a:r>
            <a:endParaRPr lang="ru-RU" sz="2900" dirty="0">
              <a:solidFill>
                <a:srgbClr val="002060"/>
              </a:solidFill>
            </a:endParaRPr>
          </a:p>
          <a:p>
            <a:pPr marL="651510" indent="-51435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900" b="1" i="1" dirty="0">
                <a:solidFill>
                  <a:srgbClr val="002060"/>
                </a:solidFill>
              </a:rPr>
              <a:t>ребенок вследствие отсутствия надзора за его поведением и образом жизни совершает деяния, содержащие признаки административного правонарушения либо преступления;</a:t>
            </a:r>
            <a:endParaRPr lang="ru-RU" sz="2900" b="1" dirty="0">
              <a:solidFill>
                <a:srgbClr val="002060"/>
              </a:solidFill>
            </a:endParaRPr>
          </a:p>
          <a:p>
            <a:pPr marL="651510" indent="-51435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ru-RU" sz="2900" i="1" dirty="0">
                <a:solidFill>
                  <a:srgbClr val="002060"/>
                </a:solidFill>
              </a:rPr>
              <a:t>лица, принимающие участие в воспитании и содержании ребенка, ведут аморальный образ жизни, что оказывает вредное воздействие на ребенка, злоупотребляют своими правами и (или) жестоко обращаются с ним либо иным образом ненадлежаще выполняют обязанности по воспитанию и содержанию ребенка, в связи с чем имеет место опасность для его жизни или здоровья.</a:t>
            </a:r>
            <a:endParaRPr lang="ru-RU" sz="2900" dirty="0">
              <a:solidFill>
                <a:srgbClr val="002060"/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196263" cy="901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>
                <a:solidFill>
                  <a:srgbClr val="FFFF00"/>
                </a:solidFill>
              </a:rPr>
              <a:t> В настоящее время в Республике Беларусь за совершение противоправных поступков предусмотрены два вида ответственности: административная и уголовная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312863"/>
            <a:ext cx="8893175" cy="5187950"/>
          </a:xfrm>
        </p:spPr>
        <p:txBody>
          <a:bodyPr>
            <a:normAutofit fontScale="25000" lnSpcReduction="20000"/>
          </a:bodyPr>
          <a:lstStyle/>
          <a:p>
            <a:pPr marL="13716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/>
              <a:t> </a:t>
            </a:r>
            <a:r>
              <a:rPr lang="ru-RU" sz="6400" dirty="0"/>
              <a:t> </a:t>
            </a:r>
            <a:r>
              <a:rPr lang="ru-RU" sz="6400" dirty="0">
                <a:solidFill>
                  <a:srgbClr val="002060"/>
                </a:solidFill>
              </a:rPr>
              <a:t> </a:t>
            </a:r>
            <a:r>
              <a:rPr lang="ru-RU" sz="6400" dirty="0" smtClean="0">
                <a:solidFill>
                  <a:srgbClr val="002060"/>
                </a:solidFill>
              </a:rPr>
              <a:t>Административная </a:t>
            </a:r>
            <a:r>
              <a:rPr lang="ru-RU" sz="6400" dirty="0">
                <a:solidFill>
                  <a:srgbClr val="002060"/>
                </a:solidFill>
              </a:rPr>
              <a:t>и уголовная ответственность наступает с </a:t>
            </a:r>
            <a:r>
              <a:rPr lang="ru-RU" sz="6400" b="1" dirty="0">
                <a:solidFill>
                  <a:srgbClr val="002060"/>
                </a:solidFill>
              </a:rPr>
              <a:t>16 лет,</a:t>
            </a:r>
            <a:r>
              <a:rPr lang="ru-RU" sz="6400" dirty="0">
                <a:solidFill>
                  <a:srgbClr val="002060"/>
                </a:solidFill>
              </a:rPr>
              <a:t> </a:t>
            </a:r>
            <a:r>
              <a:rPr lang="ru-RU" sz="6400" dirty="0" smtClean="0">
                <a:solidFill>
                  <a:srgbClr val="002060"/>
                </a:solidFill>
              </a:rPr>
              <a:t>а за </a:t>
            </a:r>
            <a:r>
              <a:rPr lang="ru-RU" sz="6400" dirty="0">
                <a:solidFill>
                  <a:srgbClr val="002060"/>
                </a:solidFill>
              </a:rPr>
              <a:t>совершение определенных правонарушений </a:t>
            </a:r>
            <a:r>
              <a:rPr lang="ru-RU" sz="6400" dirty="0" smtClean="0">
                <a:solidFill>
                  <a:srgbClr val="002060"/>
                </a:solidFill>
              </a:rPr>
              <a:t>- с</a:t>
            </a:r>
            <a:r>
              <a:rPr lang="ru-RU" sz="6400" dirty="0">
                <a:solidFill>
                  <a:srgbClr val="002060"/>
                </a:solidFill>
              </a:rPr>
              <a:t> </a:t>
            </a:r>
            <a:r>
              <a:rPr lang="ru-RU" sz="6400" b="1" dirty="0">
                <a:solidFill>
                  <a:srgbClr val="002060"/>
                </a:solidFill>
              </a:rPr>
              <a:t>14-летнего</a:t>
            </a:r>
            <a:r>
              <a:rPr lang="ru-RU" sz="6400" dirty="0">
                <a:solidFill>
                  <a:srgbClr val="002060"/>
                </a:solidFill>
              </a:rPr>
              <a:t> возраста.</a:t>
            </a:r>
          </a:p>
          <a:p>
            <a:pPr marL="136525" indent="217488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dirty="0">
                <a:solidFill>
                  <a:srgbClr val="002060"/>
                </a:solidFill>
              </a:rPr>
              <a:t>Согласно </a:t>
            </a:r>
            <a:r>
              <a:rPr lang="ru-RU" sz="6400" dirty="0" smtClean="0">
                <a:solidFill>
                  <a:srgbClr val="002060"/>
                </a:solidFill>
              </a:rPr>
              <a:t>части 1 статьи 4.2 КоАП физическое </a:t>
            </a:r>
            <a:r>
              <a:rPr lang="ru-RU" sz="6400" dirty="0">
                <a:solidFill>
                  <a:srgbClr val="002060"/>
                </a:solidFill>
              </a:rPr>
              <a:t>лицо, совершившее </a:t>
            </a:r>
            <a:r>
              <a:rPr lang="ru-RU" sz="6400" dirty="0" smtClean="0">
                <a:solidFill>
                  <a:srgbClr val="002060"/>
                </a:solidFill>
              </a:rPr>
              <a:t>правонарушение в возрасте </a:t>
            </a:r>
            <a:r>
              <a:rPr lang="ru-RU" sz="6400" dirty="0">
                <a:solidFill>
                  <a:srgbClr val="002060"/>
                </a:solidFill>
              </a:rPr>
              <a:t>от 14 до 16 лет, подлежит административной ответственности </a:t>
            </a:r>
            <a:r>
              <a:rPr lang="ru-RU" sz="6400" dirty="0" smtClean="0">
                <a:solidFill>
                  <a:srgbClr val="002060"/>
                </a:solidFill>
              </a:rPr>
              <a:t>только за:</a:t>
            </a:r>
            <a:endParaRPr lang="ru-RU" sz="6400" dirty="0">
              <a:solidFill>
                <a:srgbClr val="002060"/>
              </a:solidFill>
            </a:endParaRPr>
          </a:p>
          <a:p>
            <a:pPr marL="182563" indent="-182563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6400" dirty="0" smtClean="0">
                <a:solidFill>
                  <a:srgbClr val="002060"/>
                </a:solidFill>
              </a:rPr>
              <a:t>умышленное причинение телесного повреждения и иные насильственные действия  либо нарушение защитного предписания (</a:t>
            </a:r>
            <a:r>
              <a:rPr lang="ru-RU" sz="6400" dirty="0" smtClean="0">
                <a:solidFill>
                  <a:srgbClr val="002060"/>
                </a:solidFill>
                <a:hlinkClick r:id="rId2"/>
              </a:rPr>
              <a:t>статья 10.1);</a:t>
            </a:r>
          </a:p>
          <a:p>
            <a:pPr marL="182563" indent="-182563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6400" dirty="0" smtClean="0">
                <a:solidFill>
                  <a:srgbClr val="002060"/>
                </a:solidFill>
              </a:rPr>
              <a:t>оскорбление </a:t>
            </a:r>
            <a:r>
              <a:rPr lang="ru-RU" sz="6400" dirty="0">
                <a:solidFill>
                  <a:srgbClr val="002060"/>
                </a:solidFill>
              </a:rPr>
              <a:t>(</a:t>
            </a:r>
            <a:r>
              <a:rPr lang="ru-RU" sz="6400" dirty="0">
                <a:solidFill>
                  <a:srgbClr val="002060"/>
                </a:solidFill>
                <a:hlinkClick r:id="rId3"/>
              </a:rPr>
              <a:t>статья </a:t>
            </a:r>
            <a:r>
              <a:rPr lang="ru-RU" sz="6400" dirty="0" smtClean="0">
                <a:solidFill>
                  <a:srgbClr val="002060"/>
                </a:solidFill>
                <a:hlinkClick r:id="rId3"/>
              </a:rPr>
              <a:t>10.2</a:t>
            </a:r>
            <a:r>
              <a:rPr lang="ru-RU" sz="6400" dirty="0" smtClean="0">
                <a:solidFill>
                  <a:srgbClr val="002060"/>
                </a:solidFill>
              </a:rPr>
              <a:t>);</a:t>
            </a:r>
          </a:p>
          <a:p>
            <a:pPr marL="182563" indent="-182563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6400" dirty="0" smtClean="0">
                <a:solidFill>
                  <a:srgbClr val="002060"/>
                </a:solidFill>
              </a:rPr>
              <a:t>мелкое хищение (</a:t>
            </a:r>
            <a:r>
              <a:rPr lang="ru-RU" sz="6400" dirty="0" smtClean="0">
                <a:solidFill>
                  <a:srgbClr val="002060"/>
                </a:solidFill>
                <a:hlinkClick r:id="rId4"/>
              </a:rPr>
              <a:t>статья 11.1);</a:t>
            </a:r>
          </a:p>
          <a:p>
            <a:pPr marL="182563" indent="-182563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6400" dirty="0" smtClean="0">
                <a:solidFill>
                  <a:srgbClr val="002060"/>
                </a:solidFill>
              </a:rPr>
              <a:t>умышленные уничтожение либо повреждение чужого имущества (</a:t>
            </a:r>
            <a:r>
              <a:rPr lang="ru-RU" sz="6400" dirty="0" smtClean="0">
                <a:solidFill>
                  <a:srgbClr val="002060"/>
                </a:solidFill>
                <a:hlinkClick r:id="rId5"/>
              </a:rPr>
              <a:t>статья 11.3);</a:t>
            </a:r>
          </a:p>
          <a:p>
            <a:pPr marL="182563" indent="-182563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6400" dirty="0" smtClean="0">
                <a:solidFill>
                  <a:srgbClr val="002060"/>
                </a:solidFill>
              </a:rPr>
              <a:t>за жестокое обращение с животными или избавление от животного (</a:t>
            </a:r>
            <a:r>
              <a:rPr lang="ru-RU" sz="6400" dirty="0" smtClean="0">
                <a:solidFill>
                  <a:srgbClr val="002060"/>
                </a:solidFill>
                <a:hlinkClick r:id="rId6"/>
              </a:rPr>
              <a:t>статья 16.29);</a:t>
            </a:r>
          </a:p>
          <a:p>
            <a:pPr marL="182563" indent="-182563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6400" dirty="0" smtClean="0">
                <a:solidFill>
                  <a:srgbClr val="002060"/>
                </a:solidFill>
              </a:rPr>
              <a:t>за мелкое хулиганство (</a:t>
            </a:r>
            <a:r>
              <a:rPr lang="ru-RU" sz="6400" dirty="0" smtClean="0">
                <a:solidFill>
                  <a:srgbClr val="002060"/>
                </a:solidFill>
                <a:hlinkClick r:id="rId7"/>
              </a:rPr>
              <a:t>статья 19.1)</a:t>
            </a:r>
            <a:r>
              <a:rPr lang="ru-RU" sz="6400" dirty="0" smtClean="0">
                <a:solidFill>
                  <a:srgbClr val="002060"/>
                </a:solidFill>
                <a:hlinkClick r:id="rId8"/>
              </a:rPr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sz="5600" dirty="0">
              <a:solidFill>
                <a:srgbClr val="002060"/>
              </a:solidFill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6400" b="1" dirty="0">
                <a:solidFill>
                  <a:srgbClr val="FF0000"/>
                </a:solidFill>
              </a:rPr>
              <a:t>Ответственность за совершение </a:t>
            </a:r>
            <a:r>
              <a:rPr lang="ru-RU" sz="6400" b="1" dirty="0" smtClean="0">
                <a:solidFill>
                  <a:srgbClr val="FF0000"/>
                </a:solidFill>
              </a:rPr>
              <a:t>несовершеннолетним деяния, содержащего признаки административного правонарушения либо преступления, но не достигшим ко времени совершения такого деяния возраста, с которого наступает административная или уголовная ответственность, несут </a:t>
            </a:r>
            <a:r>
              <a:rPr lang="ru-RU" sz="6400" b="1" dirty="0">
                <a:solidFill>
                  <a:srgbClr val="FF0000"/>
                </a:solidFill>
              </a:rPr>
              <a:t>его законные представители (</a:t>
            </a:r>
            <a:r>
              <a:rPr lang="ru-RU" sz="6400" b="1" dirty="0" smtClean="0">
                <a:solidFill>
                  <a:srgbClr val="FF0000"/>
                </a:solidFill>
              </a:rPr>
              <a:t>родители или лица, их заменяющие) по части 1 статьи 10.3 КоАП «</a:t>
            </a:r>
            <a:r>
              <a:rPr lang="ru-RU" sz="6400" b="1" dirty="0">
                <a:solidFill>
                  <a:srgbClr val="FF0000"/>
                </a:solidFill>
              </a:rPr>
              <a:t>Невыполнение обязанностей по воспитанию детей</a:t>
            </a:r>
            <a:r>
              <a:rPr lang="ru-RU" sz="6400" b="1" dirty="0" smtClean="0">
                <a:solidFill>
                  <a:srgbClr val="FF0000"/>
                </a:solidFill>
              </a:rPr>
              <a:t>».</a:t>
            </a:r>
            <a:endParaRPr lang="ru-RU" sz="6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488" y="428625"/>
            <a:ext cx="8545512" cy="863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</a:t>
            </a:r>
            <a:b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родителей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088" y="1557338"/>
            <a:ext cx="3052762" cy="13843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marL="137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Статья 10.1 КоАП. </a:t>
            </a:r>
          </a:p>
          <a:p>
            <a:pPr marL="137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bg1"/>
                </a:solidFill>
                <a:latin typeface="+mn-lt"/>
                <a:cs typeface="+mn-cs"/>
              </a:rPr>
              <a:t>Умышленное причинение телесного повреждения и иные насильственные действия либо нарушение защитного предписания</a:t>
            </a:r>
            <a:endParaRPr lang="ru-RU" sz="14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3800" y="1392238"/>
            <a:ext cx="3836988" cy="2308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Часть 1 статьи 10.3 КоАП.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 Невыполнение родителями или лицами, их заменяющими, обязанностей по воспитанию детей, повлекшее совершение несовершеннолетним деяния, содержащего признаки административного правонарушения либо преступления, но не достигшим ко времени совершения такого деяния возраста, с которого наступает административная или уголовная ответственность за совершение деяния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80063" y="4206875"/>
            <a:ext cx="2908300" cy="2032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Часть 2 статьи 10.3 КоАП. </a:t>
            </a:r>
            <a:r>
              <a:rPr lang="ru-RU" sz="1400" b="1" i="1" dirty="0">
                <a:solidFill>
                  <a:schemeClr val="bg1"/>
                </a:solidFill>
                <a:latin typeface="+mn-lt"/>
                <a:cs typeface="+mn-cs"/>
              </a:rPr>
              <a:t>Невыполнение родителями или лицами, их замещающими, обязанностей по сопровождению несовершеннолетнего в возрасте до 16 лет либо по обеспечению его сопровождения совершеннолетним лицом в период с 23:00 до 06:00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9388" y="3429000"/>
            <a:ext cx="4608512" cy="30464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Статья 19.4 КоАП.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Вовлечение несовершеннолетнего в антиобщественное поведение путем покупки для него алкогольных, слабоалкогольных напитков или пива, а также иное вовлечение лицом, достигшим возраста восемнадцати лет, заведомо несовершеннолетнего в употребление алкогольных, слабоалкогольных напитков или пива либо в немедицинское употребление сильнодействующих или других одурманивающих веществ, а равно вовлечение несовершеннолетнего в участие в собрании, митинге, уличном шествии, демонстрации, пикетировании, ином массовом мероприятии, проводимых с нарушением установленного порядка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428625" y="500063"/>
            <a:ext cx="8183563" cy="1050925"/>
          </a:xfr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 родителей</a:t>
            </a:r>
            <a:endParaRPr lang="ru-RU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713" y="1563688"/>
            <a:ext cx="2709862" cy="739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Статья 159 УК</a:t>
            </a:r>
            <a:r>
              <a:rPr lang="ru-RU" sz="1400" b="1" i="1" dirty="0">
                <a:solidFill>
                  <a:schemeClr val="bg1"/>
                </a:solidFill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dirty="0">
                <a:solidFill>
                  <a:schemeClr val="bg1"/>
                </a:solidFill>
                <a:latin typeface="+mn-lt"/>
                <a:cs typeface="+mn-cs"/>
              </a:rPr>
              <a:t>Оставление в опасности</a:t>
            </a:r>
          </a:p>
          <a:p>
            <a:pPr marL="13716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03913" y="5157788"/>
            <a:ext cx="2736850" cy="8302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Преступления против половой неприкосновенности или половой свободы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70613" y="3424238"/>
            <a:ext cx="2736850" cy="10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Статья 173 УК</a:t>
            </a: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Вовлечение несовершеннолетнего в антиобщественное поведение</a:t>
            </a:r>
            <a:endParaRPr lang="ru-RU" sz="1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8500" y="2492375"/>
            <a:ext cx="2908300" cy="8302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Статья 172 УК</a:t>
            </a: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Вовлечение несовершеннолетнего в совершение преступления</a:t>
            </a:r>
            <a:endParaRPr lang="ru-RU" sz="1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9413" y="4140200"/>
            <a:ext cx="4752975" cy="12001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Статья 174 УК.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dirty="0">
                <a:solidFill>
                  <a:schemeClr val="bg1"/>
                </a:solidFill>
                <a:latin typeface="+mn-lt"/>
                <a:cs typeface="+mn-cs"/>
              </a:rPr>
              <a:t>Уклонение родителей от содержания детей либо от возмещения расходов, затраченных государством на содержание детей, находящихся или находившихся на государственном обеспечении</a:t>
            </a:r>
            <a:endParaRPr lang="ru-RU" sz="1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-9138" y="1"/>
          <a:ext cx="915313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899</TotalTime>
  <Words>1056</Words>
  <Application>Microsoft Office PowerPoint</Application>
  <PresentationFormat>Экран (4:3)</PresentationFormat>
  <Paragraphs>104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Verdana</vt:lpstr>
      <vt:lpstr>Wingdings 2</vt:lpstr>
      <vt:lpstr>Calibri</vt:lpstr>
      <vt:lpstr>Times New Roman</vt:lpstr>
      <vt:lpstr>Wingdings</vt:lpstr>
      <vt:lpstr>Аспект</vt:lpstr>
      <vt:lpstr>ПРАВОВАЯ ОТВЕТСТВЕННОСТЬ РОДИТЕЛЕЙ  ЗА ЖИЗНЬ И ЗДОРОВЬЕ НЕСОВЕРШЕННОЛЕТНИХ,  А ТАКЖЕ ПОСЛЕДСТВИЯ ПРОТИВОПРАВНЫХ ПОСТУПКОВ, СОВЕРШАЕМЫХ ДЕТЬМИ И ПОДРОСТКАМИ </vt:lpstr>
      <vt:lpstr>Безопасность детей наше общее дело. Сохранение жизни и здоровья детей –  главная обязанность взрослых.</vt:lpstr>
      <vt:lpstr>Безопасность детей наше общее дело. Сохранение жизни и здоровья детей –  главная обязанность взрослых.</vt:lpstr>
      <vt:lpstr>Ответственность родителей за воспитание детей, обеспечение их безопасности</vt:lpstr>
      <vt:lpstr>Статьей 67 Кодекса Республики Беларусь о браке и семье и пунктом 1 Декрета №18 определены случаи ненадлежащего воспитания и содержания детей, нахождения детей в социально опасном положении, признания ребенка нуждающимся в государственной защите</vt:lpstr>
      <vt:lpstr> В настоящее время в Республике Беларусь за совершение противоправных поступков предусмотрены два вида ответственности: административная и уголовная</vt:lpstr>
      <vt:lpstr>Административная  ответственность родителей</vt:lpstr>
      <vt:lpstr>Уголовная ответственность родителей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–  ответственность  родителей</dc:title>
  <dc:creator>505</dc:creator>
  <cp:lastModifiedBy>BEST</cp:lastModifiedBy>
  <cp:revision>97</cp:revision>
  <dcterms:created xsi:type="dcterms:W3CDTF">2019-04-14T15:03:35Z</dcterms:created>
  <dcterms:modified xsi:type="dcterms:W3CDTF">2021-03-16T11:40:53Z</dcterms:modified>
</cp:coreProperties>
</file>