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9"/>
  </p:handoutMasterIdLst>
  <p:sldIdLst>
    <p:sldId id="256" r:id="rId2"/>
    <p:sldId id="273" r:id="rId3"/>
    <p:sldId id="274" r:id="rId4"/>
    <p:sldId id="287" r:id="rId5"/>
    <p:sldId id="276" r:id="rId6"/>
    <p:sldId id="284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5" r:id="rId15"/>
    <p:sldId id="288" r:id="rId16"/>
    <p:sldId id="289" r:id="rId17"/>
    <p:sldId id="28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56"/>
            <p14:sldId id="273"/>
            <p14:sldId id="274"/>
            <p14:sldId id="287"/>
            <p14:sldId id="276"/>
            <p14:sldId id="284"/>
            <p14:sldId id="277"/>
            <p14:sldId id="278"/>
            <p14:sldId id="279"/>
            <p14:sldId id="280"/>
            <p14:sldId id="281"/>
            <p14:sldId id="282"/>
            <p14:sldId id="283"/>
            <p14:sldId id="285"/>
            <p14:sldId id="288"/>
            <p14:sldId id="289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D9E"/>
    <a:srgbClr val="8A5A4D"/>
    <a:srgbClr val="44668D"/>
    <a:srgbClr val="36639A"/>
    <a:srgbClr val="1A356C"/>
    <a:srgbClr val="12254A"/>
    <a:srgbClr val="CDDAF3"/>
    <a:srgbClr val="3A5896"/>
    <a:srgbClr val="EB752B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310" autoAdjust="0"/>
  </p:normalViewPr>
  <p:slideViewPr>
    <p:cSldViewPr snapToGrid="0">
      <p:cViewPr varScale="1">
        <p:scale>
          <a:sx n="93" d="100"/>
          <a:sy n="93" d="100"/>
        </p:scale>
        <p:origin x="134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163208"/>
            <a:ext cx="7886698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99320"/>
            <a:ext cx="4526062" cy="16586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5824" y="5199319"/>
            <a:ext cx="5348176" cy="1658679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9144000" cy="5199318"/>
          </a:xfrm>
          <a:prstGeom prst="rect">
            <a:avLst/>
          </a:prstGeom>
          <a:solidFill>
            <a:srgbClr val="8C8D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8404" y="5199318"/>
            <a:ext cx="9144000" cy="1442628"/>
          </a:xfrm>
          <a:prstGeom prst="rect">
            <a:avLst/>
          </a:prstGeom>
          <a:gradFill flip="none" rotWithShape="1">
            <a:gsLst>
              <a:gs pos="0">
                <a:srgbClr val="8C8D9E">
                  <a:alpha val="0"/>
                </a:srgbClr>
              </a:gs>
              <a:gs pos="100000">
                <a:srgbClr val="8C8D9E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14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515" y="3037717"/>
            <a:ext cx="634138" cy="475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1475" y="3129157"/>
            <a:ext cx="634138" cy="475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92763" y="323609"/>
            <a:ext cx="81584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Городской каршеринг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15100" y="56576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Выполнил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Ковалёв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Д.О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Кар 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01" y="2082800"/>
            <a:ext cx="4940300" cy="2920999"/>
          </a:xfrm>
        </p:spPr>
      </p:pic>
      <p:sp>
        <p:nvSpPr>
          <p:cNvPr id="4" name="TextBox 3"/>
          <p:cNvSpPr txBox="1"/>
          <p:nvPr/>
        </p:nvSpPr>
        <p:spPr>
          <a:xfrm>
            <a:off x="3129429" y="121136"/>
            <a:ext cx="2901950" cy="107721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Поездка и зарядка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8600" y="1729135"/>
            <a:ext cx="3924300" cy="415498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авто будет храниться ключ, который позволит завести двигатель. Далее необходимо подключить смартфон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-теля к зарядке, чтобы в пути не села батарея. При необходимости зарядки авто сработает сигнал, пользователю будут предложены ближайшие АЗС или парковочные места, где он сможет оставить автомобиль на зарядке и пересесть на уже заряженный автомобиль.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02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4885"/>
            <a:ext cx="9144000" cy="5453116"/>
          </a:xfrm>
        </p:spPr>
      </p:pic>
      <p:sp>
        <p:nvSpPr>
          <p:cNvPr id="4" name="TextBox 3"/>
          <p:cNvSpPr txBox="1"/>
          <p:nvPr/>
        </p:nvSpPr>
        <p:spPr>
          <a:xfrm>
            <a:off x="368300" y="362591"/>
            <a:ext cx="6684236" cy="5847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АЗС с внедрением системы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2836" y="133832"/>
            <a:ext cx="1641936" cy="104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303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8500"/>
            <a:ext cx="9144000" cy="4889500"/>
          </a:xfrm>
        </p:spPr>
      </p:pic>
      <p:sp>
        <p:nvSpPr>
          <p:cNvPr id="5" name="TextBox 4"/>
          <p:cNvSpPr txBox="1"/>
          <p:nvPr/>
        </p:nvSpPr>
        <p:spPr>
          <a:xfrm>
            <a:off x="-88900" y="654689"/>
            <a:ext cx="7759700" cy="5847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парковки с внедрением системы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2064" y="425930"/>
            <a:ext cx="1641936" cy="104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063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9429" y="121136"/>
            <a:ext cx="2901950" cy="107721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Завершение поездки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9700" y="1440408"/>
            <a:ext cx="3924300" cy="415498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пользователь будет подъезжать к указанному месту назначения, система навигации укажет место стоянки автомобиля. По прибытию в место назначения необходимо поставить авто на стояночный тормоз, выключить фары и закрыть автомобиль. С помощью мобильного приложения нужно завершить аренду. Со счета клиента будут списаны средства согласно тарифу.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eКар 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046" y="2071867"/>
            <a:ext cx="4953964" cy="2951545"/>
          </a:xfrm>
        </p:spPr>
      </p:pic>
    </p:spTree>
    <p:extLst>
      <p:ext uri="{BB962C8B-B14F-4D97-AF65-F5344CB8AC3E}">
        <p14:creationId xmlns:p14="http://schemas.microsoft.com/office/powerpoint/2010/main" val="32823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896" y="1205499"/>
            <a:ext cx="8973104" cy="5287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1. Экономия средств при использовании «</a:t>
            </a:r>
            <a:r>
              <a:rPr lang="de-DE" dirty="0" err="1" smtClean="0">
                <a:solidFill>
                  <a:schemeClr val="bg1"/>
                </a:solidFill>
              </a:rPr>
              <a:t>eCar</a:t>
            </a:r>
            <a:r>
              <a:rPr lang="ru-RU" dirty="0" smtClean="0">
                <a:solidFill>
                  <a:schemeClr val="bg1"/>
                </a:solidFill>
              </a:rPr>
              <a:t>» по срав-нению с использованием личного авто составит      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69,86%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2. Экологический эффект при использовании электро-энергии произведенной на ТЭЦ составит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25 %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3. При условии, что </a:t>
            </a:r>
            <a:r>
              <a:rPr lang="ru-RU" dirty="0">
                <a:solidFill>
                  <a:schemeClr val="bg1"/>
                </a:solidFill>
              </a:rPr>
              <a:t>заправки питают </a:t>
            </a:r>
            <a:r>
              <a:rPr lang="ru-RU" dirty="0" err="1" smtClean="0">
                <a:solidFill>
                  <a:schemeClr val="bg1"/>
                </a:solidFill>
              </a:rPr>
              <a:t>гидроэлектростан-ции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или другие станции на возобновляемой энергии, то </a:t>
            </a:r>
            <a:r>
              <a:rPr lang="ru-RU" dirty="0" smtClean="0">
                <a:solidFill>
                  <a:schemeClr val="bg1"/>
                </a:solidFill>
              </a:rPr>
              <a:t>сравнительная </a:t>
            </a:r>
            <a:r>
              <a:rPr lang="ru-RU" dirty="0" err="1" smtClean="0">
                <a:solidFill>
                  <a:schemeClr val="bg1"/>
                </a:solidFill>
              </a:rPr>
              <a:t>экологичность</a:t>
            </a:r>
            <a:r>
              <a:rPr lang="ru-RU" dirty="0" smtClean="0">
                <a:solidFill>
                  <a:schemeClr val="bg1"/>
                </a:solidFill>
              </a:rPr>
              <a:t> превысит 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2272" y="119659"/>
            <a:ext cx="1641936" cy="104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194298" y="339413"/>
            <a:ext cx="3282947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ЦИФРАХ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047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uto.ironhorse.ru/wp-content/uploads/2018/02/Z500-EV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772" y="3480297"/>
            <a:ext cx="5382228" cy="3296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85948"/>
            <a:ext cx="7986533" cy="48897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x-none" dirty="0" smtClean="0">
                <a:solidFill>
                  <a:schemeClr val="bg1"/>
                </a:solidFill>
              </a:rPr>
              <a:t>	Э</a:t>
            </a:r>
            <a:r>
              <a:rPr lang="ru-RU" dirty="0" err="1" smtClean="0">
                <a:solidFill>
                  <a:schemeClr val="bg1"/>
                </a:solidFill>
              </a:rPr>
              <a:t>лектрический</a:t>
            </a:r>
            <a:r>
              <a:rPr lang="ru-RU" dirty="0" smtClean="0">
                <a:solidFill>
                  <a:schemeClr val="bg1"/>
                </a:solidFill>
              </a:rPr>
              <a:t> двигатель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x-none" dirty="0" smtClean="0">
                <a:solidFill>
                  <a:schemeClr val="bg1"/>
                </a:solidFill>
              </a:rPr>
              <a:t>мощностью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72 лошадиные силы (53 кВт</a:t>
            </a:r>
            <a:r>
              <a:rPr lang="ru-RU" dirty="0" smtClean="0">
                <a:solidFill>
                  <a:schemeClr val="bg1"/>
                </a:solidFill>
              </a:rPr>
              <a:t>).</a:t>
            </a:r>
            <a:endParaRPr lang="x-none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x-none" dirty="0" smtClean="0">
                <a:solidFill>
                  <a:schemeClr val="bg1"/>
                </a:solidFill>
              </a:rPr>
              <a:t>	</a:t>
            </a:r>
            <a:r>
              <a:rPr lang="ru-RU" dirty="0" smtClean="0">
                <a:solidFill>
                  <a:schemeClr val="bg1"/>
                </a:solidFill>
              </a:rPr>
              <a:t>Весь </a:t>
            </a:r>
            <a:r>
              <a:rPr lang="ru-RU" dirty="0">
                <a:solidFill>
                  <a:schemeClr val="bg1"/>
                </a:solidFill>
              </a:rPr>
              <a:t>потенциал </a:t>
            </a:r>
            <a:r>
              <a:rPr lang="x-none" dirty="0" smtClean="0">
                <a:solidFill>
                  <a:schemeClr val="bg1"/>
                </a:solidFill>
              </a:rPr>
              <a:t>передается</a:t>
            </a: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>
                <a:solidFill>
                  <a:schemeClr val="bg1"/>
                </a:solidFill>
              </a:rPr>
              <a:t>передние колеса посредством одноступенчатого редуктора.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x-none" dirty="0" smtClean="0">
                <a:solidFill>
                  <a:schemeClr val="bg1"/>
                </a:solidFill>
              </a:rPr>
              <a:t>	</a:t>
            </a:r>
            <a:r>
              <a:rPr lang="ru-RU" dirty="0" smtClean="0">
                <a:solidFill>
                  <a:schemeClr val="bg1"/>
                </a:solidFill>
              </a:rPr>
              <a:t>Стандартно </a:t>
            </a:r>
            <a:r>
              <a:rPr lang="ru-RU" dirty="0" err="1">
                <a:solidFill>
                  <a:schemeClr val="bg1"/>
                </a:solidFill>
              </a:rPr>
              <a:t>Zotye</a:t>
            </a:r>
            <a:r>
              <a:rPr lang="ru-RU" dirty="0">
                <a:solidFill>
                  <a:schemeClr val="bg1"/>
                </a:solidFill>
              </a:rPr>
              <a:t> Z500 EV оснащается литий-ионной батареей, которая обеспечивает ему хороший запас хода – 250 </a:t>
            </a:r>
            <a:r>
              <a:rPr lang="ru-RU" dirty="0" smtClean="0">
                <a:solidFill>
                  <a:schemeClr val="bg1"/>
                </a:solidFill>
              </a:rPr>
              <a:t>км</a:t>
            </a:r>
            <a:r>
              <a:rPr lang="x-none" dirty="0" smtClean="0">
                <a:solidFill>
                  <a:schemeClr val="bg1"/>
                </a:solidFill>
              </a:rPr>
              <a:t>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одной зарядке.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99677" y="0"/>
            <a:ext cx="3187177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Zotye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Z500 </a:t>
            </a:r>
            <a:endParaRPr lang="x-non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791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11061"/>
            <a:ext cx="9051403" cy="4889709"/>
          </a:xfrm>
        </p:spPr>
        <p:txBody>
          <a:bodyPr/>
          <a:lstStyle/>
          <a:p>
            <a:pPr lvl="1" algn="just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bg1"/>
                </a:solidFill>
              </a:rPr>
              <a:t>Срок окупаемости проекта составляет 7 лет</a:t>
            </a:r>
          </a:p>
          <a:p>
            <a:pPr lvl="1" algn="just">
              <a:buFont typeface="Wingdings" panose="05000000000000000000" pitchFamily="2" charset="2"/>
              <a:buChar char="ü"/>
            </a:pPr>
            <a:endParaRPr lang="ru-RU" sz="3000" dirty="0" smtClean="0">
              <a:solidFill>
                <a:schemeClr val="bg1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bg1"/>
                </a:solidFill>
              </a:rPr>
              <a:t>Внутренняя норма рентабельности </a:t>
            </a:r>
            <a:r>
              <a:rPr lang="de-DE" sz="3000" dirty="0" smtClean="0">
                <a:solidFill>
                  <a:schemeClr val="bg1"/>
                </a:solidFill>
              </a:rPr>
              <a:t>(IRR)</a:t>
            </a:r>
            <a:r>
              <a:rPr lang="ru-RU" sz="3000" dirty="0" smtClean="0">
                <a:solidFill>
                  <a:schemeClr val="bg1"/>
                </a:solidFill>
              </a:rPr>
              <a:t> 1,04%</a:t>
            </a:r>
          </a:p>
          <a:p>
            <a:pPr lvl="1" algn="just">
              <a:buFont typeface="Wingdings" panose="05000000000000000000" pitchFamily="2" charset="2"/>
              <a:buChar char="ü"/>
            </a:pPr>
            <a:endParaRPr lang="ru-RU" sz="3000" dirty="0" smtClean="0">
              <a:solidFill>
                <a:schemeClr val="bg1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bg1"/>
                </a:solidFill>
              </a:rPr>
              <a:t>Чистый дисконтированный доход </a:t>
            </a:r>
            <a:r>
              <a:rPr lang="de-DE" sz="3000" dirty="0" smtClean="0">
                <a:solidFill>
                  <a:schemeClr val="bg1"/>
                </a:solidFill>
              </a:rPr>
              <a:t>(NVP)</a:t>
            </a:r>
            <a:r>
              <a:rPr lang="ru-RU" sz="3000" dirty="0" smtClean="0">
                <a:solidFill>
                  <a:schemeClr val="bg1"/>
                </a:solidFill>
              </a:rPr>
              <a:t> в 7 году составит 1</a:t>
            </a:r>
            <a:r>
              <a:rPr lang="de-DE" sz="3000" dirty="0" smtClean="0">
                <a:solidFill>
                  <a:schemeClr val="bg1"/>
                </a:solidFill>
              </a:rPr>
              <a:t>9</a:t>
            </a:r>
            <a:r>
              <a:rPr lang="ru-RU" sz="3000" dirty="0" smtClean="0">
                <a:solidFill>
                  <a:schemeClr val="bg1"/>
                </a:solidFill>
              </a:rPr>
              <a:t> 264,45 </a:t>
            </a:r>
            <a:r>
              <a:rPr lang="ru-RU" sz="3000" dirty="0" err="1" smtClean="0">
                <a:solidFill>
                  <a:schemeClr val="bg1"/>
                </a:solidFill>
              </a:rPr>
              <a:t>руб</a:t>
            </a:r>
            <a:r>
              <a:rPr lang="de-DE" sz="3000" dirty="0">
                <a:solidFill>
                  <a:schemeClr val="bg1"/>
                </a:solidFill>
              </a:rPr>
              <a:t>.</a:t>
            </a:r>
            <a:endParaRPr lang="de-DE" sz="3000" dirty="0" smtClean="0">
              <a:solidFill>
                <a:schemeClr val="bg1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endParaRPr lang="ru-RU" sz="3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3413" y="163206"/>
            <a:ext cx="1641936" cy="104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59202" y="361187"/>
            <a:ext cx="6408758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/>
              <a:t>Экономическая </a:t>
            </a:r>
            <a:r>
              <a:rPr lang="ru-RU" sz="3600" dirty="0"/>
              <a:t>характеристика </a:t>
            </a:r>
          </a:p>
        </p:txBody>
      </p:sp>
    </p:spTree>
    <p:extLst>
      <p:ext uri="{BB962C8B-B14F-4D97-AF65-F5344CB8AC3E}">
        <p14:creationId xmlns:p14="http://schemas.microsoft.com/office/powerpoint/2010/main" val="110520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956" y="2872528"/>
            <a:ext cx="1916057" cy="121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794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1551" y="182354"/>
            <a:ext cx="4362449" cy="63708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 Использование личного автомобиля в наши дни предполагает: </a:t>
            </a:r>
          </a:p>
          <a:p>
            <a:pPr marL="0" indent="0">
              <a:buNone/>
            </a:pPr>
            <a:r>
              <a:rPr lang="ru-RU" dirty="0" smtClean="0"/>
              <a:t> -оплату транспортного налога;</a:t>
            </a:r>
          </a:p>
          <a:p>
            <a:pPr marL="0" indent="0">
              <a:buNone/>
            </a:pPr>
            <a:r>
              <a:rPr lang="ru-RU" dirty="0" smtClean="0"/>
              <a:t> -плату за страхование ТС;</a:t>
            </a:r>
          </a:p>
          <a:p>
            <a:pPr marL="0" indent="0">
              <a:buNone/>
            </a:pPr>
            <a:r>
              <a:rPr lang="ru-RU" dirty="0" smtClean="0"/>
              <a:t> -контроль технического состояния и обслуживание(ремонт) ТС;</a:t>
            </a:r>
          </a:p>
          <a:p>
            <a:pPr marL="0" indent="0">
              <a:buNone/>
            </a:pPr>
            <a:r>
              <a:rPr lang="ru-RU" dirty="0" smtClean="0"/>
              <a:t> -плату за стоянку/покупку машиноместа;</a:t>
            </a:r>
          </a:p>
          <a:p>
            <a:pPr marL="0" indent="0">
              <a:buNone/>
            </a:pPr>
            <a:r>
              <a:rPr lang="ru-RU" dirty="0" smtClean="0"/>
              <a:t> -загрязнение окружающей среды при использовании авто с ДВС;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28" y="182353"/>
            <a:ext cx="4187221" cy="16562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27" y="2150853"/>
            <a:ext cx="4187221" cy="16562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76" y="4119353"/>
            <a:ext cx="4193572" cy="16865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62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27000"/>
            <a:ext cx="8534400" cy="218439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  Не стоит забывать о том, что автомобиль среднего владельца простаивает более 90% всего времени, что </a:t>
            </a:r>
            <a:r>
              <a:rPr lang="ru-RU" dirty="0"/>
              <a:t>вызывает перегрузку городских площадей </a:t>
            </a:r>
            <a:r>
              <a:rPr lang="ru-RU" dirty="0" smtClean="0"/>
              <a:t>автомобилями. Кроме того, автомобили старше 10 лет обычно имеют низкий экологический </a:t>
            </a:r>
            <a:r>
              <a:rPr lang="ru-RU" dirty="0"/>
              <a:t>стандарт, регулирующий содержание вредных веществ в </a:t>
            </a:r>
            <a:r>
              <a:rPr lang="ru-RU" dirty="0" smtClean="0"/>
              <a:t>выхлопных газах.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894" y="4319379"/>
            <a:ext cx="2884488" cy="17385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894" y="2311399"/>
            <a:ext cx="2884488" cy="17385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311399"/>
            <a:ext cx="5201516" cy="3746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96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449" y="176085"/>
            <a:ext cx="7869890" cy="4889709"/>
          </a:xfrm>
        </p:spPr>
        <p:txBody>
          <a:bodyPr/>
          <a:lstStyle/>
          <a:p>
            <a:pPr marL="0" indent="0" algn="just">
              <a:buNone/>
            </a:pPr>
            <a:r>
              <a:rPr lang="x-none" dirty="0" smtClean="0">
                <a:solidFill>
                  <a:schemeClr val="bg1"/>
                </a:solidFill>
              </a:rPr>
              <a:t>	П</a:t>
            </a:r>
            <a:r>
              <a:rPr lang="ru-RU" dirty="0" smtClean="0">
                <a:solidFill>
                  <a:schemeClr val="bg1"/>
                </a:solidFill>
              </a:rPr>
              <a:t>резидент </a:t>
            </a:r>
            <a:r>
              <a:rPr lang="ru-RU" dirty="0">
                <a:solidFill>
                  <a:schemeClr val="bg1"/>
                </a:solidFill>
              </a:rPr>
              <a:t>Беларуси Александр Лукашенко подписал указ №273 «О стимулировании использования </a:t>
            </a:r>
            <a:r>
              <a:rPr lang="ru-RU" dirty="0" smtClean="0">
                <a:solidFill>
                  <a:schemeClr val="bg1"/>
                </a:solidFill>
              </a:rPr>
              <a:t>электромобилей»</a:t>
            </a:r>
            <a:endParaRPr lang="x-none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x-none" dirty="0" smtClean="0">
                <a:solidFill>
                  <a:schemeClr val="bg1"/>
                </a:solidFill>
              </a:rPr>
              <a:t>	</a:t>
            </a:r>
            <a:r>
              <a:rPr lang="ru-RU" dirty="0" smtClean="0">
                <a:solidFill>
                  <a:schemeClr val="bg1"/>
                </a:solidFill>
              </a:rPr>
              <a:t>Владельцев </a:t>
            </a:r>
            <a:r>
              <a:rPr lang="ru-RU" dirty="0">
                <a:solidFill>
                  <a:schemeClr val="bg1"/>
                </a:solidFill>
              </a:rPr>
              <a:t>электромобилей освободят от уплаты пошлины за выдачу допуска к участию в дорожном движении, а также налога на добавленную стоимость при ввозе на территорию Беларуси зарядных устройств, не производимых на территории страны.</a:t>
            </a:r>
          </a:p>
        </p:txBody>
      </p:sp>
      <p:pic>
        <p:nvPicPr>
          <p:cNvPr id="2050" name="Picture 2" descr="http://brest.biz/source/photos/2018/07/11/4aea859b4de9008ec6ee402149f72984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884" y="3447000"/>
            <a:ext cx="4858116" cy="3237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?r=AzGBqNaF5OQp2lMpnhRx4DEFViR-1pp77HmleSMNecZRzmtpz_RGPWaKt8aWV39bKU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824" y="4281949"/>
            <a:ext cx="1567686" cy="1567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3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1" y="-139700"/>
            <a:ext cx="9042400" cy="3200400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Идея проекта       заключается во внедрении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каршеринга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который будет использовать исключительно электромобили. Это позволит не только решить проблему свободного передвижения граждан по городу, но и обеспечит улучшение экологической ситуации 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50" y="311150"/>
            <a:ext cx="1289050" cy="64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0" y="2421791"/>
            <a:ext cx="6261101" cy="3823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09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b.by/upload/resize_cache/slam.image/iblock/fe6/820_2000_1/fe624484850603cd2108d8c04d9282af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326" y="4525785"/>
            <a:ext cx="3159888" cy="1611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elmarket.by/sites/default/files/styles/front_img_style/public/article/image/2019/01/000022_b8a5924e049c8771432581d20044c04e_42229.jpg?itok=Xrgd658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326" y="2639196"/>
            <a:ext cx="3159888" cy="1611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vtogide.ru/wp-content/uploads/2015/10/E%60kologichnos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326" y="810564"/>
            <a:ext cx="3159888" cy="1620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773610" cy="64123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Основными предпосылками для внедрения системы являются следующее: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современные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электрокары обладают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    рядом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очевидных преимуществ.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            Ключевое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городской среды — 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экологичность</a:t>
            </a:r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национальная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развития 	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                     зарядной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инфраструктуры и 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электро-                                  мобильного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транспорта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предусма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                                         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тривает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появление к 2025 году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в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Беларуси 262 зарядных 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станций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AutoNum type="arabicPeriod"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электротранспорт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стать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одним				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эффективных потребителей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       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элекроэнергии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производимой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БелАЭС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514350" indent="-514350">
              <a:buAutoNum type="arabicPeriod"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667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Кар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977" y="2095500"/>
            <a:ext cx="5125385" cy="2857500"/>
          </a:xfrm>
        </p:spPr>
      </p:pic>
      <p:sp>
        <p:nvSpPr>
          <p:cNvPr id="4" name="TextBox 3"/>
          <p:cNvSpPr txBox="1"/>
          <p:nvPr/>
        </p:nvSpPr>
        <p:spPr>
          <a:xfrm>
            <a:off x="5473700" y="1995366"/>
            <a:ext cx="3581400" cy="34163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начала необходимо скачать приложение и  пройти  регистрацию. После нужно подписать договор и авторизовать банковскую карту в системе. Затем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пользова-тель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получит уникальный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пин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9150" y="1161950"/>
            <a:ext cx="2425700" cy="5847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Регистрация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850" y="99776"/>
            <a:ext cx="1641936" cy="104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262914" y="328534"/>
            <a:ext cx="3598136" cy="5847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системы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15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Кар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84" y="2070101"/>
            <a:ext cx="5193016" cy="2857500"/>
          </a:xfrm>
        </p:spPr>
      </p:pic>
      <p:sp>
        <p:nvSpPr>
          <p:cNvPr id="5" name="TextBox 4"/>
          <p:cNvSpPr txBox="1"/>
          <p:nvPr/>
        </p:nvSpPr>
        <p:spPr>
          <a:xfrm>
            <a:off x="5410200" y="1790691"/>
            <a:ext cx="3835400" cy="34163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После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исходя из текущего местоположения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пользователя,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предложены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автомобили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бронирования.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Забронированный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автомобиль будет ожидать пользователя в течении 30 минут.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9450" y="285650"/>
            <a:ext cx="2901950" cy="107721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Бронирование автомобиля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71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9450" y="285650"/>
            <a:ext cx="2901950" cy="107721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Аренда автомобиля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eКар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213" y="2062163"/>
            <a:ext cx="5005387" cy="2873375"/>
          </a:xfrm>
        </p:spPr>
      </p:pic>
      <p:sp>
        <p:nvSpPr>
          <p:cNvPr id="7" name="TextBox 6"/>
          <p:cNvSpPr txBox="1"/>
          <p:nvPr/>
        </p:nvSpPr>
        <p:spPr>
          <a:xfrm>
            <a:off x="5308600" y="1729135"/>
            <a:ext cx="3924300" cy="38472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Прежде необходимо провести внешний осмотр авто на предмет повреждений. Затем можно подтвердить аренду авто. Для открытия авто нужно ввести полученный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пин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или же считать уникальный штрих-код под лобовым стеклом авто, чтобы устройство разблокировало центральный замок. После поль-зователь вводит пароль платеж-ной системы 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930" y="6510615"/>
            <a:ext cx="463670" cy="34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932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1523</TotalTime>
  <Words>428</Words>
  <Application>Microsoft Office PowerPoint</Application>
  <PresentationFormat>Экран (4:3)</PresentationFormat>
  <Paragraphs>51</Paragraphs>
  <Slides>17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   Идея проекта       заключается во внедрении каршеринга, который будет использовать исключительно электромобили. Это позволит не только решить проблему свободного передвижения граждан по городу, но и обеспечит улучшение экологической ситуации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Пользователь Windows</cp:lastModifiedBy>
  <cp:revision>227</cp:revision>
  <cp:lastPrinted>2019-04-22T06:32:49Z</cp:lastPrinted>
  <dcterms:created xsi:type="dcterms:W3CDTF">2016-11-18T14:12:19Z</dcterms:created>
  <dcterms:modified xsi:type="dcterms:W3CDTF">2019-09-24T05:14:17Z</dcterms:modified>
</cp:coreProperties>
</file>