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9" r:id="rId5"/>
    <p:sldId id="273" r:id="rId6"/>
    <p:sldId id="274" r:id="rId7"/>
    <p:sldId id="275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6F9A-4387-45EE-98EF-938351246D12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82B8-591C-4682-B39C-FF9E53182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6F9A-4387-45EE-98EF-938351246D12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82B8-591C-4682-B39C-FF9E53182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6F9A-4387-45EE-98EF-938351246D12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82B8-591C-4682-B39C-FF9E53182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6F9A-4387-45EE-98EF-938351246D12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82B8-591C-4682-B39C-FF9E53182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6F9A-4387-45EE-98EF-938351246D12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82B8-591C-4682-B39C-FF9E53182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6F9A-4387-45EE-98EF-938351246D12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82B8-591C-4682-B39C-FF9E53182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6F9A-4387-45EE-98EF-938351246D12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82B8-591C-4682-B39C-FF9E53182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6F9A-4387-45EE-98EF-938351246D12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82B8-591C-4682-B39C-FF9E53182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6F9A-4387-45EE-98EF-938351246D12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82B8-591C-4682-B39C-FF9E53182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6F9A-4387-45EE-98EF-938351246D12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082B8-591C-4682-B39C-FF9E53182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6F9A-4387-45EE-98EF-938351246D12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7082B8-591C-4682-B39C-FF9E531827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326F9A-4387-45EE-98EF-938351246D12}" type="datetimeFigureOut">
              <a:rPr lang="ru-RU" smtClean="0"/>
              <a:pPr/>
              <a:t>26.09.2019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7082B8-591C-4682-B39C-FF9E531827A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by.yandex.net/i?id=c5d7ab480fcf7a38d3c0a4fe9c0ad4cb-l&amp;n=13"/>
          <p:cNvPicPr>
            <a:picLocks noChangeAspect="1" noChangeArrowheads="1"/>
          </p:cNvPicPr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-58824" y="0"/>
            <a:ext cx="920282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70892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b="1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Использование локомобилей в работе железнодорожной станции </a:t>
            </a:r>
            <a:endParaRPr lang="ru-RU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3168352" cy="17526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Выполнил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ru-RU" sz="2000" dirty="0" smtClean="0">
              <a:solidFill>
                <a:srgbClr val="FF0000"/>
              </a:solidFill>
            </a:endParaRPr>
          </a:p>
          <a:p>
            <a:pPr algn="l"/>
            <a:r>
              <a:rPr lang="ru-RU" sz="2000" dirty="0" smtClean="0">
                <a:solidFill>
                  <a:srgbClr val="FF0000"/>
                </a:solidFill>
              </a:rPr>
              <a:t>Ефимович В.А.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32656"/>
            <a:ext cx="6840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МИНИСТЕРСТВО ТРАНСПОРТА И КОММУНИКАЦИЙ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РЕСПУБЛИКИ БЕЛАРУСЬ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УЧРЕЖДЕНИЕ ОБРАЗОВАНИЯ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“БЕЛОРУССКИЙ ГОСУДАРСВЕННЫЙ УНИВЕРСИТЕТ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ТРАНСПОРТА”</a:t>
            </a:r>
            <a:endParaRPr lang="ru-RU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5157192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6237312"/>
            <a:ext cx="1396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Гомель </a:t>
            </a:r>
            <a:r>
              <a:rPr lang="ru-RU" dirty="0" smtClean="0">
                <a:solidFill>
                  <a:srgbClr val="FF0000"/>
                </a:solidFill>
              </a:rPr>
              <a:t>201</a:t>
            </a:r>
            <a:r>
              <a:rPr lang="en-US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1728192"/>
          </a:xfrm>
        </p:spPr>
        <p:txBody>
          <a:bodyPr>
            <a:normAutofit/>
          </a:bodyPr>
          <a:lstStyle/>
          <a:p>
            <a:pPr marL="0" indent="360363" algn="just">
              <a:buNone/>
            </a:pPr>
            <a:r>
              <a:rPr lang="ru-RU" sz="2900" dirty="0" smtClean="0"/>
              <a:t>Цель</a:t>
            </a:r>
            <a:r>
              <a:rPr lang="en-US" sz="2900" dirty="0" smtClean="0"/>
              <a:t>:</a:t>
            </a:r>
            <a:r>
              <a:rPr lang="ru-RU" sz="2900" dirty="0" smtClean="0"/>
              <a:t> разработать технологию местной и  маневровой работы станции Осиповичи-1 с применением локомобилей. </a:t>
            </a:r>
          </a:p>
          <a:p>
            <a:pPr>
              <a:buFontTx/>
              <a:buChar char="-"/>
            </a:pPr>
            <a:endParaRPr lang="ru-RU" dirty="0" smtClean="0"/>
          </a:p>
          <a:p>
            <a:pPr marL="0" indent="360363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64904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5488" algn="just"/>
            <a:r>
              <a:rPr lang="ru-RU" sz="2900" dirty="0" smtClean="0"/>
              <a:t>Объект</a:t>
            </a:r>
            <a:r>
              <a:rPr lang="en-US" sz="2900" dirty="0" smtClean="0"/>
              <a:t>:</a:t>
            </a:r>
            <a:r>
              <a:rPr lang="ru-RU" sz="2900" dirty="0" smtClean="0"/>
              <a:t> система местная и маневровая работа станции.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2636912"/>
            <a:ext cx="91440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900" dirty="0" smtClean="0"/>
              <a:t>Предмет</a:t>
            </a:r>
            <a:r>
              <a:rPr lang="en-US" sz="2900" dirty="0" smtClean="0"/>
              <a:t>:</a:t>
            </a:r>
            <a:r>
              <a:rPr lang="ru-RU" sz="2900" dirty="0" smtClean="0"/>
              <a:t>технология маневровой работы с использованием локомобиля.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476672"/>
            <a:ext cx="9144000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900" dirty="0" smtClean="0"/>
              <a:t>Актуальность применения локомобилей в работе станции состоит в том, что:</a:t>
            </a:r>
          </a:p>
          <a:p>
            <a:pPr indent="360363" algn="just">
              <a:buFont typeface="Wingdings" pitchFamily="2" charset="2"/>
              <a:buChar char="v"/>
            </a:pPr>
            <a:r>
              <a:rPr lang="ru-RU" sz="2900" dirty="0" smtClean="0"/>
              <a:t> возможны варианты улучшения условий </a:t>
            </a:r>
            <a:r>
              <a:rPr lang="ru-RU" sz="2900" dirty="0" err="1" smtClean="0"/>
              <a:t>логистических</a:t>
            </a:r>
            <a:r>
              <a:rPr lang="ru-RU" sz="2900" dirty="0" smtClean="0"/>
              <a:t> схем;</a:t>
            </a:r>
          </a:p>
          <a:p>
            <a:pPr indent="360363" algn="just">
              <a:buFont typeface="Wingdings" pitchFamily="2" charset="2"/>
              <a:buChar char="v"/>
            </a:pPr>
            <a:r>
              <a:rPr lang="ru-RU" sz="2900" dirty="0" smtClean="0"/>
              <a:t> железная дорога и их клиенты тратят значительные средства на содержание развитой инфраструктуры подъездных путей и содержания их, а также на обновление парка маневровых локомотивов, которые по стоимостным параметрам дороже локомобилей;</a:t>
            </a:r>
          </a:p>
          <a:p>
            <a:pPr indent="360363" algn="just">
              <a:buFont typeface="Wingdings" pitchFamily="2" charset="2"/>
              <a:buChar char="v"/>
            </a:pPr>
            <a:r>
              <a:rPr lang="ru-RU" sz="2900" dirty="0" smtClean="0"/>
              <a:t>потоки клиентов железнодорожного транспорта разнородны, появляется много достаточно нерегулируемых по времени и объему поставок.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196752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/>
            <a:r>
              <a:rPr lang="ru-RU" sz="2900" dirty="0" smtClean="0"/>
              <a:t>При исследование возможности замены   маневрового локомотива  локомобилем поставлены для решения следующие задачи:</a:t>
            </a:r>
          </a:p>
          <a:p>
            <a:pPr lvl="0" indent="360363" algn="just">
              <a:buFont typeface="Wingdings" pitchFamily="2" charset="2"/>
              <a:buChar char="v"/>
            </a:pPr>
            <a:r>
              <a:rPr lang="ru-RU" sz="2900" dirty="0" smtClean="0"/>
              <a:t>анализ существующей технологии работы станции;</a:t>
            </a:r>
          </a:p>
          <a:p>
            <a:pPr lvl="0" indent="360363" algn="just">
              <a:buFont typeface="Wingdings" pitchFamily="2" charset="2"/>
              <a:buChar char="v"/>
            </a:pPr>
            <a:r>
              <a:rPr lang="ru-RU" sz="2900" dirty="0" smtClean="0"/>
              <a:t>анализ и выбор типа локомобиля</a:t>
            </a:r>
            <a:r>
              <a:rPr lang="en-US" sz="2900" dirty="0" smtClean="0"/>
              <a:t>;</a:t>
            </a:r>
            <a:endParaRPr lang="ru-RU" sz="2900" dirty="0" smtClean="0"/>
          </a:p>
          <a:p>
            <a:pPr lvl="0" indent="360363" algn="just">
              <a:buFont typeface="Wingdings" pitchFamily="2" charset="2"/>
              <a:buChar char="v"/>
            </a:pPr>
            <a:r>
              <a:rPr lang="ru-RU" sz="2900" dirty="0" smtClean="0"/>
              <a:t>анализ возможности замещения технологический операций.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226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4293096"/>
            <a:ext cx="74168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/>
              <a:t>Рисунок 1 – Схема станции Осиповичи-1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19256" cy="701432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Таблица 1 –</a:t>
            </a:r>
            <a:r>
              <a:rPr lang="ru-RU" dirty="0" smtClean="0"/>
              <a:t> </a:t>
            </a:r>
            <a:r>
              <a:rPr lang="ru-RU" b="1" dirty="0" smtClean="0"/>
              <a:t> Характеристики локомобилей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764704"/>
          <a:ext cx="8208914" cy="5422941"/>
        </p:xfrm>
        <a:graphic>
          <a:graphicData uri="http://schemas.openxmlformats.org/drawingml/2006/table">
            <a:tbl>
              <a:tblPr/>
              <a:tblGrid>
                <a:gridCol w="1415218"/>
                <a:gridCol w="1448052"/>
                <a:gridCol w="1448052"/>
                <a:gridCol w="1001488"/>
                <a:gridCol w="1448052"/>
                <a:gridCol w="1448052"/>
              </a:tblGrid>
              <a:tr h="735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Характеристики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Унимог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U 1400 4х4427.10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МАРТ-3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Rotrac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67298 E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Tracmobile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Titan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72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Габаритные размеры, мм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4470х2300х2980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8000х2500х2950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9290х2580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8060х2500х2675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4989х3124х3983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Мощность, л.с.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Снаряженный вес, кг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10600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35000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13675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Максимальная скорость, км/ч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43" marR="65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Максимальный прицепной вес, 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База транспортного средства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Мерседес-Бенц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Унимонг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Урал-55571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Rotrac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Урал -5557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Cummins</a:t>
                      </a:r>
                      <a:endParaRPr lang="ru-RU" sz="16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 descr="https://kamazlizing.ru/upload/iblock/089/0895a28f937c4b62ba16fb365f53ba63.jpg"/>
          <p:cNvPicPr>
            <a:picLocks noChangeAspect="1" noChangeArrowheads="1"/>
          </p:cNvPicPr>
          <p:nvPr/>
        </p:nvPicPr>
        <p:blipFill>
          <a:blip r:embed="rId2" cstate="print"/>
          <a:srcRect b="71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949281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Рисунок 2-  локомобиль </a:t>
            </a:r>
            <a:r>
              <a:rPr lang="ru-RU" sz="3000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Унимог</a:t>
            </a:r>
            <a:r>
              <a:rPr lang="ru-RU" sz="30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U 1400 4х4427.10</a:t>
            </a:r>
            <a:endParaRPr lang="ru-RU" sz="3000" dirty="0"/>
          </a:p>
        </p:txBody>
      </p:sp>
      <p:pic>
        <p:nvPicPr>
          <p:cNvPr id="7" name="Picture 2" descr="http://www.automzsa.ru/files/photos/250/2012-02-05_sg106586.jpg"/>
          <p:cNvPicPr>
            <a:picLocks noChangeAspect="1" noChangeArrowheads="1"/>
          </p:cNvPicPr>
          <p:nvPr/>
        </p:nvPicPr>
        <p:blipFill>
          <a:blip r:embed="rId3" cstate="print"/>
          <a:srcRect b="1255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619672" y="6021288"/>
            <a:ext cx="58650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Рисунок 3 -  </a:t>
            </a:r>
            <a:r>
              <a:rPr lang="ru-RU" sz="3000" i="1" dirty="0" smtClean="0">
                <a:solidFill>
                  <a:srgbClr val="FF0000"/>
                </a:solidFill>
              </a:rPr>
              <a:t>локомобиль</a:t>
            </a:r>
            <a:r>
              <a:rPr lang="ru-RU" sz="30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 МАРТ-3</a:t>
            </a:r>
            <a:endParaRPr lang="ru-RU" sz="3000" i="1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9" name="Picture 2" descr="https://static.wixstatic.com/media/17a786_8bf44f709e5945f8b4c7ea151d744ae9~mv2.jpg/v1/fill/w_1024,h_768,al_c,q_90/fi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63688" y="5877272"/>
            <a:ext cx="56502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Рисунок 4 – </a:t>
            </a:r>
            <a:r>
              <a:rPr lang="ru-RU" sz="3000" i="1" dirty="0" smtClean="0">
                <a:solidFill>
                  <a:srgbClr val="FF0000"/>
                </a:solidFill>
              </a:rPr>
              <a:t>локомобиль  </a:t>
            </a:r>
            <a:r>
              <a:rPr lang="ru-RU" sz="3000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Rotrac</a:t>
            </a:r>
            <a:endParaRPr lang="ru-RU" sz="3000" i="1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Picture 2" descr="https://static.wixstatic.com/media/17a786_f842c944d8fc4d89a78073e87279a8ab~mv2.jpg/v1/fill/w_1024,h_768,al_c,q_90/fi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051720" y="6021288"/>
            <a:ext cx="55332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Рисунок 5 </a:t>
            </a:r>
            <a:r>
              <a:rPr lang="ru-RU" sz="3000" i="1" dirty="0" smtClean="0">
                <a:solidFill>
                  <a:srgbClr val="FF0000"/>
                </a:solidFill>
              </a:rPr>
              <a:t>– локомобиль </a:t>
            </a:r>
            <a:r>
              <a:rPr lang="ru-RU" sz="3000" i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Rotrac</a:t>
            </a:r>
            <a:endParaRPr lang="ru-RU" sz="3000" i="1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Picture 4" descr="http://ural-nosta.ru/images/Image/Lokomobil/loko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771800" y="5877272"/>
            <a:ext cx="35582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Рисунок 6 </a:t>
            </a:r>
            <a:r>
              <a:rPr lang="ru-RU" sz="3000" i="1" dirty="0" smtClean="0">
                <a:solidFill>
                  <a:srgbClr val="FF0000"/>
                </a:solidFill>
              </a:rPr>
              <a:t>- </a:t>
            </a:r>
            <a:r>
              <a:rPr lang="ru-RU" sz="3000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67298 E</a:t>
            </a:r>
            <a:endParaRPr lang="ru-RU" sz="3000" i="1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15" name="Picture 2" descr="https://im0-tub-by.yandex.net/i?id=02ea5ed61b97a45f14b5c087f56454fd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91304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699792" y="5733256"/>
            <a:ext cx="53242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000" dirty="0" smtClean="0">
                <a:solidFill>
                  <a:srgbClr val="FF0000"/>
                </a:solidFill>
              </a:rPr>
              <a:t>Рисунок 7 - </a:t>
            </a:r>
            <a:r>
              <a:rPr lang="en-US" sz="3000" i="1" dirty="0" err="1" smtClean="0">
                <a:solidFill>
                  <a:srgbClr val="FF0000"/>
                </a:solidFill>
              </a:rPr>
              <a:t>Trackmobile</a:t>
            </a:r>
            <a:r>
              <a:rPr lang="en-US" sz="3000" i="1" dirty="0" smtClean="0">
                <a:solidFill>
                  <a:srgbClr val="FF0000"/>
                </a:solidFill>
              </a:rPr>
              <a:t> Titan</a:t>
            </a:r>
            <a:r>
              <a:rPr lang="ru-RU" sz="3000" i="1" dirty="0" smtClean="0">
                <a:solidFill>
                  <a:srgbClr val="FF0000"/>
                </a:solidFill>
              </a:rPr>
              <a:t> </a:t>
            </a:r>
            <a:endParaRPr lang="ru-RU" sz="3000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s://pp.userapi.com/bQqTDXmDQP8WqMM6lB0GhXjba5MYiqyzkIhj9g/ovpXaBDu3D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827584" y="5949280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Рисунок 8 – ЧМЭ-3 на станции Осиповичи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395536" y="260648"/>
            <a:ext cx="8229600" cy="12961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73363" marR="0" lvl="0" indent="-27733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Таблица 2 –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Технические характеристики локомобиля “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ROTRAC RR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4088” и маневрового локомотива ЧМЭ-3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95535" y="1628802"/>
          <a:ext cx="8208912" cy="4563972"/>
        </p:xfrm>
        <a:graphic>
          <a:graphicData uri="http://schemas.openxmlformats.org/drawingml/2006/table">
            <a:tbl>
              <a:tblPr/>
              <a:tblGrid>
                <a:gridCol w="2736851"/>
                <a:gridCol w="2735210"/>
                <a:gridCol w="2736851"/>
              </a:tblGrid>
              <a:tr h="6069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Критерии сравнения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ЧМЭ-3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ROTRAC RR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4088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9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Служебная масса, т.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123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9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Сила тяги, кН.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369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225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9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Емкость топливного бака, л.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6000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450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077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Конструкционная скорость, км</a:t>
                      </a: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ч.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95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На автомобильной дороге 90, на железнодорожном пути 50.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6" grpId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8" grpId="0"/>
      <p:bldP spid="18" grpId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30" y="1628799"/>
          <a:ext cx="8496941" cy="3987165"/>
        </p:xfrm>
        <a:graphic>
          <a:graphicData uri="http://schemas.openxmlformats.org/drawingml/2006/table">
            <a:tbl>
              <a:tblPr/>
              <a:tblGrid>
                <a:gridCol w="1228658"/>
                <a:gridCol w="676358"/>
                <a:gridCol w="1243952"/>
                <a:gridCol w="596485"/>
                <a:gridCol w="669559"/>
                <a:gridCol w="584591"/>
                <a:gridCol w="598184"/>
                <a:gridCol w="562497"/>
                <a:gridCol w="579491"/>
                <a:gridCol w="562497"/>
                <a:gridCol w="598184"/>
                <a:gridCol w="596485"/>
              </a:tblGrid>
              <a:tr h="1196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Параметры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Длина пути, м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Вместимость, условных вагонов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75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мин.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750" b="1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СН</a:t>
                      </a:r>
                      <a:r>
                        <a:rPr lang="ru-RU" sz="1750" b="1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ЗАК</a:t>
                      </a:r>
                      <a:r>
                        <a:rPr lang="ru-RU" sz="175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мин</a:t>
                      </a:r>
                      <a:endParaRPr lang="ru-RU" sz="17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75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НАД</a:t>
                      </a: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мин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75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РОС</a:t>
                      </a: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мин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75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ОС</a:t>
                      </a: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мин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75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ОФ</a:t>
                      </a:r>
                      <a:r>
                        <a:rPr lang="ru-RU" sz="1750" baseline="30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7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мин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75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мин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75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РОС</a:t>
                      </a:r>
                      <a:r>
                        <a:rPr lang="ru-RU" sz="17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мин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75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РФ</a:t>
                      </a:r>
                      <a:r>
                        <a:rPr lang="ru-RU" sz="1750" baseline="30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мин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7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Жлобинский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парк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865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7,7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13,8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5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5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31,1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Слуцкий парк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684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750" dirty="0" smtClean="0">
                          <a:latin typeface="Calibri"/>
                        </a:rPr>
                        <a:t>       0,6</a:t>
                      </a:r>
                      <a:endParaRPr lang="ru-RU" sz="175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750" dirty="0" smtClean="0">
                          <a:latin typeface="Calibri"/>
                        </a:rPr>
                        <a:t>   0,6</a:t>
                      </a:r>
                      <a:endParaRPr lang="ru-RU" sz="175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11,7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7,0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15,4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25,3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Могилевский парк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957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4,7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5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5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14,1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5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5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5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28,9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Минский парк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1335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9,4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50" dirty="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5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20,8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5,5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5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5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750"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41,9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82" name="AutoShape 2"/>
          <p:cNvSpPr>
            <a:spLocks noChangeShapeType="1"/>
          </p:cNvSpPr>
          <p:nvPr/>
        </p:nvSpPr>
        <p:spPr bwMode="auto">
          <a:xfrm>
            <a:off x="133350" y="4763"/>
            <a:ext cx="1285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1" name="AutoShape 1"/>
          <p:cNvSpPr>
            <a:spLocks noChangeShapeType="1"/>
          </p:cNvSpPr>
          <p:nvPr/>
        </p:nvSpPr>
        <p:spPr bwMode="auto">
          <a:xfrm>
            <a:off x="87313" y="4763"/>
            <a:ext cx="12858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236296" y="1988840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668344" y="1988840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3528" y="0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588" indent="-2160588"/>
            <a:r>
              <a:rPr lang="ru-RU" sz="3000" i="1" dirty="0" smtClean="0"/>
              <a:t>Таблица 3</a:t>
            </a:r>
            <a:r>
              <a:rPr lang="ru-RU" sz="3000" dirty="0" smtClean="0"/>
              <a:t> – </a:t>
            </a:r>
            <a:r>
              <a:rPr lang="ru-RU" sz="3000" b="1" dirty="0" smtClean="0"/>
              <a:t>Расчет технологического цикла времени на расформирование-формирование одного состава </a:t>
            </a:r>
            <a:endParaRPr lang="ru-RU" sz="3000" b="1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395536" y="1556792"/>
          <a:ext cx="8424935" cy="3888432"/>
        </p:xfrm>
        <a:graphic>
          <a:graphicData uri="http://schemas.openxmlformats.org/drawingml/2006/table">
            <a:tbl>
              <a:tblPr/>
              <a:tblGrid>
                <a:gridCol w="2808018"/>
                <a:gridCol w="2808018"/>
                <a:gridCol w="2808899"/>
              </a:tblGrid>
              <a:tr h="1077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latin typeface="Times New Roman"/>
                          <a:ea typeface="Calibri"/>
                          <a:cs typeface="Times New Roman"/>
                        </a:rPr>
                        <a:t>Значение горочного технологического интервала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latin typeface="Times New Roman"/>
                          <a:ea typeface="Calibri"/>
                          <a:cs typeface="Times New Roman"/>
                        </a:rPr>
                        <a:t>При ЧМЭ-3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latin typeface="Times New Roman"/>
                          <a:ea typeface="Calibri"/>
                          <a:cs typeface="Times New Roman"/>
                        </a:rPr>
                        <a:t>При локомобиле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latin typeface="Times New Roman"/>
                          <a:ea typeface="Calibri"/>
                          <a:cs typeface="Times New Roman"/>
                        </a:rPr>
                        <a:t>Однопутная горка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latin typeface="Times New Roman"/>
                          <a:ea typeface="Calibri"/>
                          <a:cs typeface="Times New Roman"/>
                        </a:rPr>
                        <a:t>2,1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9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latin typeface="Times New Roman"/>
                          <a:ea typeface="Calibri"/>
                          <a:cs typeface="Times New Roman"/>
                        </a:rPr>
                        <a:t>Однопутная горка с объездным путем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latin typeface="Times New Roman"/>
                          <a:ea typeface="Calibri"/>
                          <a:cs typeface="Times New Roman"/>
                        </a:rPr>
                        <a:t>2,0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9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latin typeface="Times New Roman"/>
                          <a:ea typeface="Calibri"/>
                          <a:cs typeface="Times New Roman"/>
                        </a:rPr>
                        <a:t>Однопутная горка с двумя путями надвига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latin typeface="Times New Roman"/>
                          <a:ea typeface="Calibri"/>
                          <a:cs typeface="Times New Roman"/>
                        </a:rPr>
                        <a:t>1,0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50">
                          <a:latin typeface="Times New Roman"/>
                          <a:ea typeface="Calibri"/>
                          <a:cs typeface="Times New Roman"/>
                        </a:rPr>
                        <a:t>Двухпутная горка</a:t>
                      </a:r>
                      <a:endParaRPr lang="ru-RU" sz="17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50" dirty="0">
                          <a:latin typeface="Times New Roman"/>
                          <a:ea typeface="Calibri"/>
                          <a:cs typeface="Times New Roman"/>
                        </a:rPr>
                        <a:t>0,3</a:t>
                      </a:r>
                      <a:endParaRPr lang="ru-RU" sz="17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5536" y="0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0088" indent="-1970088"/>
            <a:r>
              <a:rPr lang="ru-RU" sz="3000" dirty="0" smtClean="0"/>
              <a:t>Таблица 4 – Значение параметров горочного технологического интервала</a:t>
            </a:r>
            <a:endParaRPr lang="ru-RU" sz="3000" dirty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723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723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723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266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323528" y="1700808"/>
          <a:ext cx="8496946" cy="4166842"/>
        </p:xfrm>
        <a:graphic>
          <a:graphicData uri="http://schemas.openxmlformats.org/drawingml/2006/table">
            <a:tbl>
              <a:tblPr/>
              <a:tblGrid>
                <a:gridCol w="2694021"/>
                <a:gridCol w="2699410"/>
                <a:gridCol w="1034505"/>
                <a:gridCol w="1034505"/>
                <a:gridCol w="1034505"/>
              </a:tblGrid>
              <a:tr h="2385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Параметры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 ЧМЭ-3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 локомобиле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время цикла, мин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горочный интервал, мин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время цикла, мин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горочный интервал, мин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Однопутная горка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1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Однопутная горка с объездным путем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55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Однопутная горка с двумя путями надвига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Двухпутная горка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23528" y="620688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0088" indent="-1970088"/>
            <a:r>
              <a:rPr lang="ru-RU" sz="3000" i="1" dirty="0" smtClean="0"/>
              <a:t>Таблица 5 – </a:t>
            </a:r>
            <a:r>
              <a:rPr lang="ru-RU" sz="3000" b="1" dirty="0" smtClean="0"/>
              <a:t>Время цикла и горочный интервал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864096"/>
          </a:xfrm>
        </p:spPr>
        <p:txBody>
          <a:bodyPr>
            <a:normAutofit lnSpcReduction="10000"/>
          </a:bodyPr>
          <a:lstStyle/>
          <a:p>
            <a:pPr marL="1797050" indent="-1797050">
              <a:buNone/>
            </a:pPr>
            <a:r>
              <a:rPr lang="ru-RU" i="1" dirty="0" smtClean="0"/>
              <a:t>Таблица 6 </a:t>
            </a:r>
            <a:r>
              <a:rPr lang="ru-RU" dirty="0" smtClean="0"/>
              <a:t>– </a:t>
            </a:r>
            <a:r>
              <a:rPr lang="ru-RU" b="1" dirty="0" smtClean="0"/>
              <a:t>Сравнения локомобиля и локомотива по критериям  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988841"/>
          <a:ext cx="8892480" cy="3265233"/>
        </p:xfrm>
        <a:graphic>
          <a:graphicData uri="http://schemas.openxmlformats.org/drawingml/2006/table">
            <a:tbl>
              <a:tblPr/>
              <a:tblGrid>
                <a:gridCol w="2885116"/>
                <a:gridCol w="2885116"/>
                <a:gridCol w="3122248"/>
              </a:tblGrid>
              <a:tr h="258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Параметры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Локомобиль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Локомотив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Стоимость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 тыс. у.е.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1,35 млн у.е.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0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Объем бака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450 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6000 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2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Сопутствующие затраты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необходимость обустройства настилов, и создание в междупутье как минимум грунтовых дорог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затраты на содержание объездного пути( в год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около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500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тыс.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у.е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.)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445224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Примечание</a:t>
            </a:r>
            <a:r>
              <a:rPr lang="en-US" dirty="0" smtClean="0"/>
              <a:t>:</a:t>
            </a:r>
            <a:r>
              <a:rPr lang="ru-RU" dirty="0" smtClean="0"/>
              <a:t> при использовании локомобиля в местной работе станции возможна реализация технологии</a:t>
            </a:r>
            <a:r>
              <a:rPr lang="en-US" dirty="0" smtClean="0"/>
              <a:t> “</a:t>
            </a:r>
            <a:r>
              <a:rPr lang="ru-RU" dirty="0" smtClean="0"/>
              <a:t>ОТ  ДВЕРИ ДО ДВЕРИ</a:t>
            </a:r>
            <a:r>
              <a:rPr lang="en-US" dirty="0" smtClean="0"/>
              <a:t>”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2530624" cy="1143000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361950" algn="just">
              <a:buNone/>
            </a:pPr>
            <a:r>
              <a:rPr lang="ru-RU" dirty="0" smtClean="0"/>
              <a:t>1. Локомобили как маневровые средства сопоставимы с маневровыми локомотивами.</a:t>
            </a:r>
          </a:p>
          <a:p>
            <a:pPr marL="0" indent="361950" algn="just">
              <a:buNone/>
            </a:pPr>
            <a:r>
              <a:rPr lang="ru-RU" dirty="0" smtClean="0"/>
              <a:t>2. При использовании их в расформировании и формировании поездов можно получить экономию времени, которая приводит сокращению времени простоя транзитного вагона с частичной переработкой и полной переработкой.</a:t>
            </a:r>
          </a:p>
          <a:p>
            <a:pPr marL="0" indent="361950" algn="just">
              <a:buNone/>
            </a:pPr>
            <a:r>
              <a:rPr lang="ru-RU" dirty="0" smtClean="0"/>
              <a:t>3. Позволяет предъявлять клиентам </a:t>
            </a:r>
            <a:r>
              <a:rPr lang="ru-RU" dirty="0" err="1" smtClean="0"/>
              <a:t>логистические</a:t>
            </a:r>
            <a:r>
              <a:rPr lang="ru-RU" dirty="0" smtClean="0"/>
              <a:t> схемы с лучшими условиями.</a:t>
            </a:r>
          </a:p>
          <a:p>
            <a:pPr marL="0" indent="361950" algn="just">
              <a:buNone/>
            </a:pPr>
            <a:r>
              <a:rPr lang="ru-RU" dirty="0" smtClean="0"/>
              <a:t>4.  Позволяет сократить эксплуатационные затраты времени на содержание путевого развития станции и подъездных путей </a:t>
            </a:r>
            <a:r>
              <a:rPr lang="ru-RU" dirty="0" err="1" smtClean="0"/>
              <a:t>необщего</a:t>
            </a:r>
            <a:r>
              <a:rPr lang="ru-RU" dirty="0" smtClean="0"/>
              <a:t> пользования.</a:t>
            </a:r>
          </a:p>
          <a:p>
            <a:pPr marL="0" indent="361950" algn="just">
              <a:buNone/>
            </a:pPr>
            <a:r>
              <a:rPr lang="ru-RU" dirty="0" smtClean="0"/>
              <a:t>5. По стоимостным параметрам локомобили гораздо дешевле маневровых локомобилей.</a:t>
            </a:r>
          </a:p>
          <a:p>
            <a:pPr marL="0" indent="361950" algn="just">
              <a:buNone/>
            </a:pPr>
            <a:r>
              <a:rPr lang="ru-RU" dirty="0" smtClean="0"/>
              <a:t>6. Использование локомобилей позволяет получить дополнительную экономию </a:t>
            </a:r>
            <a:r>
              <a:rPr lang="ru-RU" dirty="0" err="1" smtClean="0"/>
              <a:t>вагоно</a:t>
            </a:r>
            <a:r>
              <a:rPr lang="ru-RU" dirty="0" smtClean="0"/>
              <a:t>·часов.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9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500"/>
                            </p:stCondLst>
                            <p:childTnLst>
                              <p:par>
                                <p:cTn id="24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500"/>
                            </p:stCondLst>
                            <p:childTnLst>
                              <p:par>
                                <p:cTn id="29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34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pdb/402538/3e7934b0-7a20-4b72-8664-1ba9aa53b6f1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293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537</TotalTime>
  <Words>695</Words>
  <Application>Microsoft Office PowerPoint</Application>
  <PresentationFormat>Экран (4:3)</PresentationFormat>
  <Paragraphs>202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Использование локомобилей в работе железнодорожной станции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СПАСИБО ЗА ВНИМАНИЕ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локомобилей в работе железнодорожной станции</dc:title>
  <dc:creator>Admin</dc:creator>
  <cp:lastModifiedBy>Пользователь Windows</cp:lastModifiedBy>
  <cp:revision>55</cp:revision>
  <dcterms:created xsi:type="dcterms:W3CDTF">2019-03-03T08:04:43Z</dcterms:created>
  <dcterms:modified xsi:type="dcterms:W3CDTF">2019-09-26T05:14:53Z</dcterms:modified>
</cp:coreProperties>
</file>