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1pPr>
    <a:lvl2pPr marL="1239806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2pPr>
    <a:lvl3pPr marL="2479613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3pPr>
    <a:lvl4pPr marL="3719421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4pPr>
    <a:lvl5pPr marL="4959228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5pPr>
    <a:lvl6pPr marL="6199034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6pPr>
    <a:lvl7pPr marL="743884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7pPr>
    <a:lvl8pPr marL="8678647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8pPr>
    <a:lvl9pPr marL="9918455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4660"/>
  </p:normalViewPr>
  <p:slideViewPr>
    <p:cSldViewPr snapToGrid="0">
      <p:cViewPr varScale="1">
        <p:scale>
          <a:sx n="28" d="100"/>
          <a:sy n="28" d="100"/>
        </p:scale>
        <p:origin x="18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3506348"/>
            <a:ext cx="22706410" cy="7444669"/>
          </a:xfrm>
        </p:spPr>
        <p:txBody>
          <a:bodyPr anchor="b">
            <a:normAutofit/>
          </a:bodyPr>
          <a:lstStyle>
            <a:lvl1pPr algn="ctr"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7"/>
            <a:ext cx="22706410" cy="5162758"/>
          </a:xfrm>
        </p:spPr>
        <p:txBody>
          <a:bodyPr>
            <a:normAutofit/>
          </a:bodyPr>
          <a:lstStyle>
            <a:lvl1pPr marL="0" indent="0" algn="ctr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 algn="ctr">
              <a:buNone/>
              <a:defRPr sz="9271"/>
            </a:lvl2pPr>
            <a:lvl3pPr marL="3027442" indent="0" algn="ctr">
              <a:buNone/>
              <a:defRPr sz="7947"/>
            </a:lvl3pPr>
            <a:lvl4pPr marL="4541163" indent="0" algn="ctr">
              <a:buNone/>
              <a:defRPr sz="6622"/>
            </a:lvl4pPr>
            <a:lvl5pPr marL="6054884" indent="0" algn="ctr">
              <a:buNone/>
              <a:defRPr sz="6622"/>
            </a:lvl5pPr>
            <a:lvl6pPr marL="7568605" indent="0" algn="ctr">
              <a:buNone/>
              <a:defRPr sz="6622"/>
            </a:lvl6pPr>
            <a:lvl7pPr marL="9082324" indent="0" algn="ctr">
              <a:buNone/>
              <a:defRPr sz="6622"/>
            </a:lvl7pPr>
            <a:lvl8pPr marL="10596045" indent="0" algn="ctr">
              <a:buNone/>
              <a:defRPr sz="6622"/>
            </a:lvl8pPr>
            <a:lvl9pPr marL="12109766" indent="0" algn="ctr">
              <a:buNone/>
              <a:defRPr sz="662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пт 08.12.23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7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пт 08.12.23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5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2" y="1123636"/>
            <a:ext cx="6528093" cy="181216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6" y="1123629"/>
            <a:ext cx="19205838" cy="181216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пт 08.12.23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пт 08.12.23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8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5" y="5339435"/>
            <a:ext cx="26112372" cy="8890225"/>
          </a:xfrm>
        </p:spPr>
        <p:txBody>
          <a:bodyPr anchor="b">
            <a:normAutofit/>
          </a:bodyPr>
          <a:lstStyle>
            <a:lvl1pPr>
              <a:defRPr sz="1986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5" y="14195365"/>
            <a:ext cx="26112372" cy="4677667"/>
          </a:xfrm>
        </p:spPr>
        <p:txBody>
          <a:bodyPr anchor="t">
            <a:normAutofit/>
          </a:bodyPr>
          <a:lstStyle>
            <a:lvl1pPr marL="0" indent="0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>
              <a:buNone/>
              <a:defRPr sz="5959">
                <a:solidFill>
                  <a:schemeClr val="tx1">
                    <a:tint val="75000"/>
                  </a:schemeClr>
                </a:solidFill>
              </a:defRPr>
            </a:lvl2pPr>
            <a:lvl3pPr marL="3027442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3pPr>
            <a:lvl4pPr marL="4541163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88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60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32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04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766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пт 08.12.23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0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7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пт 08.12.23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244109"/>
            <a:ext cx="12803892" cy="25745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7818688"/>
            <a:ext cx="12803892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32" y="5244111"/>
            <a:ext cx="12866967" cy="257457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32" y="7818688"/>
            <a:ext cx="12866967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пт 08.12.23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пт 08.12.23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пт 08.12.23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7"/>
            <a:ext cx="9763756" cy="4989504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>
              <a:defRPr sz="10594"/>
            </a:lvl1pPr>
            <a:lvl2pPr>
              <a:defRPr sz="9271"/>
            </a:lvl2pPr>
            <a:lvl3pPr>
              <a:defRPr sz="7947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6"/>
            <a:ext cx="9763756" cy="11879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пт 08.12.23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5"/>
            <a:ext cx="9763756" cy="4989512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 marL="0" indent="0">
              <a:buNone/>
              <a:defRPr sz="10594"/>
            </a:lvl1pPr>
            <a:lvl2pPr marL="1513721" indent="0">
              <a:buNone/>
              <a:defRPr sz="9271"/>
            </a:lvl2pPr>
            <a:lvl3pPr marL="3027442" indent="0">
              <a:buNone/>
              <a:defRPr sz="7947"/>
            </a:lvl3pPr>
            <a:lvl4pPr marL="4541163" indent="0">
              <a:buNone/>
              <a:defRPr sz="6622"/>
            </a:lvl4pPr>
            <a:lvl5pPr marL="6054884" indent="0">
              <a:buNone/>
              <a:defRPr sz="6622"/>
            </a:lvl5pPr>
            <a:lvl6pPr marL="7568605" indent="0">
              <a:buNone/>
              <a:defRPr sz="6622"/>
            </a:lvl6pPr>
            <a:lvl7pPr marL="9082324" indent="0">
              <a:buNone/>
              <a:defRPr sz="6622"/>
            </a:lvl7pPr>
            <a:lvl8pPr marL="10596045" indent="0">
              <a:buNone/>
              <a:defRPr sz="6622"/>
            </a:lvl8pPr>
            <a:lvl9pPr marL="12109766" indent="0">
              <a:buNone/>
              <a:defRPr sz="6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8"/>
            <a:ext cx="9763756" cy="118797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пт 08.12.23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1140461"/>
            <a:ext cx="26112372" cy="413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702302"/>
            <a:ext cx="26112372" cy="135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57592E-0C21-4F4D-BDD6-4B8FDF93DDFF}" type="datetimeFigureOut">
              <a:rPr lang="ru-RU" smtClean="0"/>
              <a:t>пт 08.12.23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60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7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42" rtl="0" eaLnBrk="1" latinLnBrk="0" hangingPunct="1">
        <a:lnSpc>
          <a:spcPct val="90000"/>
        </a:lnSpc>
        <a:spcBef>
          <a:spcPct val="0"/>
        </a:spcBef>
        <a:buNone/>
        <a:defRPr sz="145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60" indent="-756860" algn="l" defTabSz="3027442" rtl="0" eaLnBrk="1" latinLnBrk="0" hangingPunct="1">
        <a:lnSpc>
          <a:spcPct val="90000"/>
        </a:lnSpc>
        <a:spcBef>
          <a:spcPts val="3312"/>
        </a:spcBef>
        <a:buFont typeface="Wingdings 2" pitchFamily="18" charset="2"/>
        <a:buChar char="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581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3784302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023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811744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8325465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839186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1352907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866628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1pPr>
      <a:lvl2pPr marL="1513721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2pPr>
      <a:lvl3pPr marL="3027442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3pPr>
      <a:lvl4pPr marL="4541163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05488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756860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08232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059604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109766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75214" cy="21399437"/>
          </a:xfrm>
          <a:prstGeom prst="rect">
            <a:avLst/>
          </a:prstGeom>
        </p:spPr>
      </p:pic>
      <p:sp>
        <p:nvSpPr>
          <p:cNvPr id="60" name="Text Box 122">
            <a:extLst>
              <a:ext uri="{FF2B5EF4-FFF2-40B4-BE49-F238E27FC236}">
                <a16:creationId xmlns:a16="http://schemas.microsoft.com/office/drawing/2014/main" id="{3EE68883-82DA-46FF-9B23-5441C1D2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135" y="260100"/>
            <a:ext cx="23636179" cy="253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37" tIns="342842" rIns="137137" bIns="342842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БУХГАЛТЕРСКИЙ УЧЕТ В ОБЕСПЕЧЕНИИ ЭКОНОМИЧЕСКОЙ БЕЗОПАСНОСТИ ПРЕДПРИЯТИЯ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Text Box 123">
            <a:extLst>
              <a:ext uri="{FF2B5EF4-FFF2-40B4-BE49-F238E27FC236}">
                <a16:creationId xmlns:a16="http://schemas.microsoft.com/office/drawing/2014/main" id="{6A743CFB-1E9E-4A37-B8A4-46DF9624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837" y="2534785"/>
            <a:ext cx="26961529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137137" rIns="137137" bIns="137137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</a:t>
            </a: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К.И. </a:t>
            </a: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(магистрант)</a:t>
            </a:r>
          </a:p>
          <a:p>
            <a:pPr algn="ctr" eaLnBrk="1" hangingPunct="1"/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Белорусский государственный университет транспорта</a:t>
            </a:r>
            <a:b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«Учетные системы и технологии бизнес-менеджмента»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3527281-4727-4468-B78B-41DC5482CCBB}"/>
              </a:ext>
            </a:extLst>
          </p:cNvPr>
          <p:cNvSpPr txBox="1"/>
          <p:nvPr/>
        </p:nvSpPr>
        <p:spPr>
          <a:xfrm>
            <a:off x="12205207" y="18448390"/>
            <a:ext cx="7314863" cy="684791"/>
          </a:xfrm>
          <a:prstGeom prst="rect">
            <a:avLst/>
          </a:prstGeom>
          <a:noFill/>
        </p:spPr>
        <p:txBody>
          <a:bodyPr wrap="none" lIns="68568" tIns="34284" rIns="68568" bIns="34284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Библиографический список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189">
            <a:extLst>
              <a:ext uri="{FF2B5EF4-FFF2-40B4-BE49-F238E27FC236}">
                <a16:creationId xmlns:a16="http://schemas.microsoft.com/office/drawing/2014/main" id="{11F7D1A5-5B97-4211-B387-ABCDF362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13" y="5497959"/>
            <a:ext cx="8712155" cy="32931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80000" algn="just"/>
            <a:r>
              <a:rPr lang="ru-RU" sz="2800" dirty="0"/>
              <a:t>С усилением процесса глобализации роль экономической безопасности значительно усилилась. Мировой финансовый кризис показал необходимость формирования отлаженной системы в данной сфере, которая смогла бы обеспечить развитие бизнеса и экономики в целом эффективными методами</a:t>
            </a:r>
          </a:p>
        </p:txBody>
      </p:sp>
      <p:sp>
        <p:nvSpPr>
          <p:cNvPr id="67" name="Rectangle 31">
            <a:extLst>
              <a:ext uri="{FF2B5EF4-FFF2-40B4-BE49-F238E27FC236}">
                <a16:creationId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552713" y="4855080"/>
            <a:ext cx="8712155" cy="6428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Аннотация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Box 194">
            <a:extLst>
              <a:ext uri="{FF2B5EF4-FFF2-40B4-BE49-F238E27FC236}">
                <a16:creationId xmlns:a16="http://schemas.microsoft.com/office/drawing/2014/main" id="{51AE9390-D805-4F15-B8FC-9BC9F193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680" y="8218686"/>
            <a:ext cx="10356455" cy="101873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80000" algn="just"/>
            <a:r>
              <a:rPr lang="ru-RU" sz="2800" dirty="0"/>
              <a:t>Основная цель бухгалтерского учета заключается в предоставлении пользователям своевременной, достоверной, полезной информации, необходимой для принятия ими деловых решений. Система бухгалтерского учета </a:t>
            </a:r>
            <a:r>
              <a:rPr lang="ru-RU" sz="2800" dirty="0" smtClean="0"/>
              <a:t>должна </a:t>
            </a:r>
            <a:r>
              <a:rPr lang="ru-RU" sz="2800" dirty="0"/>
              <a:t>отражать специфику деятельности организации и быть адаптированной к его конкретным информационным </a:t>
            </a:r>
            <a:r>
              <a:rPr lang="ru-RU" sz="2800" dirty="0" smtClean="0"/>
              <a:t>потребностям.</a:t>
            </a:r>
          </a:p>
          <a:p>
            <a:pPr indent="180000" algn="just"/>
            <a:r>
              <a:rPr lang="ru-RU" sz="2800" dirty="0"/>
              <a:t>Эффективная организация бухгалтерского учета позволяет во многом снизить угрозы экономической безопасности предприятия. Бухгалтерский учет обеспечивает своевременное отражение всех хозяйственных операций, документальное подтверждение, обобщение учетной информации и классификацию. </a:t>
            </a:r>
            <a:endParaRPr lang="ru-RU" sz="2800" dirty="0" smtClean="0"/>
          </a:p>
          <a:p>
            <a:pPr indent="180000" algn="just"/>
            <a:r>
              <a:rPr lang="ru-RU" sz="2800" dirty="0" smtClean="0"/>
              <a:t>На </a:t>
            </a:r>
            <a:r>
              <a:rPr lang="ru-RU" sz="2800" dirty="0"/>
              <a:t>основе учетной информации строится комплексный анализ хозяйственной деятельности, эффективность деятельности, уровень ликвидности активов, оборачиваемость, платежеспособность, составление кредитной политики и так далее. </a:t>
            </a:r>
            <a:endParaRPr lang="ru-RU" sz="2800" dirty="0" smtClean="0"/>
          </a:p>
          <a:p>
            <a:pPr indent="180000" algn="just"/>
            <a:r>
              <a:rPr lang="ru-RU" sz="2800" dirty="0" smtClean="0"/>
              <a:t>На </a:t>
            </a:r>
            <a:r>
              <a:rPr lang="ru-RU" sz="2800" dirty="0"/>
              <a:t>основе учетной информации также проводится аудит как конечный итог и проверка бухгалтерский отчетности на наличие ошибок. И уже на основе всех этих взаимосвязанных элементов анализируется необходимость принятия тех или иных решений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69" name="Rectangle 32">
            <a:extLst>
              <a:ext uri="{FF2B5EF4-FFF2-40B4-BE49-F238E27FC236}">
                <a16:creationId xmlns:a16="http://schemas.microsoft.com/office/drawing/2014/main" id="{78775A09-A1F2-49EB-AD22-D11B71E242C3}"/>
              </a:ext>
            </a:extLst>
          </p:cNvPr>
          <p:cNvSpPr/>
          <p:nvPr/>
        </p:nvSpPr>
        <p:spPr>
          <a:xfrm>
            <a:off x="562613" y="9305893"/>
            <a:ext cx="8702255" cy="6942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Box 192">
            <a:extLst>
              <a:ext uri="{FF2B5EF4-FFF2-40B4-BE49-F238E27FC236}">
                <a16:creationId xmlns:a16="http://schemas.microsoft.com/office/drawing/2014/main" id="{C4B62EBF-5332-4681-BF63-2804CB57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623" y="5471110"/>
            <a:ext cx="10373700" cy="156961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проведении исследования были использованы материалы периодических изданий. Применялись методы теоретического анализа и обобщения литературы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id="{EEF9C951-5CC4-4D89-B2DB-879D46887ACF}"/>
              </a:ext>
            </a:extLst>
          </p:cNvPr>
          <p:cNvSpPr/>
          <p:nvPr/>
        </p:nvSpPr>
        <p:spPr>
          <a:xfrm>
            <a:off x="9536623" y="4866878"/>
            <a:ext cx="10373699" cy="7365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и материалы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 Box 193">
            <a:extLst>
              <a:ext uri="{FF2B5EF4-FFF2-40B4-BE49-F238E27FC236}">
                <a16:creationId xmlns:a16="http://schemas.microsoft.com/office/drawing/2014/main" id="{5C20D65C-5B59-470C-B40D-FF95562C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718" y="13368838"/>
            <a:ext cx="9002392" cy="50167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80000" algn="just" eaLnBrk="1" hangingPunct="1"/>
            <a:r>
              <a:rPr lang="ru-RU" sz="2800" dirty="0"/>
              <a:t>Таким образом, в современных экономических условиях одним из основных объектов управления на предприятии является бухгалтерский учет. </a:t>
            </a:r>
            <a:endParaRPr lang="ru-RU" sz="2800" dirty="0" smtClean="0"/>
          </a:p>
          <a:p>
            <a:pPr indent="180000" algn="just" eaLnBrk="1" hangingPunct="1"/>
            <a:r>
              <a:rPr lang="ru-RU" sz="2800" dirty="0"/>
              <a:t>Экономическая безопасность – предмет интереса каждой </a:t>
            </a:r>
            <a:r>
              <a:rPr lang="ru-RU" sz="2800" dirty="0" smtClean="0"/>
              <a:t>организации. </a:t>
            </a:r>
          </a:p>
          <a:p>
            <a:pPr indent="180000" algn="just" eaLnBrk="1" hangingPunct="1"/>
            <a:r>
              <a:rPr lang="ru-RU" sz="2800" dirty="0" smtClean="0"/>
              <a:t>В </a:t>
            </a:r>
            <a:r>
              <a:rPr lang="ru-RU" sz="2800" dirty="0"/>
              <a:t>связи с этим одной из важных задач руководства и бухгалтерской службы является выявление соответствующих угроз, идентификация соответствующих бухгалтерских рисков и принятие мер по их снижению, что позволяет обеспечивать экономическую безопасность </a:t>
            </a:r>
            <a:r>
              <a:rPr lang="ru-RU" sz="2800" dirty="0" smtClean="0"/>
              <a:t>бизнеса</a:t>
            </a:r>
          </a:p>
        </p:txBody>
      </p:sp>
      <p:sp>
        <p:nvSpPr>
          <p:cNvPr id="75" name="Rectangle 35">
            <a:extLst>
              <a:ext uri="{FF2B5EF4-FFF2-40B4-BE49-F238E27FC236}">
                <a16:creationId xmlns:a16="http://schemas.microsoft.com/office/drawing/2014/main" id="{8FCD4683-9727-47D2-BD5C-12B5716C6F4F}"/>
              </a:ext>
            </a:extLst>
          </p:cNvPr>
          <p:cNvSpPr/>
          <p:nvPr/>
        </p:nvSpPr>
        <p:spPr>
          <a:xfrm>
            <a:off x="20505091" y="12680371"/>
            <a:ext cx="9002392" cy="72779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 Box 190">
            <a:extLst>
              <a:ext uri="{FF2B5EF4-FFF2-40B4-BE49-F238E27FC236}">
                <a16:creationId xmlns:a16="http://schemas.microsoft.com/office/drawing/2014/main" id="{966CBD5F-D43E-4D47-8201-566218C55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3" y="9948429"/>
            <a:ext cx="8702255" cy="84638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80000" algn="just"/>
            <a:r>
              <a:rPr lang="ru-RU" sz="2800" dirty="0"/>
              <a:t>Сегодня в условиях жесткой конкуренции немаловажное значение для развития предприятий имеет формирование системы показателей, контроль и анализ которых позволят не только оценить, но и обеспечить экономическую безопасность хозяйствующих субъектов. Достижение экономической безопасности организации происходит за счет устранения внешних и внутренних угроз, обусловленных рисками, а также грамотного и эффективного управления, анализа и учета. </a:t>
            </a:r>
            <a:endParaRPr lang="ru-RU" sz="2800" dirty="0" smtClean="0"/>
          </a:p>
          <a:p>
            <a:pPr indent="180000" algn="just"/>
            <a:r>
              <a:rPr lang="ru-RU" sz="2800" dirty="0" smtClean="0"/>
              <a:t>Учет </a:t>
            </a:r>
            <a:r>
              <a:rPr lang="ru-RU" sz="2800" dirty="0"/>
              <a:t>как элемент системы экономической безопасности организации является основным процессом при обработке, анализе и систематизации данных фактов хозяйственной жизни. Б</a:t>
            </a:r>
            <a:r>
              <a:rPr lang="ru-RU" sz="2800" dirty="0" smtClean="0"/>
              <a:t>ухгалтерский </a:t>
            </a:r>
            <a:r>
              <a:rPr lang="ru-RU" sz="2800" dirty="0"/>
              <a:t>учет как информационная система предоставляет возможность формирования объективной информации о хозяйствующем </a:t>
            </a:r>
            <a:r>
              <a:rPr lang="ru-RU" sz="2800" dirty="0" smtClean="0"/>
              <a:t>субъекте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7" y="601895"/>
            <a:ext cx="3789460" cy="1855453"/>
          </a:xfrm>
          <a:prstGeom prst="rect">
            <a:avLst/>
          </a:prstGeom>
        </p:spPr>
      </p:pic>
      <p:sp>
        <p:nvSpPr>
          <p:cNvPr id="78" name="Rectangle 44">
            <a:extLst>
              <a:ext uri="{FF2B5EF4-FFF2-40B4-BE49-F238E27FC236}">
                <a16:creationId xmlns:a16="http://schemas.microsoft.com/office/drawing/2014/main" id="{20043D7E-7286-48B9-9A5E-E7868B665227}"/>
              </a:ext>
            </a:extLst>
          </p:cNvPr>
          <p:cNvSpPr/>
          <p:nvPr/>
        </p:nvSpPr>
        <p:spPr>
          <a:xfrm>
            <a:off x="9525371" y="7357503"/>
            <a:ext cx="10356764" cy="8716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 обсуждение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642" y="19272139"/>
            <a:ext cx="28669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8107" y="19070637"/>
            <a:ext cx="2944815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37023" y="11694249"/>
            <a:ext cx="9453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400" dirty="0"/>
              <a:t>Учетная политика в обеспечении экономической безопасности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9733" y="19137690"/>
            <a:ext cx="292806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Вознесенская </a:t>
            </a:r>
            <a:r>
              <a:rPr lang="ru-RU" sz="2800" dirty="0"/>
              <a:t>Н.В. Роль организации бухгалтерского </a:t>
            </a:r>
            <a:r>
              <a:rPr lang="ru-RU" sz="2800" dirty="0" smtClean="0"/>
              <a:t>учета в </a:t>
            </a:r>
            <a:r>
              <a:rPr lang="ru-RU" sz="2800" dirty="0"/>
              <a:t>обеспечении экономической безопасности предприятия </a:t>
            </a:r>
            <a:r>
              <a:rPr lang="ru-RU" sz="2800" dirty="0" smtClean="0"/>
              <a:t>/ Н.В</a:t>
            </a:r>
            <a:r>
              <a:rPr lang="ru-RU" sz="2800" dirty="0"/>
              <a:t>. Вознесенская, М.В. Львова // Экономика и управление: </a:t>
            </a:r>
            <a:r>
              <a:rPr lang="ru-RU" sz="2800" dirty="0" smtClean="0"/>
              <a:t>новые вызовы </a:t>
            </a:r>
            <a:r>
              <a:rPr lang="ru-RU" sz="2800" dirty="0"/>
              <a:t>и перспективы. – 2013. – № 1. – С. 250-252</a:t>
            </a:r>
            <a:r>
              <a:rPr lang="ru-RU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2800" dirty="0"/>
              <a:t>Олейников Е.А. Экономическая и национальная безопасность / Е.А. Олейников. – М.: Экзамен, 2014. – 213 с</a:t>
            </a:r>
            <a:r>
              <a:rPr lang="ru-RU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2800" dirty="0" err="1"/>
              <a:t>Кучукова</a:t>
            </a:r>
            <a:r>
              <a:rPr lang="ru-RU" sz="2800" dirty="0"/>
              <a:t> Н. М. Роль бухгалтерского учета и внутреннего контроля в обеспечении экономической безопасности и эффективного контроля имущественного комплекса предпринимательских структур //Вестник УГНТУ. Наука, образование, экономика. Серия: Экономика. – 2017. – №. 3 (21). – С. 93-98.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638" y="5250571"/>
            <a:ext cx="10058400" cy="63226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59891" y="2346533"/>
            <a:ext cx="3415810" cy="22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487</Words>
  <Application>Microsoft Office PowerPoint</Application>
  <PresentationFormat>Произвольный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Wingdings 2</vt:lpstr>
      <vt:lpstr>HDOfficeLightV0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 Baklanova</dc:creator>
  <cp:lastModifiedBy>Magistr</cp:lastModifiedBy>
  <cp:revision>32</cp:revision>
  <dcterms:created xsi:type="dcterms:W3CDTF">2017-10-02T13:44:20Z</dcterms:created>
  <dcterms:modified xsi:type="dcterms:W3CDTF">2023-12-08T07:04:09Z</dcterms:modified>
</cp:coreProperties>
</file>