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08" r:id="rId3"/>
    <p:sldId id="343" r:id="rId4"/>
    <p:sldId id="350" r:id="rId5"/>
    <p:sldId id="351" r:id="rId6"/>
    <p:sldId id="319" r:id="rId7"/>
    <p:sldId id="320" r:id="rId8"/>
    <p:sldId id="321" r:id="rId9"/>
    <p:sldId id="322" r:id="rId10"/>
    <p:sldId id="323" r:id="rId11"/>
    <p:sldId id="324" r:id="rId12"/>
    <p:sldId id="284" r:id="rId13"/>
    <p:sldId id="288" r:id="rId14"/>
    <p:sldId id="289" r:id="rId15"/>
    <p:sldId id="298" r:id="rId16"/>
    <p:sldId id="342" r:id="rId17"/>
    <p:sldId id="299" r:id="rId18"/>
    <p:sldId id="303" r:id="rId19"/>
    <p:sldId id="304" r:id="rId20"/>
    <p:sldId id="305" r:id="rId21"/>
    <p:sldId id="312" r:id="rId22"/>
    <p:sldId id="310" r:id="rId23"/>
    <p:sldId id="309" r:id="rId24"/>
    <p:sldId id="326" r:id="rId25"/>
    <p:sldId id="345" r:id="rId26"/>
    <p:sldId id="346" r:id="rId27"/>
    <p:sldId id="347" r:id="rId28"/>
    <p:sldId id="348" r:id="rId29"/>
    <p:sldId id="349" r:id="rId30"/>
    <p:sldId id="313" r:id="rId31"/>
    <p:sldId id="311" r:id="rId32"/>
    <p:sldId id="314" r:id="rId33"/>
    <p:sldId id="318" r:id="rId34"/>
    <p:sldId id="344" r:id="rId35"/>
    <p:sldId id="307" r:id="rId36"/>
    <p:sldId id="276" r:id="rId37"/>
  </p:sldIdLst>
  <p:sldSz cx="9144000" cy="6858000" type="screen4x3"/>
  <p:notesSz cx="9947275"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FF9933"/>
    <a:srgbClr val="4E91D4"/>
    <a:srgbClr val="FF0066"/>
    <a:srgbClr val="029475"/>
    <a:srgbClr val="FF66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89" autoAdjust="0"/>
    <p:restoredTop sz="96986" autoAdjust="0"/>
  </p:normalViewPr>
  <p:slideViewPr>
    <p:cSldViewPr snapToGrid="0">
      <p:cViewPr varScale="1">
        <p:scale>
          <a:sx n="68" d="100"/>
          <a:sy n="68" d="100"/>
        </p:scale>
        <p:origin x="-1368" y="-90"/>
      </p:cViewPr>
      <p:guideLst>
        <p:guide orient="horz" pos="2160"/>
        <p:guide pos="2880"/>
      </p:guideLst>
    </p:cSldViewPr>
  </p:slideViewPr>
  <p:outlineViewPr>
    <p:cViewPr>
      <p:scale>
        <a:sx n="33" d="100"/>
        <a:sy n="33" d="100"/>
      </p:scale>
      <p:origin x="0" y="677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0" d="100"/>
          <a:sy n="40" d="100"/>
        </p:scale>
        <p:origin x="-1464" y="-114"/>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4310178" cy="342450"/>
          </a:xfrm>
          <a:prstGeom prst="rect">
            <a:avLst/>
          </a:prstGeom>
        </p:spPr>
        <p:txBody>
          <a:bodyPr vert="horz" lIns="93013" tIns="46506" rIns="93013" bIns="46506"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5634795" y="0"/>
            <a:ext cx="4310178" cy="342450"/>
          </a:xfrm>
          <a:prstGeom prst="rect">
            <a:avLst/>
          </a:prstGeom>
        </p:spPr>
        <p:txBody>
          <a:bodyPr vert="horz" lIns="93013" tIns="46506" rIns="93013" bIns="46506" rtlCol="0"/>
          <a:lstStyle>
            <a:lvl1pPr algn="r">
              <a:defRPr sz="1200">
                <a:latin typeface="Arial" charset="0"/>
              </a:defRPr>
            </a:lvl1pPr>
          </a:lstStyle>
          <a:p>
            <a:pPr>
              <a:defRPr/>
            </a:pPr>
            <a:fld id="{786CFB6B-9847-4EE1-8BBD-9150D7A5E274}" type="datetimeFigureOut">
              <a:rPr lang="ru-RU"/>
              <a:pPr>
                <a:defRPr/>
              </a:pPr>
              <a:t>04.05.2020</a:t>
            </a:fld>
            <a:endParaRPr lang="ru-RU"/>
          </a:p>
        </p:txBody>
      </p:sp>
      <p:sp>
        <p:nvSpPr>
          <p:cNvPr id="4" name="Нижний колонтитул 3"/>
          <p:cNvSpPr>
            <a:spLocks noGrp="1"/>
          </p:cNvSpPr>
          <p:nvPr>
            <p:ph type="ftr" sz="quarter" idx="2"/>
          </p:nvPr>
        </p:nvSpPr>
        <p:spPr>
          <a:xfrm>
            <a:off x="3" y="6514425"/>
            <a:ext cx="4310178" cy="342450"/>
          </a:xfrm>
          <a:prstGeom prst="rect">
            <a:avLst/>
          </a:prstGeom>
        </p:spPr>
        <p:txBody>
          <a:bodyPr vert="horz" lIns="93013" tIns="46506" rIns="93013" bIns="46506"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5634795" y="6514425"/>
            <a:ext cx="4310178" cy="342450"/>
          </a:xfrm>
          <a:prstGeom prst="rect">
            <a:avLst/>
          </a:prstGeom>
        </p:spPr>
        <p:txBody>
          <a:bodyPr vert="horz" lIns="93013" tIns="46506" rIns="93013" bIns="46506" rtlCol="0" anchor="b"/>
          <a:lstStyle>
            <a:lvl1pPr algn="r">
              <a:defRPr sz="1200">
                <a:latin typeface="Arial" charset="0"/>
              </a:defRPr>
            </a:lvl1pPr>
          </a:lstStyle>
          <a:p>
            <a:pPr>
              <a:defRPr/>
            </a:pPr>
            <a:fld id="{752F9F1D-7C53-41A4-889C-AB0CEF31DC56}" type="slidenum">
              <a:rPr lang="ru-RU"/>
              <a:pPr>
                <a:defRPr/>
              </a:pPr>
              <a:t>‹#›</a:t>
            </a:fld>
            <a:endParaRPr lang="ru-RU"/>
          </a:p>
        </p:txBody>
      </p:sp>
    </p:spTree>
    <p:extLst>
      <p:ext uri="{BB962C8B-B14F-4D97-AF65-F5344CB8AC3E}">
        <p14:creationId xmlns:p14="http://schemas.microsoft.com/office/powerpoint/2010/main" val="1393664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3" y="0"/>
            <a:ext cx="4310178" cy="342450"/>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a:defRPr sz="1200">
                <a:latin typeface="Arial" charset="0"/>
              </a:defRPr>
            </a:lvl1pPr>
          </a:lstStyle>
          <a:p>
            <a:pPr>
              <a:defRPr/>
            </a:pPr>
            <a:endParaRPr lang="ru-RU"/>
          </a:p>
        </p:txBody>
      </p:sp>
      <p:sp>
        <p:nvSpPr>
          <p:cNvPr id="106499" name="Rectangle 3"/>
          <p:cNvSpPr>
            <a:spLocks noGrp="1" noChangeArrowheads="1"/>
          </p:cNvSpPr>
          <p:nvPr>
            <p:ph type="dt" idx="1"/>
          </p:nvPr>
        </p:nvSpPr>
        <p:spPr bwMode="auto">
          <a:xfrm>
            <a:off x="5634795" y="0"/>
            <a:ext cx="4310178" cy="342450"/>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3259138" y="514350"/>
            <a:ext cx="3429000" cy="257175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995191" y="3257775"/>
            <a:ext cx="7956899" cy="3085424"/>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6502" name="Rectangle 6"/>
          <p:cNvSpPr>
            <a:spLocks noGrp="1" noChangeArrowheads="1"/>
          </p:cNvSpPr>
          <p:nvPr>
            <p:ph type="ftr" sz="quarter" idx="4"/>
          </p:nvPr>
        </p:nvSpPr>
        <p:spPr bwMode="auto">
          <a:xfrm>
            <a:off x="3" y="6514425"/>
            <a:ext cx="4310178" cy="342450"/>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a:defRPr sz="1200">
                <a:latin typeface="Arial" charset="0"/>
              </a:defRPr>
            </a:lvl1pPr>
          </a:lstStyle>
          <a:p>
            <a:pPr>
              <a:defRPr/>
            </a:pPr>
            <a:endParaRPr lang="ru-RU"/>
          </a:p>
        </p:txBody>
      </p:sp>
      <p:sp>
        <p:nvSpPr>
          <p:cNvPr id="106503" name="Rectangle 7"/>
          <p:cNvSpPr>
            <a:spLocks noGrp="1" noChangeArrowheads="1"/>
          </p:cNvSpPr>
          <p:nvPr>
            <p:ph type="sldNum" sz="quarter" idx="5"/>
          </p:nvPr>
        </p:nvSpPr>
        <p:spPr bwMode="auto">
          <a:xfrm>
            <a:off x="5634795" y="6514425"/>
            <a:ext cx="4310178" cy="342450"/>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algn="r">
              <a:defRPr sz="1200">
                <a:latin typeface="Arial" charset="0"/>
              </a:defRPr>
            </a:lvl1pPr>
          </a:lstStyle>
          <a:p>
            <a:pPr>
              <a:defRPr/>
            </a:pPr>
            <a:fld id="{D0E6D0B8-55AC-4C5D-B959-0DE3250ACA53}" type="slidenum">
              <a:rPr lang="ru-RU"/>
              <a:pPr>
                <a:defRPr/>
              </a:pPr>
              <a:t>‹#›</a:t>
            </a:fld>
            <a:endParaRPr lang="ru-RU"/>
          </a:p>
        </p:txBody>
      </p:sp>
    </p:spTree>
    <p:extLst>
      <p:ext uri="{BB962C8B-B14F-4D97-AF65-F5344CB8AC3E}">
        <p14:creationId xmlns:p14="http://schemas.microsoft.com/office/powerpoint/2010/main" val="3778938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5902908-7302-48B6-B896-FA91B30066BD}" type="slidenum">
              <a:rPr lang="ru-RU" smtClean="0">
                <a:latin typeface="Arial" pitchFamily="34" charset="0"/>
              </a:rPr>
              <a:pPr/>
              <a:t>1</a:t>
            </a:fld>
            <a:endParaRPr lang="ru-RU"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C5DD8FF-F8D2-4F26-A2EE-36B38345B760}" type="slidenum">
              <a:rPr lang="ru-RU" smtClean="0">
                <a:latin typeface="Arial" pitchFamily="34" charset="0"/>
              </a:rPr>
              <a:pPr/>
              <a:t>12</a:t>
            </a:fld>
            <a:endParaRPr lang="ru-RU"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latin typeface="Arial"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5082ECE-0594-4E80-B510-694E9C709135}" type="slidenum">
              <a:rPr lang="ru-RU" smtClean="0">
                <a:latin typeface="Arial" pitchFamily="34" charset="0"/>
              </a:rPr>
              <a:pPr/>
              <a:t>13</a:t>
            </a:fld>
            <a:endParaRPr lang="ru-RU"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a:p>
            <a:pPr eaLnBrk="1" hangingPunct="1"/>
            <a:r>
              <a:rPr lang="ru-RU" smtClean="0">
                <a:latin typeface="Arial"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2D43AAD-479E-48CC-B040-AE594F19010E}" type="slidenum">
              <a:rPr lang="ru-RU" smtClean="0">
                <a:latin typeface="Arial" pitchFamily="34" charset="0"/>
              </a:rPr>
              <a:pPr/>
              <a:t>36</a:t>
            </a:fld>
            <a:endParaRPr lang="ru-RU"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grpSp>
        <p:nvGrpSpPr>
          <p:cNvPr id="4" name="Group 19"/>
          <p:cNvGrpSpPr>
            <a:grpSpLocks/>
          </p:cNvGrpSpPr>
          <p:nvPr/>
        </p:nvGrpSpPr>
        <p:grpSpPr bwMode="auto">
          <a:xfrm>
            <a:off x="1066800" y="0"/>
            <a:ext cx="8077200" cy="6858000"/>
            <a:chOff x="672" y="0"/>
            <a:chExt cx="5088" cy="4320"/>
          </a:xfrm>
        </p:grpSpPr>
        <p:sp>
          <p:nvSpPr>
            <p:cNvPr id="5" name="Oval 20"/>
            <p:cNvSpPr>
              <a:spLocks noChangeArrowheads="1"/>
            </p:cNvSpPr>
            <p:nvPr/>
          </p:nvSpPr>
          <p:spPr bwMode="ltGray">
            <a:xfrm>
              <a:off x="672" y="4"/>
              <a:ext cx="4628" cy="4316"/>
            </a:xfrm>
            <a:prstGeom prst="ellipse">
              <a:avLst/>
            </a:prstGeom>
            <a:solidFill>
              <a:schemeClr val="accent1"/>
            </a:solidFill>
            <a:ln w="9525">
              <a:noFill/>
              <a:round/>
              <a:headEnd/>
              <a:tailEnd/>
            </a:ln>
            <a:effectLst/>
          </p:spPr>
          <p:txBody>
            <a:bodyPr wrap="none" anchor="ctr"/>
            <a:lstStyle/>
            <a:p>
              <a:pPr>
                <a:defRPr/>
              </a:pPr>
              <a:endParaRPr lang="ru-RU">
                <a:latin typeface="Arial" charset="0"/>
              </a:endParaRPr>
            </a:p>
          </p:txBody>
        </p:sp>
        <p:sp>
          <p:nvSpPr>
            <p:cNvPr id="6" name="Rectangle 21"/>
            <p:cNvSpPr>
              <a:spLocks noChangeArrowheads="1"/>
            </p:cNvSpPr>
            <p:nvPr/>
          </p:nvSpPr>
          <p:spPr bwMode="ltGray">
            <a:xfrm>
              <a:off x="3056" y="0"/>
              <a:ext cx="2704" cy="4318"/>
            </a:xfrm>
            <a:prstGeom prst="rect">
              <a:avLst/>
            </a:prstGeom>
            <a:solidFill>
              <a:schemeClr val="accent1"/>
            </a:solidFill>
            <a:ln w="9525">
              <a:noFill/>
              <a:miter lim="800000"/>
              <a:headEnd/>
              <a:tailEnd/>
            </a:ln>
            <a:effectLst/>
          </p:spPr>
          <p:txBody>
            <a:bodyPr wrap="none" anchor="ctr"/>
            <a:lstStyle/>
            <a:p>
              <a:pPr>
                <a:defRPr/>
              </a:pPr>
              <a:endParaRPr lang="ru-RU">
                <a:latin typeface="Arial" charset="0"/>
              </a:endParaRPr>
            </a:p>
          </p:txBody>
        </p:sp>
      </p:grpSp>
      <p:sp>
        <p:nvSpPr>
          <p:cNvPr id="7" name="Oval 17" descr="32115"/>
          <p:cNvSpPr>
            <a:spLocks noChangeArrowheads="1"/>
          </p:cNvSpPr>
          <p:nvPr/>
        </p:nvSpPr>
        <p:spPr bwMode="ltGray">
          <a:xfrm>
            <a:off x="1476375" y="1916113"/>
            <a:ext cx="4391025" cy="4433887"/>
          </a:xfrm>
          <a:prstGeom prst="ellipse">
            <a:avLst/>
          </a:prstGeom>
          <a:blipFill dpi="0" rotWithShape="0">
            <a:blip r:embed="rId2" cstate="print"/>
            <a:srcRect/>
            <a:stretch>
              <a:fillRect/>
            </a:stretch>
          </a:blipFill>
          <a:ln w="9525">
            <a:noFill/>
            <a:round/>
            <a:headEnd/>
            <a:tailEnd/>
          </a:ln>
          <a:effectLst/>
        </p:spPr>
        <p:txBody>
          <a:bodyPr wrap="none" anchor="ctr"/>
          <a:lstStyle/>
          <a:p>
            <a:pPr>
              <a:defRPr/>
            </a:pPr>
            <a:endParaRPr lang="ru-RU">
              <a:latin typeface="Arial" charset="0"/>
            </a:endParaRPr>
          </a:p>
        </p:txBody>
      </p:sp>
      <p:sp>
        <p:nvSpPr>
          <p:cNvPr id="8" name="Text Box 14"/>
          <p:cNvSpPr txBox="1">
            <a:spLocks noChangeArrowheads="1"/>
          </p:cNvSpPr>
          <p:nvPr/>
        </p:nvSpPr>
        <p:spPr bwMode="auto">
          <a:xfrm>
            <a:off x="228600" y="228600"/>
            <a:ext cx="1600200" cy="701675"/>
          </a:xfrm>
          <a:prstGeom prst="rect">
            <a:avLst/>
          </a:prstGeom>
          <a:noFill/>
          <a:ln w="9525">
            <a:noFill/>
            <a:miter lim="800000"/>
            <a:headEnd/>
            <a:tailEnd/>
          </a:ln>
          <a:effectLst/>
        </p:spPr>
        <p:txBody>
          <a:bodyPr>
            <a:spAutoFit/>
          </a:bodyPr>
          <a:lstStyle/>
          <a:p>
            <a:pPr>
              <a:defRPr/>
            </a:pPr>
            <a:r>
              <a:rPr lang="en-US" sz="1600" b="1">
                <a:latin typeface="Arial" charset="0"/>
              </a:rPr>
              <a:t>Company</a:t>
            </a:r>
          </a:p>
          <a:p>
            <a:pPr>
              <a:defRPr/>
            </a:pPr>
            <a:r>
              <a:rPr lang="en-US" sz="2400" b="1">
                <a:solidFill>
                  <a:schemeClr val="tx2"/>
                </a:solidFill>
                <a:latin typeface="Arial" charset="0"/>
              </a:rPr>
              <a:t>LOGO</a:t>
            </a:r>
          </a:p>
        </p:txBody>
      </p:sp>
      <p:sp>
        <p:nvSpPr>
          <p:cNvPr id="9" name="Oval 18"/>
          <p:cNvSpPr>
            <a:spLocks noChangeArrowheads="1"/>
          </p:cNvSpPr>
          <p:nvPr/>
        </p:nvSpPr>
        <p:spPr bwMode="ltGray">
          <a:xfrm>
            <a:off x="5186363" y="6132513"/>
            <a:ext cx="428625" cy="38576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a:defRPr/>
            </a:pPr>
            <a:endParaRPr lang="ru-RU">
              <a:latin typeface="Arial" charset="0"/>
            </a:endParaRPr>
          </a:p>
        </p:txBody>
      </p:sp>
      <p:sp>
        <p:nvSpPr>
          <p:cNvPr id="3074" name="Rectangle 2"/>
          <p:cNvSpPr>
            <a:spLocks noGrp="1" noChangeArrowheads="1"/>
          </p:cNvSpPr>
          <p:nvPr>
            <p:ph type="ctrTitle"/>
          </p:nvPr>
        </p:nvSpPr>
        <p:spPr bwMode="white">
          <a:xfrm>
            <a:off x="1524000" y="914400"/>
            <a:ext cx="7315200" cy="1295400"/>
          </a:xfrm>
        </p:spPr>
        <p:txBody>
          <a:bodyPr/>
          <a:lstStyle>
            <a:lvl1pPr>
              <a:defRPr sz="4000" u="sng"/>
            </a:lvl1pPr>
          </a:lstStyle>
          <a:p>
            <a:r>
              <a:rPr lang="en-US"/>
              <a:t>Click to edit Master title</a:t>
            </a:r>
            <a:br>
              <a:rPr lang="en-US"/>
            </a:br>
            <a:r>
              <a:rPr lang="en-US"/>
              <a:t> style</a:t>
            </a:r>
          </a:p>
        </p:txBody>
      </p:sp>
      <p:sp>
        <p:nvSpPr>
          <p:cNvPr id="3075" name="Rectangle 3"/>
          <p:cNvSpPr>
            <a:spLocks noGrp="1" noChangeArrowheads="1"/>
          </p:cNvSpPr>
          <p:nvPr>
            <p:ph type="subTitle" idx="1"/>
          </p:nvPr>
        </p:nvSpPr>
        <p:spPr bwMode="white">
          <a:xfrm>
            <a:off x="5562600" y="6172200"/>
            <a:ext cx="3581400" cy="381000"/>
          </a:xfrm>
        </p:spPr>
        <p:txBody>
          <a:bodyPr/>
          <a:lstStyle>
            <a:lvl1pPr marL="0" indent="0">
              <a:buFont typeface="Wingdings" pitchFamily="2" charset="2"/>
              <a:buNone/>
              <a:defRPr sz="1800" b="1"/>
            </a:lvl1pPr>
          </a:lstStyle>
          <a:p>
            <a:r>
              <a:rPr lang="en-US"/>
              <a:t>Click to edit Master </a:t>
            </a:r>
          </a:p>
          <a:p>
            <a:r>
              <a:rPr lang="en-US"/>
              <a:t>subtitle style</a:t>
            </a:r>
          </a:p>
        </p:txBody>
      </p:sp>
      <p:sp>
        <p:nvSpPr>
          <p:cNvPr id="10" name="Rectangle 4"/>
          <p:cNvSpPr>
            <a:spLocks noGrp="1" noChangeArrowheads="1"/>
          </p:cNvSpPr>
          <p:nvPr>
            <p:ph type="dt" sz="half" idx="10"/>
          </p:nvPr>
        </p:nvSpPr>
        <p:spPr>
          <a:xfrm>
            <a:off x="457200" y="6477000"/>
            <a:ext cx="2133600" cy="244475"/>
          </a:xfrm>
        </p:spPr>
        <p:txBody>
          <a:bodyPr/>
          <a:lstStyle>
            <a:lvl1pPr>
              <a:defRPr sz="1200"/>
            </a:lvl1pPr>
          </a:lstStyle>
          <a:p>
            <a:pPr>
              <a:defRPr/>
            </a:pPr>
            <a:endParaRPr lang="en-US"/>
          </a:p>
        </p:txBody>
      </p:sp>
      <p:sp>
        <p:nvSpPr>
          <p:cNvPr id="11" name="Rectangle 5"/>
          <p:cNvSpPr>
            <a:spLocks noGrp="1" noChangeArrowheads="1"/>
          </p:cNvSpPr>
          <p:nvPr>
            <p:ph type="ftr" sz="quarter" idx="11"/>
          </p:nvPr>
        </p:nvSpPr>
        <p:spPr>
          <a:xfrm>
            <a:off x="3124200" y="6477000"/>
            <a:ext cx="2895600" cy="244475"/>
          </a:xfrm>
        </p:spPr>
        <p:txBody>
          <a:bodyPr/>
          <a:lstStyle>
            <a:lvl1pPr>
              <a:defRPr sz="1200"/>
            </a:lvl1pPr>
          </a:lstStyle>
          <a:p>
            <a:pPr>
              <a:defRPr/>
            </a:pPr>
            <a:endParaRPr lang="en-US"/>
          </a:p>
        </p:txBody>
      </p:sp>
      <p:sp>
        <p:nvSpPr>
          <p:cNvPr id="12" name="Rectangle 6"/>
          <p:cNvSpPr>
            <a:spLocks noGrp="1" noChangeArrowheads="1"/>
          </p:cNvSpPr>
          <p:nvPr>
            <p:ph type="sldNum" sz="quarter" idx="12"/>
          </p:nvPr>
        </p:nvSpPr>
        <p:spPr>
          <a:xfrm>
            <a:off x="6553200" y="6477000"/>
            <a:ext cx="2133600" cy="244475"/>
          </a:xfrm>
        </p:spPr>
        <p:txBody>
          <a:bodyPr/>
          <a:lstStyle>
            <a:lvl1pPr>
              <a:defRPr sz="1200"/>
            </a:lvl1pPr>
          </a:lstStyle>
          <a:p>
            <a:pPr>
              <a:defRPr/>
            </a:pPr>
            <a:fld id="{F4C7DCBE-8251-4C6D-ACAA-DAFED59621B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8309B-923A-40BC-BFDF-D8827C42A3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1300" y="123825"/>
            <a:ext cx="2095500" cy="6200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123825"/>
            <a:ext cx="6134100" cy="6200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5C851-631D-40F7-A356-F00EF38A75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23825"/>
            <a:ext cx="7162800" cy="8382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076325"/>
            <a:ext cx="8229600" cy="524827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6A241-D283-4D65-98AE-E719B69B33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FBE55-2837-4348-9977-1FECEEED52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C760BF-BF6F-41DF-A22A-15F691A253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A1EFA-BFFB-485C-B422-C3AB7A626F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913DD0-6436-4939-A641-B89571DFE4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CDD769-6395-425F-B498-7D73F32609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ED7FC7-7640-4DBF-B69A-0CB00338E0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E6F361-1119-4C70-AA03-0183B3BD87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22388C-2AEA-49AD-8467-644FD34EB8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white">
          <a:xfrm>
            <a:off x="3733800" y="0"/>
            <a:ext cx="5410200" cy="685800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ru-RU">
              <a:latin typeface="Arial" charset="0"/>
            </a:endParaRPr>
          </a:p>
        </p:txBody>
      </p:sp>
      <p:sp>
        <p:nvSpPr>
          <p:cNvPr id="1042" name="Oval 18"/>
          <p:cNvSpPr>
            <a:spLocks noChangeArrowheads="1"/>
          </p:cNvSpPr>
          <p:nvPr/>
        </p:nvSpPr>
        <p:spPr bwMode="white">
          <a:xfrm>
            <a:off x="292100" y="0"/>
            <a:ext cx="68580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a:defRPr/>
            </a:pPr>
            <a:endParaRPr lang="ru-RU">
              <a:latin typeface="Arial" charset="0"/>
            </a:endParaRPr>
          </a:p>
        </p:txBody>
      </p:sp>
      <p:sp>
        <p:nvSpPr>
          <p:cNvPr id="1028"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4A4F98-2652-47D1-A9DF-BDC564EAA98C}" type="slidenum">
              <a:rPr lang="en-US"/>
              <a:pPr>
                <a:defRPr/>
              </a:pPr>
              <a:t>‹#›</a:t>
            </a:fld>
            <a:endParaRPr lang="en-US"/>
          </a:p>
        </p:txBody>
      </p:sp>
      <p:sp>
        <p:nvSpPr>
          <p:cNvPr id="1039" name="Line 15"/>
          <p:cNvSpPr>
            <a:spLocks noChangeShapeType="1"/>
          </p:cNvSpPr>
          <p:nvPr/>
        </p:nvSpPr>
        <p:spPr bwMode="auto">
          <a:xfrm>
            <a:off x="0" y="911225"/>
            <a:ext cx="9144000" cy="0"/>
          </a:xfrm>
          <a:prstGeom prst="line">
            <a:avLst/>
          </a:prstGeom>
          <a:noFill/>
          <a:ln w="12700">
            <a:solidFill>
              <a:schemeClr val="tx1"/>
            </a:solidFill>
            <a:round/>
            <a:headEnd/>
            <a:tailEnd/>
          </a:ln>
          <a:effectLst/>
        </p:spPr>
        <p:txBody>
          <a:bodyPr wrap="none"/>
          <a:lstStyle/>
          <a:p>
            <a:pPr>
              <a:defRPr/>
            </a:pPr>
            <a:endParaRPr lang="ru-RU">
              <a:latin typeface="Arial" charset="0"/>
            </a:endParaRPr>
          </a:p>
        </p:txBody>
      </p:sp>
      <p:sp>
        <p:nvSpPr>
          <p:cNvPr id="1044" name="Line 20"/>
          <p:cNvSpPr>
            <a:spLocks noChangeShapeType="1"/>
          </p:cNvSpPr>
          <p:nvPr/>
        </p:nvSpPr>
        <p:spPr bwMode="auto">
          <a:xfrm>
            <a:off x="0" y="6400800"/>
            <a:ext cx="9144000" cy="0"/>
          </a:xfrm>
          <a:prstGeom prst="line">
            <a:avLst/>
          </a:prstGeom>
          <a:noFill/>
          <a:ln w="12700">
            <a:solidFill>
              <a:schemeClr val="tx1"/>
            </a:solidFill>
            <a:round/>
            <a:headEnd/>
            <a:tailEnd/>
          </a:ln>
          <a:effectLst/>
        </p:spPr>
        <p:txBody>
          <a:bodyPr wrap="none"/>
          <a:lstStyle/>
          <a:p>
            <a:pPr>
              <a:defRPr/>
            </a:pPr>
            <a:endParaRPr lang="ru-RU">
              <a:latin typeface="Arial" charset="0"/>
            </a:endParaRPr>
          </a:p>
        </p:txBody>
      </p:sp>
      <p:sp>
        <p:nvSpPr>
          <p:cNvPr id="1045" name="Oval 21" descr="32115"/>
          <p:cNvSpPr>
            <a:spLocks noChangeArrowheads="1"/>
          </p:cNvSpPr>
          <p:nvPr/>
        </p:nvSpPr>
        <p:spPr bwMode="gray">
          <a:xfrm>
            <a:off x="7524750" y="298450"/>
            <a:ext cx="1227138" cy="1225550"/>
          </a:xfrm>
          <a:prstGeom prst="ellipse">
            <a:avLst/>
          </a:prstGeom>
          <a:blipFill dpi="0" rotWithShape="0">
            <a:blip r:embed="rId14" cstate="print"/>
            <a:srcRect/>
            <a:stretch>
              <a:fillRect/>
            </a:stretch>
          </a:blipFill>
          <a:ln w="28575">
            <a:solidFill>
              <a:schemeClr val="tx1"/>
            </a:solidFill>
            <a:round/>
            <a:headEnd/>
            <a:tailEnd/>
          </a:ln>
          <a:effectLst/>
        </p:spPr>
        <p:txBody>
          <a:bodyPr wrap="none" anchor="ctr"/>
          <a:lstStyle/>
          <a:p>
            <a:pPr>
              <a:defRPr/>
            </a:pPr>
            <a:endParaRPr lang="ru-RU">
              <a:latin typeface="Arial" charset="0"/>
            </a:endParaRPr>
          </a:p>
        </p:txBody>
      </p:sp>
      <p:sp>
        <p:nvSpPr>
          <p:cNvPr id="1035" name="Rectangle 2"/>
          <p:cNvSpPr>
            <a:spLocks noGrp="1" noChangeArrowheads="1"/>
          </p:cNvSpPr>
          <p:nvPr>
            <p:ph type="title"/>
          </p:nvPr>
        </p:nvSpPr>
        <p:spPr bwMode="black">
          <a:xfrm>
            <a:off x="304800" y="123825"/>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45"/>
                                        </p:tgtEl>
                                        <p:attrNameLst>
                                          <p:attrName>style.visibility</p:attrName>
                                        </p:attrNameLst>
                                      </p:cBhvr>
                                      <p:to>
                                        <p:strVal val="visible"/>
                                      </p:to>
                                    </p:set>
                                    <p:anim calcmode="lin" valueType="num">
                                      <p:cBhvr>
                                        <p:cTn id="17" dur="500" fill="hold"/>
                                        <p:tgtEl>
                                          <p:spTgt spid="1045"/>
                                        </p:tgtEl>
                                        <p:attrNameLst>
                                          <p:attrName>ppt_w</p:attrName>
                                        </p:attrNameLst>
                                      </p:cBhvr>
                                      <p:tavLst>
                                        <p:tav tm="0">
                                          <p:val>
                                            <p:fltVal val="0"/>
                                          </p:val>
                                        </p:tav>
                                        <p:tav tm="100000">
                                          <p:val>
                                            <p:strVal val="#ppt_w"/>
                                          </p:val>
                                        </p:tav>
                                      </p:tavLst>
                                    </p:anim>
                                    <p:anim calcmode="lin" valueType="num">
                                      <p:cBhvr>
                                        <p:cTn id="18" dur="500" fill="hold"/>
                                        <p:tgtEl>
                                          <p:spTgt spid="10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animBg="1"/>
      <p:bldP spid="1044" grpId="0" animBg="1"/>
      <p:bldP spid="1045" grpId="0" animBg="1"/>
    </p:bldLst>
  </p:timing>
  <p:txStyles>
    <p:titleStyle>
      <a:lvl1pPr algn="r" rtl="0" eaLnBrk="0" fontAlgn="base" hangingPunct="0">
        <a:spcBef>
          <a:spcPct val="0"/>
        </a:spcBef>
        <a:spcAft>
          <a:spcPct val="0"/>
        </a:spcAft>
        <a:defRPr sz="36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Lucida Sans" pitchFamily="34" charset="0"/>
        </a:defRPr>
      </a:lvl2pPr>
      <a:lvl3pPr algn="r" rtl="0" eaLnBrk="0" fontAlgn="base" hangingPunct="0">
        <a:spcBef>
          <a:spcPct val="0"/>
        </a:spcBef>
        <a:spcAft>
          <a:spcPct val="0"/>
        </a:spcAft>
        <a:defRPr sz="3600">
          <a:solidFill>
            <a:schemeClr val="tx2"/>
          </a:solidFill>
          <a:latin typeface="Lucida Sans" pitchFamily="34" charset="0"/>
        </a:defRPr>
      </a:lvl3pPr>
      <a:lvl4pPr algn="r" rtl="0" eaLnBrk="0" fontAlgn="base" hangingPunct="0">
        <a:spcBef>
          <a:spcPct val="0"/>
        </a:spcBef>
        <a:spcAft>
          <a:spcPct val="0"/>
        </a:spcAft>
        <a:defRPr sz="3600">
          <a:solidFill>
            <a:schemeClr val="tx2"/>
          </a:solidFill>
          <a:latin typeface="Lucida Sans" pitchFamily="34" charset="0"/>
        </a:defRPr>
      </a:lvl4pPr>
      <a:lvl5pPr algn="r" rtl="0" eaLnBrk="0" fontAlgn="base" hangingPunct="0">
        <a:spcBef>
          <a:spcPct val="0"/>
        </a:spcBef>
        <a:spcAft>
          <a:spcPct val="0"/>
        </a:spcAft>
        <a:defRPr sz="3600">
          <a:solidFill>
            <a:schemeClr val="tx2"/>
          </a:solidFill>
          <a:latin typeface="Lucida Sans" pitchFamily="34" charset="0"/>
        </a:defRPr>
      </a:lvl5pPr>
      <a:lvl6pPr marL="457200" algn="r" rtl="0" fontAlgn="base">
        <a:spcBef>
          <a:spcPct val="0"/>
        </a:spcBef>
        <a:spcAft>
          <a:spcPct val="0"/>
        </a:spcAft>
        <a:defRPr sz="3600">
          <a:solidFill>
            <a:schemeClr val="tx2"/>
          </a:solidFill>
          <a:latin typeface="Arial" charset="0"/>
        </a:defRPr>
      </a:lvl6pPr>
      <a:lvl7pPr marL="914400" algn="r" rtl="0" fontAlgn="base">
        <a:spcBef>
          <a:spcPct val="0"/>
        </a:spcBef>
        <a:spcAft>
          <a:spcPct val="0"/>
        </a:spcAft>
        <a:defRPr sz="3600">
          <a:solidFill>
            <a:schemeClr val="tx2"/>
          </a:solidFill>
          <a:latin typeface="Arial" charset="0"/>
        </a:defRPr>
      </a:lvl7pPr>
      <a:lvl8pPr marL="1371600" algn="r" rtl="0" fontAlgn="base">
        <a:spcBef>
          <a:spcPct val="0"/>
        </a:spcBef>
        <a:spcAft>
          <a:spcPct val="0"/>
        </a:spcAft>
        <a:defRPr sz="3600">
          <a:solidFill>
            <a:schemeClr val="tx2"/>
          </a:solidFill>
          <a:latin typeface="Arial" charset="0"/>
        </a:defRPr>
      </a:lvl8pPr>
      <a:lvl9pPr marL="1828800" algn="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Clr>
          <a:schemeClr val="tx1"/>
        </a:buClr>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ektonika.by/wp-content/uploads/2015/06/%D0%B4%D0%BE1-min.jpg"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61321" y="20110"/>
            <a:ext cx="1441450" cy="935037"/>
          </a:xfrm>
          <a:prstGeom prst="rect">
            <a:avLst/>
          </a:prstGeom>
          <a:solidFill>
            <a:schemeClr val="bg1"/>
          </a:solidFill>
          <a:ln w="9525">
            <a:noFill/>
            <a:miter lim="800000"/>
            <a:headEnd/>
            <a:tailEnd/>
          </a:ln>
        </p:spPr>
        <p:txBody>
          <a:bodyPr wrap="none" anchor="ctr"/>
          <a:lstStyle/>
          <a:p>
            <a:endParaRPr lang="ru-RU"/>
          </a:p>
        </p:txBody>
      </p:sp>
      <p:sp>
        <p:nvSpPr>
          <p:cNvPr id="2053" name="Rectangle 5"/>
          <p:cNvSpPr>
            <a:spLocks noGrp="1" noChangeArrowheads="1"/>
          </p:cNvSpPr>
          <p:nvPr>
            <p:ph type="ctrTitle"/>
          </p:nvPr>
        </p:nvSpPr>
        <p:spPr>
          <a:xfrm>
            <a:off x="430693" y="874643"/>
            <a:ext cx="8375375" cy="4035286"/>
          </a:xfrm>
        </p:spPr>
        <p:txBody>
          <a:bodyPr/>
          <a:lstStyle/>
          <a:p>
            <a:r>
              <a:rPr lang="ru-RU" sz="3600" dirty="0" smtClean="0"/>
              <a:t/>
            </a:r>
            <a:br>
              <a:rPr lang="ru-RU" sz="3600" dirty="0" smtClean="0"/>
            </a:br>
            <a:r>
              <a:rPr lang="ru-RU" sz="2000" b="1" dirty="0" smtClean="0"/>
              <a:t> ПРОЕКТИРОВАНИЕ РЕКОНСТРУКЦИИ ЗДАНИЙ И СООРУЖЕНИЙ</a:t>
            </a:r>
            <a:br>
              <a:rPr lang="ru-RU" sz="2000" b="1" dirty="0" smtClean="0"/>
            </a:br>
            <a:r>
              <a:rPr lang="ru-RU" sz="2000" b="1" dirty="0" smtClean="0"/>
              <a:t/>
            </a:r>
            <a:br>
              <a:rPr lang="ru-RU" sz="2000" b="1" dirty="0" smtClean="0"/>
            </a:br>
            <a:r>
              <a:rPr lang="ru-RU" sz="2000" b="1" dirty="0" smtClean="0"/>
              <a:t/>
            </a:r>
            <a:br>
              <a:rPr lang="ru-RU" sz="2000" b="1" dirty="0" smtClean="0"/>
            </a:br>
            <a:r>
              <a:rPr lang="ru-RU" sz="2000" dirty="0" smtClean="0"/>
              <a:t> курс лекций</a:t>
            </a:r>
            <a:br>
              <a:rPr lang="ru-RU" sz="2000" dirty="0" smtClean="0"/>
            </a:br>
            <a:r>
              <a:rPr lang="ru-RU" sz="2000" dirty="0" smtClean="0">
                <a:solidFill>
                  <a:schemeClr val="tx1">
                    <a:lumMod val="10000"/>
                  </a:schemeClr>
                </a:solidFill>
              </a:rPr>
              <a:t>для</a:t>
            </a:r>
            <a:r>
              <a:rPr lang="ru-RU" sz="2000" dirty="0" smtClean="0">
                <a:solidFill>
                  <a:schemeClr val="tx1"/>
                </a:solidFill>
              </a:rPr>
              <a:t> студентов </a:t>
            </a:r>
            <a:r>
              <a:rPr lang="ru-RU" sz="2000" dirty="0" smtClean="0"/>
              <a:t>Заочного факультета</a:t>
            </a:r>
            <a:br>
              <a:rPr lang="ru-RU" sz="2000" dirty="0" smtClean="0"/>
            </a:br>
            <a:r>
              <a:rPr lang="ru-RU" sz="2000" dirty="0" smtClean="0">
                <a:solidFill>
                  <a:schemeClr val="tx1">
                    <a:lumMod val="10000"/>
                  </a:schemeClr>
                </a:solidFill>
              </a:rPr>
              <a:t>специальности «Промышленное </a:t>
            </a:r>
            <a:r>
              <a:rPr lang="ru-RU" sz="2000" dirty="0" smtClean="0"/>
              <a:t>и гражданское строительство»</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endParaRPr lang="ru-RU" sz="2800" dirty="0" smtClean="0"/>
          </a:p>
        </p:txBody>
      </p:sp>
      <p:sp>
        <p:nvSpPr>
          <p:cNvPr id="3076" name="Подзаголовок 11"/>
          <p:cNvSpPr>
            <a:spLocks noGrp="1"/>
          </p:cNvSpPr>
          <p:nvPr>
            <p:ph type="subTitle" idx="1"/>
          </p:nvPr>
        </p:nvSpPr>
        <p:spPr>
          <a:xfrm>
            <a:off x="5310188" y="4430713"/>
            <a:ext cx="3833812" cy="2122487"/>
          </a:xfrm>
        </p:spPr>
        <p:txBody>
          <a:bodyPr/>
          <a:lstStyle/>
          <a:p>
            <a:pPr algn="r" eaLnBrk="1" hangingPunct="1"/>
            <a:r>
              <a:rPr lang="ru-RU" sz="1600" dirty="0" err="1" smtClean="0"/>
              <a:t>М.т.н</a:t>
            </a:r>
            <a:r>
              <a:rPr lang="ru-RU" sz="1600" dirty="0" smtClean="0"/>
              <a:t>. ст. преп. каф. </a:t>
            </a:r>
            <a:r>
              <a:rPr lang="ru-RU" sz="1600" dirty="0" err="1" smtClean="0"/>
              <a:t>АиС</a:t>
            </a:r>
            <a:r>
              <a:rPr lang="ru-RU" sz="1600" dirty="0" smtClean="0"/>
              <a:t> </a:t>
            </a:r>
          </a:p>
          <a:p>
            <a:pPr algn="r" eaLnBrk="1" hangingPunct="1"/>
            <a:r>
              <a:rPr lang="ru-RU" sz="1600" dirty="0" smtClean="0"/>
              <a:t>Коновалова Ольга Николаевна</a:t>
            </a:r>
          </a:p>
          <a:p>
            <a:pPr algn="just" eaLnBrk="1" hangingPunct="1"/>
            <a:endParaRPr lang="ru-RU" sz="1600" dirty="0" smtClean="0"/>
          </a:p>
          <a:p>
            <a:pPr algn="just" eaLnBrk="1" hangingPunct="1"/>
            <a:endParaRPr lang="ru-RU" sz="1600" dirty="0" smtClean="0"/>
          </a:p>
          <a:p>
            <a:pPr algn="just" eaLnBrk="1" hangingPunct="1"/>
            <a:endParaRPr lang="ru-RU" sz="1600" dirty="0" smtClean="0"/>
          </a:p>
          <a:p>
            <a:pPr algn="just" eaLnBrk="1" hangingPunct="1"/>
            <a:r>
              <a:rPr lang="ru-RU" sz="1600" dirty="0" smtClean="0"/>
              <a:t>г. Гомель</a:t>
            </a:r>
          </a:p>
        </p:txBody>
      </p:sp>
      <p:sp>
        <p:nvSpPr>
          <p:cNvPr id="2057" name="Text Box 9"/>
          <p:cNvSpPr txBox="1">
            <a:spLocks noChangeArrowheads="1"/>
          </p:cNvSpPr>
          <p:nvPr/>
        </p:nvSpPr>
        <p:spPr bwMode="auto">
          <a:xfrm>
            <a:off x="5108299" y="3250372"/>
            <a:ext cx="3419475" cy="369888"/>
          </a:xfrm>
          <a:prstGeom prst="rect">
            <a:avLst/>
          </a:prstGeom>
          <a:noFill/>
          <a:ln w="9525">
            <a:noFill/>
            <a:miter lim="800000"/>
            <a:headEnd/>
            <a:tailEnd/>
          </a:ln>
        </p:spPr>
        <p:txBody>
          <a:bodyPr>
            <a:spAutoFit/>
          </a:bodyPr>
          <a:lstStyle/>
          <a:p>
            <a:r>
              <a:rPr lang="ru-RU"/>
              <a:t> </a:t>
            </a:r>
          </a:p>
        </p:txBody>
      </p:sp>
      <p:sp>
        <p:nvSpPr>
          <p:cNvPr id="3079" name="Oval 14"/>
          <p:cNvSpPr>
            <a:spLocks noChangeArrowheads="1"/>
          </p:cNvSpPr>
          <p:nvPr/>
        </p:nvSpPr>
        <p:spPr bwMode="auto">
          <a:xfrm>
            <a:off x="4500563" y="4941888"/>
            <a:ext cx="719137" cy="863600"/>
          </a:xfrm>
          <a:prstGeom prst="ellipse">
            <a:avLst/>
          </a:prstGeom>
          <a:solidFill>
            <a:schemeClr val="accent1"/>
          </a:solidFill>
          <a:ln w="9525">
            <a:noFill/>
            <a:round/>
            <a:headEnd/>
            <a:tailEnd/>
          </a:ln>
        </p:spPr>
        <p:txBody>
          <a:bodyPr wrap="none" anchor="ctr"/>
          <a:lstStyle/>
          <a:p>
            <a:endParaRPr lang="ru-RU"/>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 y="20111"/>
            <a:ext cx="3694752" cy="58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P spid="205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652" y="1028343"/>
            <a:ext cx="8806070" cy="5632311"/>
          </a:xfrm>
          <a:prstGeom prst="rect">
            <a:avLst/>
          </a:prstGeom>
        </p:spPr>
        <p:txBody>
          <a:bodyPr wrap="square">
            <a:spAutoFit/>
          </a:bodyPr>
          <a:lstStyle/>
          <a:p>
            <a:r>
              <a:rPr lang="ru-RU" sz="2000" dirty="0">
                <a:latin typeface="+mn-lt"/>
              </a:rPr>
              <a:t>РЕКОНСТРУКЦИЯ — в градостроительстве: ради­кальное изменение планировочной структуры террито­рий в целях повышения функциональной комфортности их использования; для зданий: комплекс строи­тельный работ и организационно-технических меро­приятий, связанных с изменением основных технико-экономических показателей здания (количества и пло­щади квартир, строительного объема и общей площади здания, вместимости или пропускной способности) или его назначения (функции) и осуществляемых в целях улучшения условий увеличения объема или количе­ства услуг</a:t>
            </a:r>
            <a:r>
              <a:rPr lang="ru-RU" sz="2000" dirty="0" smtClean="0">
                <a:latin typeface="+mn-lt"/>
              </a:rPr>
              <a:t>.</a:t>
            </a:r>
          </a:p>
          <a:p>
            <a:endParaRPr lang="ru-RU" sz="2000" dirty="0">
              <a:latin typeface="+mn-lt"/>
            </a:endParaRPr>
          </a:p>
          <a:p>
            <a:r>
              <a:rPr lang="ru-RU" sz="2000" dirty="0" smtClean="0"/>
              <a:t> </a:t>
            </a:r>
            <a:r>
              <a:rPr lang="ru-RU" sz="2000" dirty="0">
                <a:latin typeface="+mn-lt"/>
              </a:rPr>
              <a:t>МОДЕРНИЗАЦИЯ — улучшение качества и количе­ства услуг, повышающих комфортность и экономич­ность эксплуатации зданий:</a:t>
            </a:r>
          </a:p>
          <a:p>
            <a:pPr lvl="0"/>
            <a:r>
              <a:rPr lang="ru-RU" sz="2000" dirty="0">
                <a:latin typeface="+mn-lt"/>
              </a:rPr>
              <a:t>изменение планировочной структуры зданий, секций, квартир, отдельных помещений (перепланировка) в соответствии с современными требованиями комфортности и технологии эксплуатации объекта; оснащение недостающими инженерными система­ми, оборудованием и приборами новых поколений, отвечающих  прогрессивным  технологиям  эксплуатации и требованиям комфортности.</a:t>
            </a:r>
          </a:p>
          <a:p>
            <a:endParaRPr lang="ru-RU"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8783" y="889844"/>
            <a:ext cx="8852452" cy="2862322"/>
          </a:xfrm>
          <a:prstGeom prst="rect">
            <a:avLst/>
          </a:prstGeom>
        </p:spPr>
        <p:txBody>
          <a:bodyPr wrap="square">
            <a:spAutoFit/>
          </a:bodyPr>
          <a:lstStyle/>
          <a:p>
            <a:r>
              <a:rPr lang="ru-RU" sz="2000" dirty="0">
                <a:latin typeface="+mn-lt"/>
              </a:rPr>
              <a:t>ПЕРЕПЛАНИРОВКА—мероприятие, проводимое в ходе модернизации, сопровождающей капитальный ре­монт или реконструкцию здания, направленное на из­менение планировочной структуры квартир, секций или всего здания в целом с целью повышения условий комфортности. </a:t>
            </a:r>
            <a:r>
              <a:rPr lang="ru-RU" sz="2000" dirty="0" smtClean="0">
                <a:solidFill>
                  <a:srgbClr val="FFC000"/>
                </a:solidFill>
                <a:latin typeface="+mn-lt"/>
              </a:rPr>
              <a:t>Частичная</a:t>
            </a:r>
            <a:r>
              <a:rPr lang="ru-RU" sz="2000" i="1" dirty="0" smtClean="0">
                <a:latin typeface="+mn-lt"/>
              </a:rPr>
              <a:t> </a:t>
            </a:r>
            <a:r>
              <a:rPr lang="ru-RU" sz="2000" dirty="0">
                <a:latin typeface="+mn-lt"/>
              </a:rPr>
              <a:t>перепланировка идет с не­полным изменение планировочной структуры и пере­становкой до 30% некоторых перегородок. Полная пе­репланировка идет с кардинальным изменением пла­нировочной структуры всего дома, секции, обществен­ного здания или квартиры.</a:t>
            </a:r>
          </a:p>
          <a:p>
            <a:r>
              <a:rPr lang="ru-RU" sz="2000" dirty="0">
                <a:latin typeface="+mn-lt"/>
              </a:rPr>
              <a:t> </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30" y="3180522"/>
            <a:ext cx="3816627" cy="297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7"/>
          <p:cNvSpPr txBox="1">
            <a:spLocks noChangeArrowheads="1"/>
          </p:cNvSpPr>
          <p:nvPr/>
        </p:nvSpPr>
        <p:spPr bwMode="auto">
          <a:xfrm>
            <a:off x="3400425" y="5648325"/>
            <a:ext cx="184150" cy="228600"/>
          </a:xfrm>
          <a:prstGeom prst="rect">
            <a:avLst/>
          </a:prstGeom>
          <a:noFill/>
          <a:ln w="9525">
            <a:noFill/>
            <a:miter lim="800000"/>
            <a:headEnd/>
            <a:tailEnd/>
          </a:ln>
        </p:spPr>
        <p:txBody>
          <a:bodyPr wrap="none">
            <a:spAutoFit/>
          </a:bodyPr>
          <a:lstStyle/>
          <a:p>
            <a:endParaRPr lang="ru-RU" sz="900">
              <a:cs typeface="Arial" pitchFamily="34" charset="0"/>
            </a:endParaRPr>
          </a:p>
        </p:txBody>
      </p:sp>
      <p:sp>
        <p:nvSpPr>
          <p:cNvPr id="6148" name="Rectangle 128"/>
          <p:cNvSpPr>
            <a:spLocks noGrp="1" noChangeArrowheads="1"/>
          </p:cNvSpPr>
          <p:nvPr>
            <p:ph type="title"/>
          </p:nvPr>
        </p:nvSpPr>
        <p:spPr>
          <a:xfrm>
            <a:off x="222250" y="424070"/>
            <a:ext cx="8206133" cy="834887"/>
          </a:xfrm>
        </p:spPr>
        <p:txBody>
          <a:bodyPr/>
          <a:lstStyle/>
          <a:p>
            <a:pPr algn="l" eaLnBrk="1" hangingPunct="1">
              <a:lnSpc>
                <a:spcPct val="120000"/>
              </a:lnSpc>
            </a:pPr>
            <a:r>
              <a:rPr lang="ru-RU" sz="2400" b="1" dirty="0" smtClean="0">
                <a:solidFill>
                  <a:srgbClr val="FFFF00"/>
                </a:solidFill>
                <a:latin typeface="+mn-lt"/>
              </a:rPr>
              <a:t>4. Морфологические </a:t>
            </a:r>
            <a:r>
              <a:rPr lang="ru-RU" sz="2400" b="1" dirty="0">
                <a:solidFill>
                  <a:srgbClr val="FFFF00"/>
                </a:solidFill>
                <a:latin typeface="+mn-lt"/>
              </a:rPr>
              <a:t>характеристики застройки.</a:t>
            </a:r>
            <a:r>
              <a:rPr lang="ru-RU" sz="3200" dirty="0">
                <a:solidFill>
                  <a:srgbClr val="FFFF00"/>
                </a:solidFill>
              </a:rPr>
              <a:t/>
            </a:r>
            <a:br>
              <a:rPr lang="ru-RU" sz="3200" dirty="0">
                <a:solidFill>
                  <a:srgbClr val="FFFF00"/>
                </a:solidFill>
              </a:rPr>
            </a:br>
            <a:endParaRPr lang="ru-RU" sz="3200" dirty="0" smtClean="0">
              <a:solidFill>
                <a:srgbClr val="FFFF00"/>
              </a:solidFill>
            </a:endParaRPr>
          </a:p>
        </p:txBody>
      </p:sp>
      <p:sp>
        <p:nvSpPr>
          <p:cNvPr id="6160" name="Прямоугольник 16"/>
          <p:cNvSpPr>
            <a:spLocks noChangeArrowheads="1"/>
          </p:cNvSpPr>
          <p:nvPr/>
        </p:nvSpPr>
        <p:spPr bwMode="auto">
          <a:xfrm>
            <a:off x="509588" y="5970588"/>
            <a:ext cx="7824787" cy="260350"/>
          </a:xfrm>
          <a:prstGeom prst="rect">
            <a:avLst/>
          </a:prstGeom>
          <a:noFill/>
          <a:ln w="9525">
            <a:noFill/>
            <a:miter lim="800000"/>
            <a:headEnd/>
            <a:tailEnd/>
          </a:ln>
        </p:spPr>
        <p:txBody>
          <a:bodyPr>
            <a:spAutoFit/>
          </a:bodyPr>
          <a:lstStyle/>
          <a:p>
            <a:pPr eaLnBrk="0" hangingPunct="0"/>
            <a:r>
              <a:rPr lang="ru-RU" sz="1100" b="1">
                <a:solidFill>
                  <a:srgbClr val="FFFF00"/>
                </a:solidFill>
                <a:ea typeface="Calibri" pitchFamily="34" charset="0"/>
                <a:cs typeface="Times New Roman" pitchFamily="18" charset="0"/>
              </a:rPr>
              <a:t> </a:t>
            </a:r>
            <a:endParaRPr lang="ru-RU" sz="1100">
              <a:ea typeface="Calibri" pitchFamily="34" charset="0"/>
              <a:cs typeface="Times New Roman" pitchFamily="18" charset="0"/>
            </a:endParaRPr>
          </a:p>
        </p:txBody>
      </p:sp>
      <p:sp>
        <p:nvSpPr>
          <p:cNvPr id="2" name="Прямоугольник 1"/>
          <p:cNvSpPr/>
          <p:nvPr/>
        </p:nvSpPr>
        <p:spPr>
          <a:xfrm>
            <a:off x="384313" y="1484243"/>
            <a:ext cx="8582680" cy="4524315"/>
          </a:xfrm>
          <a:prstGeom prst="rect">
            <a:avLst/>
          </a:prstGeom>
        </p:spPr>
        <p:txBody>
          <a:bodyPr wrap="square">
            <a:spAutoFit/>
          </a:bodyPr>
          <a:lstStyle/>
          <a:p>
            <a:r>
              <a:rPr lang="ru-RU" sz="2400" dirty="0" err="1" smtClean="0">
                <a:latin typeface="+mn-lt"/>
              </a:rPr>
              <a:t>Морфотип</a:t>
            </a:r>
            <a:r>
              <a:rPr lang="ru-RU" sz="2400" dirty="0" smtClean="0">
                <a:latin typeface="+mn-lt"/>
              </a:rPr>
              <a:t> </a:t>
            </a:r>
            <a:r>
              <a:rPr lang="ru-RU" sz="2400" dirty="0">
                <a:latin typeface="+mn-lt"/>
              </a:rPr>
              <a:t>– разновидность </a:t>
            </a:r>
            <a:r>
              <a:rPr lang="ru-RU" sz="2400" dirty="0" err="1">
                <a:latin typeface="+mn-lt"/>
              </a:rPr>
              <a:t>планировочно</a:t>
            </a:r>
            <a:r>
              <a:rPr lang="ru-RU" sz="2400" dirty="0">
                <a:latin typeface="+mn-lt"/>
              </a:rPr>
              <a:t>-пространственной организации городской застройки. Он отражает: функциональную </a:t>
            </a:r>
            <a:r>
              <a:rPr lang="ru-RU" sz="2400" dirty="0" err="1">
                <a:latin typeface="+mn-lt"/>
              </a:rPr>
              <a:t>заполненность</a:t>
            </a:r>
            <a:r>
              <a:rPr lang="ru-RU" sz="2400" dirty="0">
                <a:latin typeface="+mn-lt"/>
              </a:rPr>
              <a:t> застройки, конкретизирует пространственную организацию, историко-культурологический аспект.</a:t>
            </a:r>
          </a:p>
          <a:p>
            <a:r>
              <a:rPr lang="ru-RU" sz="2400" dirty="0" err="1" smtClean="0">
                <a:latin typeface="+mn-lt"/>
              </a:rPr>
              <a:t>Морфотип</a:t>
            </a:r>
            <a:r>
              <a:rPr lang="ru-RU" sz="2400" dirty="0" smtClean="0">
                <a:latin typeface="+mn-lt"/>
              </a:rPr>
              <a:t> </a:t>
            </a:r>
            <a:r>
              <a:rPr lang="ru-RU" sz="2400" dirty="0">
                <a:latin typeface="+mn-lt"/>
              </a:rPr>
              <a:t>складывается в ходе эволюционного развития </a:t>
            </a:r>
            <a:r>
              <a:rPr lang="ru-RU" sz="2400" dirty="0" smtClean="0">
                <a:latin typeface="+mn-lt"/>
              </a:rPr>
              <a:t>города. Включает </a:t>
            </a:r>
            <a:r>
              <a:rPr lang="ru-RU" sz="2400" dirty="0">
                <a:latin typeface="+mn-lt"/>
              </a:rPr>
              <a:t>в себя:</a:t>
            </a:r>
          </a:p>
          <a:p>
            <a:r>
              <a:rPr lang="ru-RU" sz="2400" dirty="0">
                <a:latin typeface="+mn-lt"/>
              </a:rPr>
              <a:t> </a:t>
            </a:r>
            <a:r>
              <a:rPr lang="ru-RU" sz="2400" dirty="0" smtClean="0">
                <a:latin typeface="+mn-lt"/>
              </a:rPr>
              <a:t> плотность </a:t>
            </a:r>
            <a:r>
              <a:rPr lang="ru-RU" sz="2400" dirty="0">
                <a:latin typeface="+mn-lt"/>
              </a:rPr>
              <a:t>застройки, </a:t>
            </a:r>
            <a:endParaRPr lang="ru-RU" sz="2400" dirty="0" smtClean="0">
              <a:latin typeface="+mn-lt"/>
            </a:endParaRPr>
          </a:p>
          <a:p>
            <a:r>
              <a:rPr lang="ru-RU" sz="2400" dirty="0" smtClean="0">
                <a:latin typeface="+mn-lt"/>
              </a:rPr>
              <a:t>  этажность</a:t>
            </a:r>
            <a:r>
              <a:rPr lang="ru-RU" sz="2400" dirty="0">
                <a:latin typeface="+mn-lt"/>
              </a:rPr>
              <a:t>, </a:t>
            </a:r>
            <a:endParaRPr lang="ru-RU" sz="2400" dirty="0" smtClean="0">
              <a:latin typeface="+mn-lt"/>
            </a:endParaRPr>
          </a:p>
          <a:p>
            <a:r>
              <a:rPr lang="ru-RU" sz="2400" dirty="0" smtClean="0">
                <a:latin typeface="+mn-lt"/>
              </a:rPr>
              <a:t>  принцип </a:t>
            </a:r>
            <a:r>
              <a:rPr lang="ru-RU" sz="2400" dirty="0">
                <a:latin typeface="+mn-lt"/>
              </a:rPr>
              <a:t>компоновки домов</a:t>
            </a:r>
            <a:r>
              <a:rPr lang="ru-RU" sz="2400" dirty="0" smtClean="0">
                <a:latin typeface="+mn-lt"/>
              </a:rPr>
              <a:t>,</a:t>
            </a:r>
          </a:p>
          <a:p>
            <a:r>
              <a:rPr lang="ru-RU" sz="2400" dirty="0" smtClean="0">
                <a:latin typeface="+mn-lt"/>
              </a:rPr>
              <a:t>  масштаб </a:t>
            </a:r>
            <a:r>
              <a:rPr lang="ru-RU" sz="2400" dirty="0">
                <a:latin typeface="+mn-lt"/>
              </a:rPr>
              <a:t>жилого образования, </a:t>
            </a:r>
            <a:endParaRPr lang="ru-RU" sz="2400" dirty="0" smtClean="0">
              <a:latin typeface="+mn-lt"/>
            </a:endParaRPr>
          </a:p>
          <a:p>
            <a:r>
              <a:rPr lang="ru-RU" sz="2400" dirty="0" smtClean="0">
                <a:latin typeface="+mn-lt"/>
              </a:rPr>
              <a:t>  концептуальное </a:t>
            </a:r>
            <a:r>
              <a:rPr lang="ru-RU" sz="2400" dirty="0">
                <a:latin typeface="+mn-lt"/>
              </a:rPr>
              <a:t>решение здания </a:t>
            </a:r>
            <a:r>
              <a:rPr lang="ru-RU" sz="2400" dirty="0" smtClean="0">
                <a:latin typeface="+mn-lt"/>
              </a:rPr>
              <a:t>и застройки в целом.</a:t>
            </a:r>
            <a:endParaRPr lang="ru-RU" sz="24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6"/>
          <p:cNvSpPr>
            <a:spLocks noChangeShapeType="1"/>
          </p:cNvSpPr>
          <p:nvPr/>
        </p:nvSpPr>
        <p:spPr bwMode="auto">
          <a:xfrm>
            <a:off x="2006600" y="3011488"/>
            <a:ext cx="0" cy="0"/>
          </a:xfrm>
          <a:prstGeom prst="line">
            <a:avLst/>
          </a:prstGeom>
          <a:noFill/>
          <a:ln w="9525">
            <a:solidFill>
              <a:schemeClr val="tx1"/>
            </a:solidFill>
            <a:round/>
            <a:headEnd/>
            <a:tailEnd/>
          </a:ln>
        </p:spPr>
        <p:txBody>
          <a:bodyPr/>
          <a:lstStyle/>
          <a:p>
            <a:endParaRPr lang="ru-RU"/>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18" y="278297"/>
            <a:ext cx="8416869" cy="612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1"/>
          <p:cNvSpPr>
            <a:spLocks noChangeArrowheads="1"/>
          </p:cNvSpPr>
          <p:nvPr/>
        </p:nvSpPr>
        <p:spPr bwMode="auto">
          <a:xfrm>
            <a:off x="918254" y="404960"/>
            <a:ext cx="5580567" cy="461665"/>
          </a:xfrm>
          <a:prstGeom prst="rect">
            <a:avLst/>
          </a:prstGeom>
          <a:noFill/>
          <a:ln w="9525">
            <a:noFill/>
            <a:miter lim="800000"/>
            <a:headEnd/>
            <a:tailEnd/>
          </a:ln>
        </p:spPr>
        <p:txBody>
          <a:bodyPr wrap="none" anchor="ctr">
            <a:spAutoFit/>
          </a:bodyPr>
          <a:lstStyle/>
          <a:p>
            <a:pPr indent="180975" algn="just" eaLnBrk="0" hangingPunct="0"/>
            <a:r>
              <a:rPr lang="ru-RU" sz="2400" b="1" dirty="0" smtClean="0">
                <a:solidFill>
                  <a:srgbClr val="FFFF00"/>
                </a:solidFill>
                <a:latin typeface="+mn-lt"/>
              </a:rPr>
              <a:t>5. Методы </a:t>
            </a:r>
            <a:r>
              <a:rPr lang="ru-RU" sz="2400" b="1" dirty="0">
                <a:solidFill>
                  <a:srgbClr val="FFFF00"/>
                </a:solidFill>
                <a:latin typeface="+mn-lt"/>
              </a:rPr>
              <a:t>реконструкции застройки </a:t>
            </a:r>
            <a:endParaRPr lang="ru-RU" sz="2400" dirty="0">
              <a:solidFill>
                <a:srgbClr val="FFFF00"/>
              </a:solidFill>
              <a:latin typeface="+mn-lt"/>
              <a:ea typeface="Calibri" pitchFamily="34" charset="0"/>
              <a:cs typeface="Times New Roman" pitchFamily="18" charset="0"/>
            </a:endParaRPr>
          </a:p>
        </p:txBody>
      </p:sp>
      <p:sp>
        <p:nvSpPr>
          <p:cNvPr id="2" name="Прямоугольник 1"/>
          <p:cNvSpPr/>
          <p:nvPr/>
        </p:nvSpPr>
        <p:spPr>
          <a:xfrm>
            <a:off x="410818" y="1126435"/>
            <a:ext cx="8507896" cy="4955203"/>
          </a:xfrm>
          <a:prstGeom prst="rect">
            <a:avLst/>
          </a:prstGeom>
        </p:spPr>
        <p:txBody>
          <a:bodyPr wrap="square">
            <a:spAutoFit/>
          </a:bodyPr>
          <a:lstStyle/>
          <a:p>
            <a:r>
              <a:rPr lang="ru-RU" dirty="0" smtClean="0">
                <a:solidFill>
                  <a:schemeClr val="tx2"/>
                </a:solidFill>
              </a:rPr>
              <a:t>1. </a:t>
            </a:r>
            <a:r>
              <a:rPr lang="ru-RU" sz="2000" dirty="0" smtClean="0">
                <a:solidFill>
                  <a:srgbClr val="FFC000"/>
                </a:solidFill>
                <a:latin typeface="+mn-lt"/>
              </a:rPr>
              <a:t>Минимальная </a:t>
            </a:r>
            <a:r>
              <a:rPr lang="ru-RU" sz="2000" dirty="0">
                <a:solidFill>
                  <a:srgbClr val="FFC000"/>
                </a:solidFill>
                <a:latin typeface="+mn-lt"/>
              </a:rPr>
              <a:t>модернизация </a:t>
            </a:r>
            <a:r>
              <a:rPr lang="ru-RU" sz="2000" dirty="0">
                <a:latin typeface="+mn-lt"/>
              </a:rPr>
              <a:t>(</a:t>
            </a:r>
            <a:r>
              <a:rPr lang="ru-RU" sz="2000" dirty="0" smtClean="0">
                <a:latin typeface="+mn-lt"/>
              </a:rPr>
              <a:t>капитальный </a:t>
            </a:r>
            <a:r>
              <a:rPr lang="ru-RU" sz="2000" dirty="0">
                <a:latin typeface="+mn-lt"/>
              </a:rPr>
              <a:t>ремонт, </a:t>
            </a:r>
            <a:r>
              <a:rPr lang="ru-RU" sz="2000" dirty="0" smtClean="0">
                <a:latin typeface="+mn-lt"/>
              </a:rPr>
              <a:t>преобразование </a:t>
            </a:r>
            <a:r>
              <a:rPr lang="ru-RU" sz="2000" dirty="0" err="1" smtClean="0">
                <a:latin typeface="+mn-lt"/>
              </a:rPr>
              <a:t>внутридворовой</a:t>
            </a:r>
            <a:r>
              <a:rPr lang="ru-RU" sz="2000" dirty="0" smtClean="0">
                <a:latin typeface="+mn-lt"/>
              </a:rPr>
              <a:t> </a:t>
            </a:r>
            <a:r>
              <a:rPr lang="ru-RU" sz="2000" dirty="0">
                <a:latin typeface="+mn-lt"/>
              </a:rPr>
              <a:t>территории </a:t>
            </a:r>
            <a:r>
              <a:rPr lang="ru-RU" sz="2000" dirty="0" smtClean="0">
                <a:latin typeface="+mn-lt"/>
              </a:rPr>
              <a:t>при которой функция остается неизменной)</a:t>
            </a:r>
            <a:endParaRPr lang="ru-RU" sz="2000" dirty="0">
              <a:latin typeface="+mn-lt"/>
            </a:endParaRPr>
          </a:p>
          <a:p>
            <a:r>
              <a:rPr lang="ru-RU" sz="2000" dirty="0">
                <a:latin typeface="+mn-lt"/>
              </a:rPr>
              <a:t>2</a:t>
            </a:r>
            <a:r>
              <a:rPr lang="ru-RU" sz="2000" dirty="0">
                <a:solidFill>
                  <a:srgbClr val="FFC000"/>
                </a:solidFill>
                <a:latin typeface="+mn-lt"/>
              </a:rPr>
              <a:t>. </a:t>
            </a:r>
            <a:r>
              <a:rPr lang="ru-RU" sz="2000" dirty="0" smtClean="0">
                <a:solidFill>
                  <a:srgbClr val="FFC000"/>
                </a:solidFill>
                <a:latin typeface="+mn-lt"/>
              </a:rPr>
              <a:t>Скрытая </a:t>
            </a:r>
            <a:r>
              <a:rPr lang="ru-RU" sz="2000" dirty="0">
                <a:solidFill>
                  <a:srgbClr val="FFC000"/>
                </a:solidFill>
                <a:latin typeface="+mn-lt"/>
              </a:rPr>
              <a:t>реконструкция </a:t>
            </a:r>
            <a:r>
              <a:rPr lang="ru-RU" sz="2000" dirty="0">
                <a:latin typeface="+mn-lt"/>
              </a:rPr>
              <a:t>(сохранение застройки, но активная реконструкция внутриквартальной территории)</a:t>
            </a:r>
          </a:p>
          <a:p>
            <a:r>
              <a:rPr lang="ru-RU" sz="2000" dirty="0">
                <a:latin typeface="+mn-lt"/>
              </a:rPr>
              <a:t>3. </a:t>
            </a:r>
            <a:r>
              <a:rPr lang="ru-RU" sz="2000" dirty="0" smtClean="0">
                <a:solidFill>
                  <a:srgbClr val="FFC000"/>
                </a:solidFill>
                <a:latin typeface="+mn-lt"/>
              </a:rPr>
              <a:t>Метод </a:t>
            </a:r>
            <a:r>
              <a:rPr lang="ru-RU" sz="2000" dirty="0">
                <a:solidFill>
                  <a:srgbClr val="FFC000"/>
                </a:solidFill>
                <a:latin typeface="+mn-lt"/>
              </a:rPr>
              <a:t>морфологического соответствия</a:t>
            </a:r>
            <a:r>
              <a:rPr lang="ru-RU" sz="2000" dirty="0">
                <a:latin typeface="+mn-lt"/>
              </a:rPr>
              <a:t> (новая застройка по типу напоминающей существующую окружающую застройку)</a:t>
            </a:r>
          </a:p>
          <a:p>
            <a:r>
              <a:rPr lang="ru-RU" sz="2000" dirty="0">
                <a:latin typeface="+mn-lt"/>
              </a:rPr>
              <a:t>4. </a:t>
            </a:r>
            <a:r>
              <a:rPr lang="ru-RU" sz="2000" dirty="0" smtClean="0">
                <a:solidFill>
                  <a:srgbClr val="FFC000"/>
                </a:solidFill>
                <a:latin typeface="+mn-lt"/>
              </a:rPr>
              <a:t>Морфологическая </a:t>
            </a:r>
            <a:r>
              <a:rPr lang="ru-RU" sz="2000" dirty="0">
                <a:solidFill>
                  <a:srgbClr val="FFC000"/>
                </a:solidFill>
                <a:latin typeface="+mn-lt"/>
              </a:rPr>
              <a:t>имитация </a:t>
            </a:r>
            <a:r>
              <a:rPr lang="ru-RU" sz="2000" dirty="0">
                <a:latin typeface="+mn-lt"/>
              </a:rPr>
              <a:t>(здания восстанавливаются как целый фрагмент застройки, </a:t>
            </a:r>
            <a:r>
              <a:rPr lang="ru-RU" sz="2000" dirty="0" smtClean="0">
                <a:latin typeface="+mn-lt"/>
              </a:rPr>
              <a:t>например </a:t>
            </a:r>
            <a:r>
              <a:rPr lang="ru-RU" sz="2000" dirty="0">
                <a:latin typeface="+mn-lt"/>
              </a:rPr>
              <a:t>– Троицкое предместье)</a:t>
            </a:r>
          </a:p>
          <a:p>
            <a:r>
              <a:rPr lang="ru-RU" sz="2000" dirty="0">
                <a:latin typeface="+mn-lt"/>
              </a:rPr>
              <a:t>5. </a:t>
            </a:r>
            <a:r>
              <a:rPr lang="ru-RU" sz="2000" dirty="0" smtClean="0">
                <a:solidFill>
                  <a:srgbClr val="FFC000"/>
                </a:solidFill>
                <a:latin typeface="+mn-lt"/>
              </a:rPr>
              <a:t>Генеративный</a:t>
            </a:r>
            <a:r>
              <a:rPr lang="ru-RU" sz="2000" dirty="0" smtClean="0">
                <a:latin typeface="+mn-lt"/>
              </a:rPr>
              <a:t> </a:t>
            </a:r>
            <a:r>
              <a:rPr lang="ru-RU" sz="2000" dirty="0">
                <a:latin typeface="+mn-lt"/>
              </a:rPr>
              <a:t>(когда мало чего сохранилось, но </a:t>
            </a:r>
            <a:r>
              <a:rPr lang="ru-RU" sz="2000" dirty="0" smtClean="0">
                <a:latin typeface="+mn-lt"/>
              </a:rPr>
              <a:t>значимость сохраненного </a:t>
            </a:r>
            <a:r>
              <a:rPr lang="ru-RU" sz="2000" dirty="0">
                <a:latin typeface="+mn-lt"/>
              </a:rPr>
              <a:t>диктует характер восстановления – новая застройка жестко регламентируется)</a:t>
            </a:r>
          </a:p>
          <a:p>
            <a:r>
              <a:rPr lang="ru-RU" sz="2000" dirty="0">
                <a:latin typeface="+mn-lt"/>
              </a:rPr>
              <a:t>6. </a:t>
            </a:r>
            <a:r>
              <a:rPr lang="ru-RU" sz="2000" dirty="0" err="1" smtClean="0">
                <a:solidFill>
                  <a:srgbClr val="FFC000"/>
                </a:solidFill>
                <a:latin typeface="+mn-lt"/>
              </a:rPr>
              <a:t>Реновационная</a:t>
            </a:r>
            <a:r>
              <a:rPr lang="ru-RU" sz="2000" dirty="0" smtClean="0">
                <a:latin typeface="+mn-lt"/>
              </a:rPr>
              <a:t> </a:t>
            </a:r>
            <a:r>
              <a:rPr lang="ru-RU" sz="2000" dirty="0">
                <a:latin typeface="+mn-lt"/>
              </a:rPr>
              <a:t>(обновление </a:t>
            </a:r>
            <a:r>
              <a:rPr lang="ru-RU" sz="2000" dirty="0" smtClean="0">
                <a:latin typeface="+mn-lt"/>
              </a:rPr>
              <a:t>путем </a:t>
            </a:r>
            <a:r>
              <a:rPr lang="ru-RU" sz="2000" dirty="0">
                <a:latin typeface="+mn-lt"/>
              </a:rPr>
              <a:t>замещения или восстановления основных </a:t>
            </a:r>
            <a:r>
              <a:rPr lang="ru-RU" sz="2000" dirty="0" smtClean="0">
                <a:latin typeface="+mn-lt"/>
              </a:rPr>
              <a:t>элементов</a:t>
            </a:r>
            <a:r>
              <a:rPr lang="ru-RU" sz="2000" dirty="0">
                <a:latin typeface="+mn-lt"/>
              </a:rPr>
              <a:t>, выбывающих из процесса жизнедеятельности в результате физического или морального износа)</a:t>
            </a:r>
          </a:p>
          <a:p>
            <a:r>
              <a:rPr lang="ru-RU" b="1" dirty="0"/>
              <a:t/>
            </a:r>
            <a:br>
              <a:rPr lang="ru-RU" b="1" dirty="0"/>
            </a:br>
            <a:r>
              <a:rPr lang="ru-RU" b="1" dirty="0"/>
              <a:t>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defRPr/>
            </a:pPr>
            <a:r>
              <a:rPr lang="ru-RU" sz="2400" dirty="0" smtClean="0">
                <a:solidFill>
                  <a:srgbClr val="FFFF00"/>
                </a:solidFill>
                <a:latin typeface="+mn-lt"/>
              </a:rPr>
              <a:t>6. Элементы «вторичной» застройки</a:t>
            </a:r>
            <a:endParaRPr lang="ru-RU" dirty="0">
              <a:solidFill>
                <a:srgbClr val="FFFF00"/>
              </a:solidFill>
              <a:latin typeface="+mn-lt"/>
            </a:endParaRPr>
          </a:p>
        </p:txBody>
      </p:sp>
      <p:sp>
        <p:nvSpPr>
          <p:cNvPr id="10244" name="Прямоугольник 4"/>
          <p:cNvSpPr>
            <a:spLocks noChangeArrowheads="1"/>
          </p:cNvSpPr>
          <p:nvPr/>
        </p:nvSpPr>
        <p:spPr bwMode="auto">
          <a:xfrm>
            <a:off x="3446463" y="5602288"/>
            <a:ext cx="5697537" cy="400110"/>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 </a:t>
            </a:r>
            <a:endParaRPr lang="ru-RU" sz="2000" dirty="0">
              <a:solidFill>
                <a:schemeClr val="tx2"/>
              </a:solidFill>
            </a:endParaRPr>
          </a:p>
        </p:txBody>
      </p:sp>
      <p:sp>
        <p:nvSpPr>
          <p:cNvPr id="10245" name="Прямоугольник 5"/>
          <p:cNvSpPr>
            <a:spLocks noChangeArrowheads="1"/>
          </p:cNvSpPr>
          <p:nvPr/>
        </p:nvSpPr>
        <p:spPr bwMode="auto">
          <a:xfrm>
            <a:off x="228600" y="1279525"/>
            <a:ext cx="8491330" cy="6001643"/>
          </a:xfrm>
          <a:prstGeom prst="rect">
            <a:avLst/>
          </a:prstGeom>
          <a:noFill/>
          <a:ln w="9525">
            <a:noFill/>
            <a:miter lim="800000"/>
            <a:headEnd/>
            <a:tailEnd/>
          </a:ln>
        </p:spPr>
        <p:txBody>
          <a:bodyPr wrap="square">
            <a:spAutoFit/>
          </a:bodyPr>
          <a:lstStyle/>
          <a:p>
            <a:r>
              <a:rPr lang="ru-RU" sz="2400" dirty="0" smtClean="0">
                <a:solidFill>
                  <a:schemeClr val="tx2"/>
                </a:solidFill>
                <a:latin typeface="+mn-lt"/>
              </a:rPr>
              <a:t>Метод </a:t>
            </a:r>
            <a:r>
              <a:rPr lang="ru-RU" sz="2400" dirty="0">
                <a:solidFill>
                  <a:schemeClr val="tx2"/>
                </a:solidFill>
                <a:latin typeface="+mn-lt"/>
              </a:rPr>
              <a:t>вторичной застройки предполагает </a:t>
            </a:r>
            <a:r>
              <a:rPr lang="ru-RU" sz="2400" dirty="0" smtClean="0">
                <a:solidFill>
                  <a:schemeClr val="tx2"/>
                </a:solidFill>
                <a:latin typeface="+mn-lt"/>
              </a:rPr>
              <a:t>строительство </a:t>
            </a:r>
            <a:r>
              <a:rPr lang="ru-RU" sz="2400" dirty="0">
                <a:solidFill>
                  <a:schemeClr val="tx2"/>
                </a:solidFill>
                <a:latin typeface="+mn-lt"/>
              </a:rPr>
              <a:t>новых жилых домов на свободных территориях и реконструкцию существующих 5тиэтажек с использованием схемы надстройки новых этажей, мансард и уширение корпусов зданий. </a:t>
            </a:r>
            <a:endParaRPr lang="en-US" sz="2400" dirty="0" smtClean="0">
              <a:solidFill>
                <a:schemeClr val="tx2"/>
              </a:solidFill>
              <a:latin typeface="+mn-lt"/>
            </a:endParaRPr>
          </a:p>
          <a:p>
            <a:endParaRPr lang="en-US" sz="2400" dirty="0">
              <a:solidFill>
                <a:schemeClr val="tx2"/>
              </a:solidFill>
              <a:latin typeface="+mn-lt"/>
            </a:endParaRPr>
          </a:p>
          <a:p>
            <a:r>
              <a:rPr lang="ru-RU" sz="2400" dirty="0" smtClean="0">
                <a:solidFill>
                  <a:schemeClr val="tx2"/>
                </a:solidFill>
                <a:latin typeface="+mn-lt"/>
              </a:rPr>
              <a:t> К элементам «вторичной» застройки относят</a:t>
            </a:r>
            <a:r>
              <a:rPr lang="en-US" sz="2400" dirty="0" smtClean="0">
                <a:solidFill>
                  <a:schemeClr val="tx2"/>
                </a:solidFill>
                <a:latin typeface="+mn-lt"/>
              </a:rPr>
              <a:t>:</a:t>
            </a:r>
            <a:endParaRPr lang="ru-RU" sz="2400" dirty="0">
              <a:solidFill>
                <a:schemeClr val="tx2"/>
              </a:solidFill>
              <a:latin typeface="+mn-lt"/>
            </a:endParaRPr>
          </a:p>
          <a:p>
            <a:endParaRPr lang="ru-RU" sz="2400" dirty="0" smtClean="0">
              <a:latin typeface="+mn-lt"/>
            </a:endParaRPr>
          </a:p>
          <a:p>
            <a:r>
              <a:rPr lang="ru-RU" sz="2400" dirty="0" smtClean="0">
                <a:latin typeface="+mn-lt"/>
              </a:rPr>
              <a:t>1</a:t>
            </a:r>
            <a:r>
              <a:rPr lang="ru-RU" sz="2400" dirty="0">
                <a:latin typeface="+mn-lt"/>
              </a:rPr>
              <a:t>. точечные элементы нового </a:t>
            </a:r>
            <a:r>
              <a:rPr lang="ru-RU" sz="2400" dirty="0" smtClean="0">
                <a:latin typeface="+mn-lt"/>
              </a:rPr>
              <a:t>строительства </a:t>
            </a:r>
            <a:r>
              <a:rPr lang="ru-RU" sz="2400" dirty="0">
                <a:latin typeface="+mn-lt"/>
              </a:rPr>
              <a:t>(автономные здания, здание-вставка)</a:t>
            </a:r>
          </a:p>
          <a:p>
            <a:r>
              <a:rPr lang="ru-RU" sz="2400" dirty="0">
                <a:latin typeface="+mn-lt"/>
              </a:rPr>
              <a:t>2. пристройки (пристройки к существующим зданиям)</a:t>
            </a:r>
          </a:p>
          <a:p>
            <a:r>
              <a:rPr lang="ru-RU" sz="2400" dirty="0">
                <a:latin typeface="+mn-lt"/>
              </a:rPr>
              <a:t>3. элементы </a:t>
            </a:r>
            <a:r>
              <a:rPr lang="ru-RU" sz="2400" dirty="0" smtClean="0">
                <a:latin typeface="+mn-lt"/>
              </a:rPr>
              <a:t>благоустройства </a:t>
            </a:r>
            <a:r>
              <a:rPr lang="ru-RU" sz="2400" dirty="0">
                <a:latin typeface="+mn-lt"/>
              </a:rPr>
              <a:t>связанные с перепланировкой придомовых территорий (конфигурация зданий, входы в здания, транспорт, структурирование территорий (приватного использования, </a:t>
            </a:r>
            <a:r>
              <a:rPr lang="ru-RU" sz="2400" dirty="0" err="1">
                <a:latin typeface="+mn-lt"/>
              </a:rPr>
              <a:t>полуприватного</a:t>
            </a:r>
            <a:r>
              <a:rPr lang="ru-RU" sz="2400" dirty="0">
                <a:latin typeface="+mn-lt"/>
              </a:rPr>
              <a:t> и комплексного))</a:t>
            </a:r>
          </a:p>
          <a:p>
            <a:endParaRPr lang="ru-RU" sz="2400" b="1" dirty="0" smtClean="0">
              <a:solidFill>
                <a:schemeClr val="tx2"/>
              </a:solidFill>
              <a:latin typeface="+mn-lt"/>
              <a:cs typeface="Times New Roman" pitchFamily="18" charset="0"/>
            </a:endParaRPr>
          </a:p>
          <a:p>
            <a:r>
              <a:rPr lang="ru-RU" sz="2400" dirty="0" smtClean="0">
                <a:solidFill>
                  <a:schemeClr val="tx2"/>
                </a:solidFill>
                <a:latin typeface="Times New Roman" pitchFamily="18" charset="0"/>
                <a:cs typeface="Times New Roman" pitchFamily="18" charset="0"/>
              </a:rPr>
              <a:t>    .</a:t>
            </a:r>
            <a:endParaRPr lang="ru-RU" sz="2400" dirty="0">
              <a:solidFill>
                <a:schemeClr val="tx2"/>
              </a:solidFill>
              <a:latin typeface="Times New Roman" pitchFamily="18" charset="0"/>
              <a:cs typeface="Times New Roman" pitchFamily="18" charset="0"/>
            </a:endParaRPr>
          </a:p>
        </p:txBody>
      </p:sp>
      <p:sp>
        <p:nvSpPr>
          <p:cNvPr id="6" name="Объект 5"/>
          <p:cNvSpPr>
            <a:spLocks noGrp="1"/>
          </p:cNvSpPr>
          <p:nvPr>
            <p:ph idx="1"/>
          </p:nvPr>
        </p:nvSpPr>
        <p:spPr>
          <a:xfrm>
            <a:off x="457200" y="1076325"/>
            <a:ext cx="8541026" cy="5248275"/>
          </a:xfrm>
        </p:spPr>
        <p:txBody>
          <a:bodyPr/>
          <a:lstStyle/>
          <a:p>
            <a:pPr marL="0" indent="0">
              <a:buNone/>
            </a:pPr>
            <a:endParaRPr lang="" dirty="0"/>
          </a:p>
          <a:p>
            <a:pPr marL="0" indent="0">
              <a:buNone/>
            </a:pPr>
            <a:endParaRPr la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idx="1"/>
          </p:nvPr>
        </p:nvSpPr>
        <p:spPr>
          <a:xfrm>
            <a:off x="251791" y="982177"/>
            <a:ext cx="8441635" cy="5143986"/>
          </a:xfrm>
        </p:spPr>
        <p:txBody>
          <a:bodyPr/>
          <a:lstStyle/>
          <a:p>
            <a:pPr marL="0" indent="0">
              <a:buNone/>
            </a:pPr>
            <a:r>
              <a:rPr lang="ru-RU" sz="2000" dirty="0" smtClean="0"/>
              <a:t> </a:t>
            </a:r>
            <a:endParaRPr lang="ru-RU" sz="2000" dirty="0"/>
          </a:p>
          <a:p>
            <a:pPr marL="0" indent="0">
              <a:buNone/>
            </a:pPr>
            <a:r>
              <a:rPr lang="ru-RU" sz="2400" dirty="0" smtClean="0"/>
              <a:t>Проблема </a:t>
            </a:r>
            <a:r>
              <a:rPr lang="ru-RU" sz="2400" dirty="0"/>
              <a:t>комплексной реконст­рукции массовой жилой застройки может быть решена методом вторич­ной застройки территорий. Этот ме­тод учитывает то обстоятельство, что нормативы плотности жилищного фонда, на основе которых были воз­ведены микрорайоны массовой за­стройки 1960—1970-х годов, претер­пели изменения. Современные нор­мативные акты позволяют вести на сложившихся территориях дополни­тельно новое строительство, увели­чивая при этом этажность и ширину корпусов существующих зданий. Та­ким образом повышается эффектив­ность использования сложившейся территории и одновременно совер­шенствуется система общественного обслуживания, пространственные связи, архитектурно-планировочные решения</a:t>
            </a:r>
            <a:endParaRPr lang="" sz="2400" dirty="0"/>
          </a:p>
        </p:txBody>
      </p:sp>
      <p:sp>
        <p:nvSpPr>
          <p:cNvPr id="11" name="Прямоугольник 10"/>
          <p:cNvSpPr/>
          <p:nvPr/>
        </p:nvSpPr>
        <p:spPr>
          <a:xfrm>
            <a:off x="2286000" y="612845"/>
            <a:ext cx="4572000" cy="369332"/>
          </a:xfrm>
          <a:prstGeom prst="rect">
            <a:avLst/>
          </a:prstGeom>
        </p:spPr>
        <p:txBody>
          <a:bodyPr>
            <a:spAutoFit/>
          </a:bodyPr>
          <a:lstStyle/>
          <a:p>
            <a:r>
              <a:rPr lang="ru-RU" dirty="0" smtClean="0"/>
              <a:t>.</a:t>
            </a:r>
            <a:endParaRPr lang="" dirty="0"/>
          </a:p>
        </p:txBody>
      </p:sp>
    </p:spTree>
    <p:extLst>
      <p:ext uri="{BB962C8B-B14F-4D97-AF65-F5344CB8AC3E}">
        <p14:creationId xmlns:p14="http://schemas.microsoft.com/office/powerpoint/2010/main" val="2060845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1138"/>
            <a:ext cx="7951304" cy="838200"/>
          </a:xfrm>
        </p:spPr>
        <p:txBody>
          <a:bodyPr/>
          <a:lstStyle/>
          <a:p>
            <a:pPr algn="l">
              <a:defRPr/>
            </a:pPr>
            <a:r>
              <a:rPr lang="ru-RU" sz="2400" dirty="0" smtClean="0">
                <a:solidFill>
                  <a:srgbClr val="FFFF00"/>
                </a:solidFill>
                <a:latin typeface="+mn-lt"/>
              </a:rPr>
              <a:t>7. Особенности </a:t>
            </a:r>
            <a:r>
              <a:rPr lang="ru-RU" sz="2400" dirty="0">
                <a:solidFill>
                  <a:srgbClr val="FFFF00"/>
                </a:solidFill>
                <a:latin typeface="+mn-lt"/>
              </a:rPr>
              <a:t>реконструкции объекта при размещении его в зоне историко-культурного наследия.</a:t>
            </a:r>
          </a:p>
        </p:txBody>
      </p:sp>
      <p:sp>
        <p:nvSpPr>
          <p:cNvPr id="7" name="Объект 6"/>
          <p:cNvSpPr>
            <a:spLocks noGrp="1"/>
          </p:cNvSpPr>
          <p:nvPr>
            <p:ph idx="1"/>
          </p:nvPr>
        </p:nvSpPr>
        <p:spPr/>
        <p:txBody>
          <a:bodyPr/>
          <a:lstStyle/>
          <a:p>
            <a:pPr marL="0" indent="0">
              <a:buNone/>
            </a:pPr>
            <a:r>
              <a:rPr lang="ru-RU" sz="2400" dirty="0" smtClean="0"/>
              <a:t>При </a:t>
            </a:r>
            <a:r>
              <a:rPr lang="ru-RU" sz="2400" dirty="0"/>
              <a:t>реконструкции старых </a:t>
            </a:r>
            <a:r>
              <a:rPr lang="ru-RU" sz="2400" dirty="0" smtClean="0"/>
              <a:t>районов </a:t>
            </a:r>
            <a:r>
              <a:rPr lang="ru-RU" sz="2400" dirty="0"/>
              <a:t>города необходимы специальные градостроительные мероприятия. Важнейшее из них — создание защитных зон: охранной, заповедной </a:t>
            </a:r>
            <a:r>
              <a:rPr lang="ru-RU" sz="2400" dirty="0" smtClean="0"/>
              <a:t>и зоны </a:t>
            </a:r>
            <a:r>
              <a:rPr lang="ru-RU" sz="2400" dirty="0"/>
              <a:t>регулирования.</a:t>
            </a:r>
          </a:p>
          <a:p>
            <a:r>
              <a:rPr lang="ru-RU" sz="2400" i="1" dirty="0"/>
              <a:t>Охранная зона </a:t>
            </a:r>
            <a:r>
              <a:rPr lang="ru-RU" sz="2400" dirty="0"/>
              <a:t>— это территория, непосредственно </a:t>
            </a:r>
            <a:r>
              <a:rPr lang="ru-RU" sz="2400" dirty="0" smtClean="0"/>
              <a:t>примыкающая к </a:t>
            </a:r>
            <a:r>
              <a:rPr lang="ru-RU" sz="2400" dirty="0"/>
              <a:t>архитектурно-историческим памятникам. Границы и конфигурацию этих зон определяют с учетом создания условий, обеспечивающих оптимальное обозрение памятников.</a:t>
            </a:r>
          </a:p>
          <a:p>
            <a:pPr marL="0" indent="0">
              <a:buNone/>
            </a:pPr>
            <a:r>
              <a:rPr lang="ru-RU" sz="2400" dirty="0"/>
              <a:t> С этих позиций территории, содержащие памятники архитектуры, разделяют на три </a:t>
            </a:r>
            <a:r>
              <a:rPr lang="ru-RU" sz="2400" dirty="0" smtClean="0"/>
              <a:t>категории</a:t>
            </a:r>
            <a:r>
              <a:rPr lang="en-US" sz="2400" dirty="0"/>
              <a:t>:</a:t>
            </a:r>
            <a:r>
              <a:rPr lang="ru-RU" sz="2400" dirty="0" smtClean="0"/>
              <a:t> </a:t>
            </a:r>
            <a:r>
              <a:rPr lang="ru-RU" sz="2400" u="sng" dirty="0"/>
              <a:t>территории отдельных памятников</a:t>
            </a:r>
            <a:r>
              <a:rPr lang="ru-RU" sz="2400" dirty="0"/>
              <a:t>, </a:t>
            </a:r>
            <a:r>
              <a:rPr lang="ru-RU" sz="2400" u="sng" dirty="0"/>
              <a:t>территории ансамблей с сохранившими­ся </a:t>
            </a:r>
            <a:r>
              <a:rPr lang="ru-RU" sz="2400" u="sng" dirty="0" smtClean="0"/>
              <a:t>памятниками</a:t>
            </a:r>
            <a:r>
              <a:rPr lang="ru-RU" sz="2400" dirty="0"/>
              <a:t>,</a:t>
            </a:r>
            <a:r>
              <a:rPr lang="ru-RU" sz="2400" dirty="0" smtClean="0"/>
              <a:t> </a:t>
            </a:r>
            <a:r>
              <a:rPr lang="ru-RU" sz="2400" u="sng" dirty="0"/>
              <a:t>территории старинных центров </a:t>
            </a:r>
            <a:r>
              <a:rPr lang="ru-RU" sz="2400" u="sng" dirty="0" smtClean="0"/>
              <a:t>городов.</a:t>
            </a:r>
            <a:endParaRPr lang="ru-RU" sz="2400" dirty="0"/>
          </a:p>
          <a:p>
            <a:endParaRPr la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Содержимое 2"/>
          <p:cNvSpPr>
            <a:spLocks noGrp="1"/>
          </p:cNvSpPr>
          <p:nvPr>
            <p:ph idx="1"/>
          </p:nvPr>
        </p:nvSpPr>
        <p:spPr>
          <a:xfrm>
            <a:off x="457200" y="1076325"/>
            <a:ext cx="8229600" cy="2563813"/>
          </a:xfrm>
        </p:spPr>
        <p:txBody>
          <a:bodyPr/>
          <a:lstStyle/>
          <a:p>
            <a:r>
              <a:rPr lang="ru-RU" sz="2000" i="1" dirty="0" smtClean="0">
                <a:solidFill>
                  <a:srgbClr val="FFC000"/>
                </a:solidFill>
              </a:rPr>
              <a:t>К заповед­никам относят</a:t>
            </a:r>
            <a:r>
              <a:rPr lang="ru-RU" sz="2000" dirty="0" smtClean="0"/>
              <a:t> </a:t>
            </a:r>
            <a:r>
              <a:rPr lang="ru-RU" sz="2000" dirty="0"/>
              <a:t>крупные архитектурно-исторические ансамбли и территории неко­торых охранных зон, насыщенных памятниками</a:t>
            </a:r>
            <a:r>
              <a:rPr lang="ru-RU" sz="2000" i="1" dirty="0"/>
              <a:t>.</a:t>
            </a:r>
            <a:r>
              <a:rPr lang="ru-RU" sz="2000" dirty="0"/>
              <a:t> Сносят только ветхие здания, не представляющие архитектурно-исто­рической ценности. Выдающиеся памятники архитектуры реставри­руют, используя в дальнейшем как музеи. Остальные здания восста­навливают и приспосабливают для использования в качестве жилья, административных и культурно-бытовых учреждений</a:t>
            </a:r>
            <a:r>
              <a:rPr lang="ru-RU" sz="2000" dirty="0" smtClean="0"/>
              <a:t>.</a:t>
            </a:r>
            <a:endParaRPr lang="en-US" sz="2000" dirty="0" smtClean="0"/>
          </a:p>
          <a:p>
            <a:endParaRPr lang="ru-RU" sz="2000" dirty="0"/>
          </a:p>
          <a:p>
            <a:r>
              <a:rPr lang="ru-RU" sz="2000" i="1" dirty="0">
                <a:solidFill>
                  <a:srgbClr val="FFC000"/>
                </a:solidFill>
              </a:rPr>
              <a:t>Зоны регулирования </a:t>
            </a:r>
            <a:r>
              <a:rPr lang="ru-RU" sz="2000" dirty="0"/>
              <a:t>представляют собой территории, расположенные за пределами охранной зоны. Реконструкция в зоне регулирования осуществляются с учетом сохранения старинной застройки, памятников архитектуры и создание наиболее благоприятных условий обзора. Новое </a:t>
            </a:r>
            <a:r>
              <a:rPr lang="ru-RU" sz="2000" dirty="0" smtClean="0"/>
              <a:t>строительство </a:t>
            </a:r>
            <a:r>
              <a:rPr lang="ru-RU" sz="2000" dirty="0"/>
              <a:t>разрешается с учетом ограничения </a:t>
            </a:r>
            <a:r>
              <a:rPr lang="ru-RU" sz="2000" dirty="0" smtClean="0"/>
              <a:t>этажности и плотности </a:t>
            </a:r>
            <a:r>
              <a:rPr lang="ru-RU" sz="2000" dirty="0"/>
              <a:t>застройки</a:t>
            </a:r>
          </a:p>
          <a:p>
            <a:pPr marL="0" indent="0">
              <a:buNone/>
            </a:pPr>
            <a:r>
              <a:rPr lang="ru-RU"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4799" y="675861"/>
            <a:ext cx="8627166" cy="1020417"/>
          </a:xfrm>
        </p:spPr>
        <p:txBody>
          <a:bodyPr/>
          <a:lstStyle/>
          <a:p>
            <a:pPr algn="l"/>
            <a:r>
              <a:rPr lang="ru-RU" sz="2400" dirty="0" smtClean="0">
                <a:solidFill>
                  <a:srgbClr val="FFFF00"/>
                </a:solidFill>
              </a:rPr>
              <a:t>8. </a:t>
            </a:r>
            <a:r>
              <a:rPr lang="ru-RU" sz="2400" b="1" dirty="0" smtClean="0">
                <a:solidFill>
                  <a:srgbClr val="FFFF00"/>
                </a:solidFill>
                <a:latin typeface="+mn-lt"/>
              </a:rPr>
              <a:t>Особенности </a:t>
            </a:r>
            <a:r>
              <a:rPr lang="ru-RU" sz="2400" b="1" dirty="0">
                <a:solidFill>
                  <a:srgbClr val="FFFF00"/>
                </a:solidFill>
                <a:latin typeface="+mn-lt"/>
              </a:rPr>
              <a:t>реконструкции объекта при размещении </a:t>
            </a:r>
            <a:r>
              <a:rPr lang="ru-RU" sz="2400" b="1" dirty="0" smtClean="0">
                <a:solidFill>
                  <a:srgbClr val="FFFF00"/>
                </a:solidFill>
                <a:latin typeface="+mn-lt"/>
              </a:rPr>
              <a:t>его </a:t>
            </a:r>
            <a:r>
              <a:rPr lang="ru-RU" sz="2400" b="1" dirty="0">
                <a:solidFill>
                  <a:srgbClr val="FFFF00"/>
                </a:solidFill>
                <a:latin typeface="+mn-lt"/>
              </a:rPr>
              <a:t>в рядовой  </a:t>
            </a:r>
            <a:r>
              <a:rPr lang="ru-RU" sz="2400" b="1" dirty="0" smtClean="0">
                <a:solidFill>
                  <a:srgbClr val="FFFF00"/>
                </a:solidFill>
                <a:latin typeface="+mn-lt"/>
              </a:rPr>
              <a:t>застройке и в деструктивной среде</a:t>
            </a:r>
            <a:r>
              <a:rPr lang="ru-RU" sz="2400" dirty="0">
                <a:solidFill>
                  <a:srgbClr val="FFFF00"/>
                </a:solidFill>
                <a:latin typeface="+mn-lt"/>
              </a:rPr>
              <a:t/>
            </a:r>
            <a:br>
              <a:rPr lang="ru-RU" sz="2400" dirty="0">
                <a:solidFill>
                  <a:srgbClr val="FFFF00"/>
                </a:solidFill>
                <a:latin typeface="+mn-lt"/>
              </a:rPr>
            </a:br>
            <a:r>
              <a:rPr lang="ru-RU" sz="2400" b="1" dirty="0"/>
              <a:t> </a:t>
            </a:r>
            <a:r>
              <a:rPr lang="ru-RU" sz="2400" dirty="0"/>
              <a:t/>
            </a:r>
            <a:br>
              <a:rPr lang="ru-RU" sz="2400" dirty="0"/>
            </a:br>
            <a:r>
              <a:rPr lang="ru-RU" sz="2400" b="1" dirty="0"/>
              <a:t/>
            </a:r>
            <a:br>
              <a:rPr lang="ru-RU" sz="2400" b="1" dirty="0"/>
            </a:br>
            <a:r>
              <a:rPr lang="ru-RU" sz="2400" b="1" dirty="0"/>
              <a:t> </a:t>
            </a:r>
            <a:r>
              <a:rPr lang="ru-RU" sz="2400" dirty="0"/>
              <a:t/>
            </a:r>
            <a:br>
              <a:rPr lang="ru-RU" sz="2400" dirty="0"/>
            </a:br>
            <a:r>
              <a:rPr lang="ru-RU" sz="2400" b="1" dirty="0" smtClean="0"/>
              <a:t> </a:t>
            </a:r>
            <a:endParaRPr lang="ru-RU" sz="2400" dirty="0"/>
          </a:p>
        </p:txBody>
      </p:sp>
      <p:sp>
        <p:nvSpPr>
          <p:cNvPr id="14339" name="Содержимое 2"/>
          <p:cNvSpPr>
            <a:spLocks noGrp="1"/>
          </p:cNvSpPr>
          <p:nvPr>
            <p:ph sz="half" idx="1"/>
          </p:nvPr>
        </p:nvSpPr>
        <p:spPr>
          <a:xfrm>
            <a:off x="198783" y="1338470"/>
            <a:ext cx="8945218" cy="5078205"/>
          </a:xfrm>
        </p:spPr>
        <p:txBody>
          <a:bodyPr/>
          <a:lstStyle/>
          <a:p>
            <a:pPr marL="0" indent="0" algn="just">
              <a:spcBef>
                <a:spcPct val="0"/>
              </a:spcBef>
              <a:buNone/>
            </a:pPr>
            <a:r>
              <a:rPr lang="ru-RU" sz="2400" dirty="0" smtClean="0"/>
              <a:t>При реконструкции в рядовой застройки </a:t>
            </a:r>
            <a:r>
              <a:rPr lang="ru-RU" sz="2400" dirty="0"/>
              <a:t>возможно умеренное </a:t>
            </a:r>
            <a:r>
              <a:rPr lang="ru-RU" sz="2400" dirty="0" smtClean="0"/>
              <a:t>благоустройство, </a:t>
            </a:r>
            <a:r>
              <a:rPr lang="ru-RU" sz="2400" dirty="0"/>
              <a:t>повышение плотности жилого фонда, решение проблемы </a:t>
            </a:r>
            <a:r>
              <a:rPr lang="ru-RU" sz="2400" dirty="0" smtClean="0"/>
              <a:t>5-ти этажный </a:t>
            </a:r>
            <a:r>
              <a:rPr lang="ru-RU" sz="2400" dirty="0"/>
              <a:t>полносборных жилых домов. Особая роль </a:t>
            </a:r>
            <a:r>
              <a:rPr lang="ru-RU" sz="2400" dirty="0" smtClean="0"/>
              <a:t> отводится усовершенствованию </a:t>
            </a:r>
            <a:r>
              <a:rPr lang="ru-RU" sz="2400" dirty="0"/>
              <a:t>художественных качеств застройки с  формированием выразительного силуэта застройки</a:t>
            </a:r>
            <a:r>
              <a:rPr lang="ru-RU" sz="2400" dirty="0" smtClean="0"/>
              <a:t>.</a:t>
            </a:r>
          </a:p>
          <a:p>
            <a:r>
              <a:rPr lang="ru-RU" sz="2400" dirty="0" smtClean="0"/>
              <a:t> </a:t>
            </a:r>
            <a:r>
              <a:rPr lang="ru-RU" sz="2400" dirty="0"/>
              <a:t>В отличие от исторической застройки возможно более смелая реконструкция, не сдерживающие фантазию застройщика.</a:t>
            </a:r>
            <a:br>
              <a:rPr lang="ru-RU" sz="2400" dirty="0"/>
            </a:br>
            <a:r>
              <a:rPr lang="ru-RU" sz="2400" dirty="0" smtClean="0"/>
              <a:t>В деструктивной среде</a:t>
            </a:r>
            <a:r>
              <a:rPr lang="ru-RU" sz="2400" dirty="0"/>
              <a:t> </a:t>
            </a:r>
            <a:r>
              <a:rPr lang="ru-RU" sz="2400" dirty="0" smtClean="0"/>
              <a:t>необходимо </a:t>
            </a:r>
            <a:r>
              <a:rPr lang="ru-RU" sz="2400" dirty="0"/>
              <a:t>упорядочивание планировочной структуры, возможна разработка природно-охранных мероприятий и необходимо принимать меры для благоустройства с возможным усовершенствованием систем общественного обслуживания. </a:t>
            </a:r>
            <a:r>
              <a:rPr lang="ru-RU" sz="2400" dirty="0" smtClean="0"/>
              <a:t>Упорядочение </a:t>
            </a:r>
            <a:r>
              <a:rPr lang="ru-RU" sz="2400" dirty="0"/>
              <a:t>транспортной системы.</a:t>
            </a:r>
            <a:r>
              <a:rPr lang="ru-RU" sz="2400" dirty="0" smtClean="0"/>
              <a:t> </a:t>
            </a:r>
            <a:r>
              <a:rPr lang="ru-RU" sz="2400" dirty="0"/>
              <a:t/>
            </a:r>
            <a:br>
              <a:rPr lang="ru-RU" sz="2400" dirty="0"/>
            </a:br>
            <a:endParaRPr lang="ru-RU"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0" y="0"/>
            <a:ext cx="8839200" cy="838200"/>
          </a:xfrm>
        </p:spPr>
        <p:txBody>
          <a:bodyPr/>
          <a:lstStyle/>
          <a:p>
            <a:pPr algn="l"/>
            <a:r>
              <a:rPr lang="ru-RU" sz="2800" dirty="0" smtClean="0">
                <a:solidFill>
                  <a:srgbClr val="FFFF00"/>
                </a:solidFill>
              </a:rPr>
              <a:t>РЕКОМЕНДУЕМАЯ ЛИТЕРАТУРА</a:t>
            </a:r>
          </a:p>
        </p:txBody>
      </p:sp>
      <p:sp>
        <p:nvSpPr>
          <p:cNvPr id="17413" name="Прямоугольник 5"/>
          <p:cNvSpPr>
            <a:spLocks noChangeArrowheads="1"/>
          </p:cNvSpPr>
          <p:nvPr/>
        </p:nvSpPr>
        <p:spPr bwMode="auto">
          <a:xfrm>
            <a:off x="464233" y="1012874"/>
            <a:ext cx="8468751" cy="6063198"/>
          </a:xfrm>
          <a:prstGeom prst="rect">
            <a:avLst/>
          </a:prstGeom>
          <a:noFill/>
          <a:ln w="9525">
            <a:noFill/>
            <a:miter lim="800000"/>
            <a:headEnd/>
            <a:tailEnd/>
          </a:ln>
        </p:spPr>
        <p:txBody>
          <a:bodyPr wrap="square">
            <a:spAutoFit/>
          </a:bodyPr>
          <a:lstStyle/>
          <a:p>
            <a:r>
              <a:rPr lang="ru-RU" dirty="0" smtClean="0">
                <a:latin typeface="+mn-lt"/>
                <a:cs typeface="Times New Roman" panose="02020603050405020304" pitchFamily="18" charset="0"/>
              </a:rPr>
              <a:t>1. ТКП </a:t>
            </a:r>
            <a:r>
              <a:rPr lang="ru-RU" dirty="0">
                <a:latin typeface="+mn-lt"/>
                <a:cs typeface="Times New Roman" panose="02020603050405020304" pitchFamily="18" charset="0"/>
              </a:rPr>
              <a:t>45-1.04-206-2010* (</a:t>
            </a:r>
            <a:r>
              <a:rPr lang="ru-RU" dirty="0" smtClean="0">
                <a:latin typeface="+mn-lt"/>
                <a:cs typeface="Times New Roman" panose="02020603050405020304" pitchFamily="18" charset="0"/>
              </a:rPr>
              <a:t>02250) РЕМОНТ</a:t>
            </a:r>
            <a:r>
              <a:rPr lang="ru-RU" dirty="0">
                <a:latin typeface="+mn-lt"/>
                <a:cs typeface="Times New Roman" panose="02020603050405020304" pitchFamily="18" charset="0"/>
              </a:rPr>
              <a:t>, РЕКОНСТРУКЦИЯ И РЕСТАВРАЦИЯ </a:t>
            </a:r>
            <a:r>
              <a:rPr lang="ru-RU" dirty="0" smtClean="0">
                <a:latin typeface="+mn-lt"/>
                <a:cs typeface="Times New Roman" panose="02020603050405020304" pitchFamily="18" charset="0"/>
              </a:rPr>
              <a:t>ЖИЛЫХ И </a:t>
            </a:r>
            <a:r>
              <a:rPr lang="ru-RU" dirty="0">
                <a:latin typeface="+mn-lt"/>
                <a:cs typeface="Times New Roman" panose="02020603050405020304" pitchFamily="18" charset="0"/>
              </a:rPr>
              <a:t>ОБЩЕСТВЕННЫХ ЗДАНИЙ И </a:t>
            </a:r>
            <a:r>
              <a:rPr lang="ru-RU" dirty="0" smtClean="0">
                <a:latin typeface="+mn-lt"/>
                <a:cs typeface="Times New Roman" panose="02020603050405020304" pitchFamily="18" charset="0"/>
              </a:rPr>
              <a:t>СООРУЖЕНИЙ. Основные </a:t>
            </a:r>
            <a:r>
              <a:rPr lang="ru-RU" dirty="0">
                <a:latin typeface="+mn-lt"/>
                <a:cs typeface="Times New Roman" panose="02020603050405020304" pitchFamily="18" charset="0"/>
              </a:rPr>
              <a:t>требования по </a:t>
            </a:r>
            <a:r>
              <a:rPr lang="ru-RU" dirty="0" smtClean="0">
                <a:latin typeface="+mn-lt"/>
                <a:cs typeface="Times New Roman" panose="02020603050405020304" pitchFamily="18" charset="0"/>
              </a:rPr>
              <a:t>проектированию</a:t>
            </a:r>
          </a:p>
          <a:p>
            <a:r>
              <a:rPr lang="ru-RU" dirty="0" smtClean="0">
                <a:latin typeface="+mn-lt"/>
                <a:cs typeface="Times New Roman" panose="02020603050405020304" pitchFamily="18" charset="0"/>
              </a:rPr>
              <a:t>2. </a:t>
            </a:r>
            <a:r>
              <a:rPr lang="ru-RU" dirty="0">
                <a:latin typeface="+mn-lt"/>
              </a:rPr>
              <a:t>ТКП 45-1.04-208-2010 (</a:t>
            </a:r>
            <a:r>
              <a:rPr lang="ru-RU" dirty="0" smtClean="0">
                <a:latin typeface="+mn-lt"/>
              </a:rPr>
              <a:t>02250) </a:t>
            </a:r>
            <a:r>
              <a:rPr lang="ru-RU" sz="1600" dirty="0" smtClean="0">
                <a:latin typeface="+mn-lt"/>
              </a:rPr>
              <a:t>ЗДАНИЯ </a:t>
            </a:r>
            <a:r>
              <a:rPr lang="ru-RU" sz="1600" dirty="0">
                <a:latin typeface="+mn-lt"/>
              </a:rPr>
              <a:t>И СООРУЖЕНИЯ. ТЕХНИЧЕСКОЕ </a:t>
            </a:r>
            <a:r>
              <a:rPr lang="ru-RU" sz="1600" dirty="0" smtClean="0">
                <a:latin typeface="+mn-lt"/>
              </a:rPr>
              <a:t>СОСТОЯНИЕ И </a:t>
            </a:r>
            <a:r>
              <a:rPr lang="ru-RU" sz="1600" dirty="0">
                <a:latin typeface="+mn-lt"/>
              </a:rPr>
              <a:t>ОБСЛУЖИВАНИЕ СТРОИТЕЛЬНЫХ КОНСТРУКЦИЙ</a:t>
            </a:r>
          </a:p>
          <a:p>
            <a:r>
              <a:rPr lang="ru-RU" sz="1600" dirty="0">
                <a:latin typeface="+mn-lt"/>
              </a:rPr>
              <a:t>И ИНЖЕНЕРНЫХ СИСТЕМ И ОЦЕНКА ИХ ПРИГОДНОСТИ К </a:t>
            </a:r>
            <a:r>
              <a:rPr lang="ru-RU" sz="1600" dirty="0" smtClean="0">
                <a:latin typeface="+mn-lt"/>
              </a:rPr>
              <a:t>ЭКСПЛУАТАЦИИ</a:t>
            </a:r>
          </a:p>
          <a:p>
            <a:endParaRPr lang="ru-RU" sz="1600" dirty="0" smtClean="0">
              <a:latin typeface="+mn-lt"/>
            </a:endParaRPr>
          </a:p>
          <a:p>
            <a:r>
              <a:rPr lang="ru-RU" dirty="0" smtClean="0">
                <a:latin typeface="+mn-lt"/>
              </a:rPr>
              <a:t>3. ТКП </a:t>
            </a:r>
            <a:r>
              <a:rPr lang="ru-RU" dirty="0">
                <a:latin typeface="+mn-lt"/>
              </a:rPr>
              <a:t>45-1.04-119-2008 (02250) Здания и сооружения. Оценка степени физического износа</a:t>
            </a:r>
          </a:p>
          <a:p>
            <a:r>
              <a:rPr lang="ru-RU" dirty="0" smtClean="0">
                <a:latin typeface="+mn-lt"/>
              </a:rPr>
              <a:t>4</a:t>
            </a:r>
            <a:r>
              <a:rPr lang="ru-RU" sz="1600" dirty="0" smtClean="0">
                <a:latin typeface="+mn-lt"/>
              </a:rPr>
              <a:t>. ТКП </a:t>
            </a:r>
            <a:r>
              <a:rPr lang="ru-RU" sz="1600" dirty="0">
                <a:latin typeface="+mn-lt"/>
              </a:rPr>
              <a:t>45-1.04-305-2016 (</a:t>
            </a:r>
            <a:r>
              <a:rPr lang="ru-RU" sz="1600" dirty="0" smtClean="0">
                <a:latin typeface="+mn-lt"/>
              </a:rPr>
              <a:t>33020) ТЕХНИЧЕСКОЕ </a:t>
            </a:r>
            <a:r>
              <a:rPr lang="ru-RU" sz="1600" dirty="0">
                <a:latin typeface="+mn-lt"/>
              </a:rPr>
              <a:t>СОСТОЯНИЕ </a:t>
            </a:r>
            <a:r>
              <a:rPr lang="ru-RU" sz="1600" dirty="0" smtClean="0">
                <a:latin typeface="+mn-lt"/>
              </a:rPr>
              <a:t>И ТЕХНИЧЕСКОЕ  ОБСЛУЖИВАНИЕ ЗДАНИЙ И СООРУЖЕНИЙ</a:t>
            </a:r>
          </a:p>
          <a:p>
            <a:endParaRPr lang="ru-RU" sz="1600" dirty="0" smtClean="0">
              <a:latin typeface="+mn-lt"/>
            </a:endParaRPr>
          </a:p>
          <a:p>
            <a:r>
              <a:rPr lang="ru-RU" dirty="0" smtClean="0">
                <a:latin typeface="Times New Roman" panose="02020603050405020304" pitchFamily="18" charset="0"/>
                <a:cs typeface="Times New Roman" panose="02020603050405020304" pitchFamily="18" charset="0"/>
              </a:rPr>
              <a:t>5. </a:t>
            </a:r>
            <a:r>
              <a:rPr lang="ru-RU" dirty="0">
                <a:latin typeface="Times New Roman" panose="02020603050405020304" pitchFamily="18" charset="0"/>
                <a:cs typeface="Times New Roman" panose="02020603050405020304" pitchFamily="18" charset="0"/>
              </a:rPr>
              <a:t>Технология реконструкции зданий и сооружений : учебно-</a:t>
            </a:r>
          </a:p>
          <a:p>
            <a:r>
              <a:rPr lang="ru-RU" dirty="0">
                <a:latin typeface="Times New Roman" panose="02020603050405020304" pitchFamily="18" charset="0"/>
                <a:cs typeface="Times New Roman" panose="02020603050405020304" pitchFamily="18" charset="0"/>
              </a:rPr>
              <a:t>методическое пособие для студентов специальности 1-70 02 01</a:t>
            </a:r>
          </a:p>
          <a:p>
            <a:r>
              <a:rPr lang="ru-RU" dirty="0">
                <a:latin typeface="Times New Roman" panose="02020603050405020304" pitchFamily="18" charset="0"/>
                <a:cs typeface="Times New Roman" panose="02020603050405020304" pitchFamily="18" charset="0"/>
              </a:rPr>
              <a:t>«Промышленное и гражданское строительство» / С. Н. </a:t>
            </a:r>
            <a:r>
              <a:rPr lang="ru-RU" dirty="0" err="1">
                <a:latin typeface="Times New Roman" panose="02020603050405020304" pitchFamily="18" charset="0"/>
                <a:cs typeface="Times New Roman" panose="02020603050405020304" pitchFamily="18" charset="0"/>
              </a:rPr>
              <a:t>Леонович</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[и др.]. – Минск : БНТУ, 2010 – 550 с</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 Федоров В.В., Федорова Н.Н., Сухарев Ю.В. Реконструкция зданий , сооружений и городской застройки</a:t>
            </a:r>
            <a:endParaRPr lang="ru-RU" dirty="0">
              <a:latin typeface="Times New Roman" panose="02020603050405020304" pitchFamily="18" charset="0"/>
              <a:cs typeface="Times New Roman" panose="02020603050405020304" pitchFamily="18" charset="0"/>
            </a:endParaRPr>
          </a:p>
          <a:p>
            <a:endParaRPr lang="ru-RU" dirty="0">
              <a:latin typeface="+mn-lt"/>
            </a:endParaRPr>
          </a:p>
          <a:p>
            <a:endParaRPr lang="ru-RU" sz="2000" dirty="0">
              <a:latin typeface="Times New Roman" panose="02020603050405020304" pitchFamily="18" charset="0"/>
              <a:cs typeface="Times New Roman" panose="02020603050405020304" pitchFamily="18" charset="0"/>
            </a:endParaRP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l"/>
            <a:r>
              <a:rPr lang="ru-RU" sz="2400" b="1" dirty="0" smtClean="0">
                <a:solidFill>
                  <a:srgbClr val="FFFF00"/>
                </a:solidFill>
                <a:latin typeface="+mn-lt"/>
              </a:rPr>
              <a:t>9. Экологические </a:t>
            </a:r>
            <a:r>
              <a:rPr lang="ru-RU" sz="2400" b="1" dirty="0">
                <a:solidFill>
                  <a:srgbClr val="FFFF00"/>
                </a:solidFill>
                <a:latin typeface="+mn-lt"/>
              </a:rPr>
              <a:t>аспекты реконструкции </a:t>
            </a:r>
            <a:endParaRPr lang="ru-RU" dirty="0" smtClean="0">
              <a:solidFill>
                <a:srgbClr val="FFFF00"/>
              </a:solidFill>
              <a:latin typeface="+mn-lt"/>
            </a:endParaRPr>
          </a:p>
        </p:txBody>
      </p:sp>
      <p:sp>
        <p:nvSpPr>
          <p:cNvPr id="15363" name="Содержимое 2"/>
          <p:cNvSpPr>
            <a:spLocks noGrp="1"/>
          </p:cNvSpPr>
          <p:nvPr>
            <p:ph sz="half" idx="1"/>
          </p:nvPr>
        </p:nvSpPr>
        <p:spPr>
          <a:xfrm>
            <a:off x="542134" y="1300163"/>
            <a:ext cx="8418985" cy="4917757"/>
          </a:xfrm>
        </p:spPr>
        <p:txBody>
          <a:bodyPr>
            <a:noAutofit/>
          </a:bodyPr>
          <a:lstStyle/>
          <a:p>
            <a:pPr marL="4763" indent="22225" algn="just" defTabSz="839788"/>
            <a:r>
              <a:rPr lang="ru-RU" sz="1600" dirty="0" smtClean="0"/>
              <a:t>      </a:t>
            </a:r>
            <a:r>
              <a:rPr lang="ru-RU" sz="1600" b="1" dirty="0" smtClean="0"/>
              <a:t>Аэрационный</a:t>
            </a:r>
            <a:r>
              <a:rPr lang="ru-RU" sz="1600" dirty="0" smtClean="0"/>
              <a:t> </a:t>
            </a:r>
            <a:r>
              <a:rPr lang="ru-RU" sz="1600" b="1" dirty="0" smtClean="0"/>
              <a:t>режим </a:t>
            </a:r>
            <a:r>
              <a:rPr lang="ru-RU" sz="1600" dirty="0" smtClean="0"/>
              <a:t>застройки прежде всего зависит от направления и скорости ветра. Эти параметры обычно бывают отражены на розе ветров, где на векторах румбов отложена повторяемость (в %) ветров определенного направления. Считают, что аэрационная комфортность застройки обеспечена, если на территории гарантированы оптимальные для данного климатического района скорости ветра.</a:t>
            </a:r>
          </a:p>
          <a:p>
            <a:pPr marL="4763" indent="22225" algn="just"/>
            <a:r>
              <a:rPr lang="ru-RU" sz="1600" b="1" dirty="0" smtClean="0"/>
              <a:t>Инсоляция территорий </a:t>
            </a:r>
            <a:r>
              <a:rPr lang="ru-RU" sz="1600" dirty="0" smtClean="0"/>
              <a:t>— это эффект облучения поверхностей прямыми солнечными лучами. Этому фактору' уделяют особое внимание, поскольку солнечные лучи оказывают гигиеническое действие и чисто психологическое тонизирующее влияние на человека. Эффект солнечного облучения зависит от длительности процесса, поэтому инсоляцию измеряют в часах, продолжитель­ность нормируют. В новой застройке продолжительность инсоляции регулируют ориентацией зданий относительно стран света. При пере­греве  под действием солнца - солнцезащитные мероп­риятия в виде устройства навесов, зеленых насаждений с густой кроной, сокращающих время прямого солнечного облучения территории.</a:t>
            </a:r>
          </a:p>
          <a:p>
            <a:pPr marL="4763" indent="22225" algn="just"/>
            <a:r>
              <a:rPr lang="ru-RU" sz="1600" b="1" dirty="0"/>
              <a:t>Шумовое загрязнение </a:t>
            </a:r>
            <a:r>
              <a:rPr lang="ru-RU" sz="1600" dirty="0"/>
              <a:t>связано со звуковыми колебаниями воздуха. Они возникают, если источники шума находятся вблизи застройки. Это могут быть внешние возбудители, например автотранспорт, или внутренние, находящиеся в здании и не так активно влияющие на застройку. Учитывать: сокращающей число источников шума и ограничивающей территории их рас­пространения. Необходимо осуществлять четкое разделение территории по функ­циональному использованию на зоны. </a:t>
            </a:r>
            <a:endParaRPr lang="ru-RU" sz="1600" dirty="0" smtClean="0"/>
          </a:p>
          <a:p>
            <a:pPr marL="0" indent="0" algn="r">
              <a:spcBef>
                <a:spcPct val="0"/>
              </a:spcBef>
              <a:buFont typeface="Wingdings" pitchFamily="2" charset="2"/>
              <a:buNone/>
            </a:pPr>
            <a:endParaRPr lang="ru-RU" sz="1600" dirty="0" smtClean="0"/>
          </a:p>
        </p:txBody>
      </p:sp>
      <p:sp>
        <p:nvSpPr>
          <p:cNvPr id="3" name="Прямоугольник 2"/>
          <p:cNvSpPr/>
          <p:nvPr/>
        </p:nvSpPr>
        <p:spPr>
          <a:xfrm>
            <a:off x="2286000" y="1720840"/>
            <a:ext cx="4572000" cy="369332"/>
          </a:xfrm>
          <a:prstGeom prst="rect">
            <a:avLst/>
          </a:prstGeom>
        </p:spPr>
        <p:txBody>
          <a:bodyPr>
            <a:spAutoFit/>
          </a:bodyPr>
          <a:lstStyle/>
          <a:p>
            <a:r>
              <a:rPr lang="ru-RU" dirty="0" smtClean="0"/>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488" y="300038"/>
            <a:ext cx="7162800" cy="838200"/>
          </a:xfrm>
        </p:spPr>
        <p:txBody>
          <a:bodyPr/>
          <a:lstStyle/>
          <a:p>
            <a:pPr algn="l">
              <a:defRPr/>
            </a:pPr>
            <a:r>
              <a:rPr lang="ru-RU" sz="2400" b="1" dirty="0" smtClean="0">
                <a:solidFill>
                  <a:srgbClr val="FFFF00"/>
                </a:solidFill>
                <a:latin typeface="+mn-lt"/>
              </a:rPr>
              <a:t>Приемы </a:t>
            </a:r>
            <a:r>
              <a:rPr lang="ru-RU" sz="2400" b="1" dirty="0" err="1" smtClean="0">
                <a:solidFill>
                  <a:srgbClr val="FFFF00"/>
                </a:solidFill>
                <a:latin typeface="+mn-lt"/>
              </a:rPr>
              <a:t>шумозащиты</a:t>
            </a:r>
            <a:r>
              <a:rPr lang="ru-RU" sz="2400" dirty="0" smtClean="0"/>
              <a:t/>
            </a:r>
            <a:br>
              <a:rPr lang="ru-RU" sz="2400" dirty="0" smtClean="0"/>
            </a:br>
            <a:endParaRPr lang="ru-RU" sz="2400" dirty="0"/>
          </a:p>
        </p:txBody>
      </p:sp>
      <p:sp>
        <p:nvSpPr>
          <p:cNvPr id="20484" name="Содержимое 2"/>
          <p:cNvSpPr>
            <a:spLocks noGrp="1"/>
          </p:cNvSpPr>
          <p:nvPr>
            <p:ph sz="half" idx="1"/>
          </p:nvPr>
        </p:nvSpPr>
        <p:spPr>
          <a:xfrm>
            <a:off x="298450" y="864919"/>
            <a:ext cx="8240639" cy="2511327"/>
          </a:xfrm>
        </p:spPr>
        <p:txBody>
          <a:bodyPr/>
          <a:lstStyle/>
          <a:p>
            <a:pPr>
              <a:buFont typeface="Arial" panose="020B0604020202020204" pitchFamily="34" charset="0"/>
              <a:buChar char="•"/>
            </a:pPr>
            <a:r>
              <a:rPr lang="ru-RU" sz="2200" b="1"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технические приемы (замена старой деревянных окон на стеклопакеты, озеленение придомовой  территории, устройство пластиковых преград)</a:t>
            </a:r>
          </a:p>
          <a:p>
            <a:pPr>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планировочные приемы (ориентация помещений)</a:t>
            </a:r>
          </a:p>
          <a:p>
            <a:pPr marL="0" indent="0">
              <a:buNone/>
            </a:pPr>
            <a:endParaRPr lang="ru-RU" sz="2400" b="1" dirty="0"/>
          </a:p>
          <a:p>
            <a:pPr marL="0" indent="0">
              <a:buNone/>
            </a:pPr>
            <a:r>
              <a:rPr lang="ru-RU" sz="2400" b="1" dirty="0" smtClean="0">
                <a:solidFill>
                  <a:srgbClr val="FFFF00"/>
                </a:solidFill>
              </a:rPr>
              <a:t>Инсоляция застройки</a:t>
            </a:r>
          </a:p>
          <a:p>
            <a:pPr marL="0" indent="0">
              <a:buNone/>
            </a:pPr>
            <a:endParaRPr lang="ru-RU" sz="2400" b="1" dirty="0" smtClean="0">
              <a:solidFill>
                <a:srgbClr val="FFFF00"/>
              </a:solidFill>
            </a:endParaRPr>
          </a:p>
          <a:p>
            <a:pPr marL="0" indent="0">
              <a:buNone/>
            </a:pPr>
            <a:endParaRPr lang="ru-RU" sz="2400" b="1" dirty="0" smtClean="0">
              <a:solidFill>
                <a:srgbClr val="FFFF00"/>
              </a:solidFill>
            </a:endParaRPr>
          </a:p>
          <a:p>
            <a:endParaRPr lang="ru-RU" sz="2400" dirty="0" smtClean="0"/>
          </a:p>
        </p:txBody>
      </p:sp>
      <p:sp>
        <p:nvSpPr>
          <p:cNvPr id="20485" name="Прямоугольник 6"/>
          <p:cNvSpPr>
            <a:spLocks noChangeArrowheads="1"/>
          </p:cNvSpPr>
          <p:nvPr/>
        </p:nvSpPr>
        <p:spPr bwMode="auto">
          <a:xfrm>
            <a:off x="298450" y="3351262"/>
            <a:ext cx="8676738" cy="28931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ru-RU" sz="2200" dirty="0">
                <a:solidFill>
                  <a:schemeClr val="tx2"/>
                </a:solidFill>
                <a:latin typeface="+mn-lt"/>
              </a:rPr>
              <a:t>у</a:t>
            </a:r>
            <a:r>
              <a:rPr lang="ru-RU" sz="2200" dirty="0" smtClean="0">
                <a:solidFill>
                  <a:schemeClr val="tx2"/>
                </a:solidFill>
                <a:latin typeface="+mn-lt"/>
              </a:rPr>
              <a:t>величение оконных проемов(лучше по высоте)</a:t>
            </a:r>
          </a:p>
          <a:p>
            <a:pPr marL="342900" indent="-342900">
              <a:buFont typeface="Arial" panose="020B0604020202020204" pitchFamily="34" charset="0"/>
              <a:buChar char="•"/>
            </a:pPr>
            <a:r>
              <a:rPr lang="ru-RU" sz="2200" dirty="0">
                <a:solidFill>
                  <a:schemeClr val="tx2"/>
                </a:solidFill>
                <a:latin typeface="+mn-lt"/>
              </a:rPr>
              <a:t>д</a:t>
            </a:r>
            <a:r>
              <a:rPr lang="ru-RU" sz="2200" dirty="0" smtClean="0">
                <a:solidFill>
                  <a:schemeClr val="tx2"/>
                </a:solidFill>
                <a:latin typeface="+mn-lt"/>
              </a:rPr>
              <a:t>остройка или изменение функции помещений на не требующие инсоляции.</a:t>
            </a:r>
          </a:p>
          <a:p>
            <a:r>
              <a:rPr lang="ru-RU" sz="2400" dirty="0" smtClean="0">
                <a:solidFill>
                  <a:srgbClr val="FFFF00"/>
                </a:solidFill>
              </a:rPr>
              <a:t>                           </a:t>
            </a:r>
          </a:p>
          <a:p>
            <a:r>
              <a:rPr lang="ru-RU" sz="2400" b="1" dirty="0" smtClean="0">
                <a:solidFill>
                  <a:srgbClr val="FFFF00"/>
                </a:solidFill>
                <a:latin typeface="+mn-lt"/>
              </a:rPr>
              <a:t>Аэрация придомовых территорий</a:t>
            </a:r>
          </a:p>
          <a:p>
            <a:pPr marL="342900" indent="-342900">
              <a:buFont typeface="Arial" panose="020B0604020202020204" pitchFamily="34" charset="0"/>
              <a:buChar char="•"/>
            </a:pPr>
            <a:r>
              <a:rPr lang="ru-RU" sz="2200" dirty="0" smtClean="0">
                <a:solidFill>
                  <a:schemeClr val="tx2"/>
                </a:solidFill>
                <a:latin typeface="Times New Roman" panose="02020603050405020304" pitchFamily="18" charset="0"/>
                <a:cs typeface="Times New Roman" panose="02020603050405020304" pitchFamily="18" charset="0"/>
              </a:rPr>
              <a:t>снос малоценной застройки,</a:t>
            </a:r>
          </a:p>
          <a:p>
            <a:pPr marL="342900" indent="-342900">
              <a:buFont typeface="Arial" panose="020B0604020202020204" pitchFamily="34" charset="0"/>
              <a:buChar char="•"/>
            </a:pPr>
            <a:r>
              <a:rPr lang="ru-RU" sz="2200" dirty="0" smtClean="0">
                <a:solidFill>
                  <a:schemeClr val="tx2"/>
                </a:solidFill>
                <a:latin typeface="Times New Roman" panose="02020603050405020304" pitchFamily="18" charset="0"/>
                <a:cs typeface="Times New Roman" panose="02020603050405020304" pitchFamily="18" charset="0"/>
              </a:rPr>
              <a:t>снижение этажности, </a:t>
            </a:r>
          </a:p>
          <a:p>
            <a:pPr marL="342900" indent="-342900">
              <a:buFont typeface="Arial" panose="020B0604020202020204" pitchFamily="34" charset="0"/>
              <a:buChar char="•"/>
            </a:pPr>
            <a:r>
              <a:rPr lang="ru-RU" sz="2200" dirty="0" smtClean="0">
                <a:solidFill>
                  <a:schemeClr val="tx2"/>
                </a:solidFill>
                <a:latin typeface="Times New Roman" panose="02020603050405020304" pitchFamily="18" charset="0"/>
                <a:cs typeface="Times New Roman" panose="02020603050405020304" pitchFamily="18" charset="0"/>
              </a:rPr>
              <a:t>устройство арок</a:t>
            </a:r>
            <a:endParaRPr lang="ru-RU" sz="22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04800" y="123825"/>
            <a:ext cx="7820025" cy="838200"/>
          </a:xfrm>
        </p:spPr>
        <p:txBody>
          <a:bodyPr/>
          <a:lstStyle/>
          <a:p>
            <a:pPr algn="l"/>
            <a:r>
              <a:rPr lang="ru-RU" sz="2200" dirty="0" smtClean="0">
                <a:solidFill>
                  <a:srgbClr val="FF9933"/>
                </a:solidFill>
              </a:rPr>
              <a:t>Можно ли назвать такой вид изменения «реконструкцией»?</a:t>
            </a:r>
          </a:p>
        </p:txBody>
      </p:sp>
      <p:pic>
        <p:nvPicPr>
          <p:cNvPr id="11" name="Объект 10" descr="https://tektonika.by/wp-content/uploads/2015/06/%D0%B4%D0%BE1-min.jpg">
            <a:hlinkClick r:id="rId2"/>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93064" y="1025065"/>
            <a:ext cx="5205412" cy="2776546"/>
          </a:xfrm>
          <a:prstGeom prst="rect">
            <a:avLst/>
          </a:prstGeom>
          <a:noFill/>
          <a:ln>
            <a:noFill/>
          </a:ln>
        </p:spPr>
      </p:pic>
      <p:pic>
        <p:nvPicPr>
          <p:cNvPr id="2048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737956" y="3516923"/>
            <a:ext cx="5322179" cy="284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9914" y="3890446"/>
            <a:ext cx="3538024" cy="2031325"/>
          </a:xfrm>
          <a:prstGeom prst="rect">
            <a:avLst/>
          </a:prstGeom>
        </p:spPr>
        <p:txBody>
          <a:bodyPr wrap="square">
            <a:spAutoFit/>
          </a:bodyPr>
          <a:lstStyle/>
          <a:p>
            <a:r>
              <a:rPr lang="ru-RU" dirty="0" smtClean="0"/>
              <a:t>К существующему зданию надстроены </a:t>
            </a:r>
            <a:r>
              <a:rPr lang="ru-RU" dirty="0"/>
              <a:t>и </a:t>
            </a:r>
            <a:r>
              <a:rPr lang="ru-RU" dirty="0" smtClean="0"/>
              <a:t>пристроены дополнительные площади</a:t>
            </a:r>
            <a:r>
              <a:rPr lang="ru-RU" dirty="0"/>
              <a:t>.  Так же в складском здании появились новые функции </a:t>
            </a:r>
            <a:r>
              <a:rPr lang="ru-RU" dirty="0" smtClean="0"/>
              <a:t>торговых </a:t>
            </a:r>
            <a:r>
              <a:rPr lang="ru-RU" dirty="0"/>
              <a:t>и административных площадей.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23825"/>
            <a:ext cx="8839200" cy="838200"/>
          </a:xfrm>
        </p:spPr>
        <p:txBody>
          <a:bodyPr/>
          <a:lstStyle/>
          <a:p>
            <a:pPr algn="l">
              <a:defRPr/>
            </a:pPr>
            <a:r>
              <a:rPr lang="ru-RU" sz="2400" dirty="0" smtClean="0">
                <a:solidFill>
                  <a:srgbClr val="FFC000"/>
                </a:solidFill>
              </a:rPr>
              <a:t>Можно ли такой вариант назвать реконструкцией?</a:t>
            </a:r>
            <a:endParaRPr lang="ru-RU" sz="2400" dirty="0">
              <a:solidFill>
                <a:srgbClr val="FFC000"/>
              </a:solidFill>
            </a:endParaRPr>
          </a:p>
        </p:txBody>
      </p:sp>
      <p:sp>
        <p:nvSpPr>
          <p:cNvPr id="3" name="Объект 2"/>
          <p:cNvSpPr>
            <a:spLocks noGrp="1"/>
          </p:cNvSpPr>
          <p:nvPr>
            <p:ph sz="half" idx="1"/>
          </p:nvPr>
        </p:nvSpPr>
        <p:spPr/>
        <p:txBody>
          <a:bodyPr/>
          <a:lstStyle/>
          <a:p>
            <a:endParaRPr lang=""/>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16" y="1139395"/>
            <a:ext cx="5349533" cy="229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6015" y="3587262"/>
            <a:ext cx="5349533" cy="23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936565" y="1674673"/>
            <a:ext cx="2989386" cy="2031325"/>
          </a:xfrm>
          <a:prstGeom prst="rect">
            <a:avLst/>
          </a:prstGeom>
        </p:spPr>
        <p:txBody>
          <a:bodyPr wrap="square">
            <a:spAutoFit/>
          </a:bodyPr>
          <a:lstStyle/>
          <a:p>
            <a:r>
              <a:rPr lang="ru-RU" dirty="0"/>
              <a:t>К </a:t>
            </a:r>
            <a:r>
              <a:rPr lang="ru-RU" dirty="0">
                <a:solidFill>
                  <a:schemeClr val="tx2">
                    <a:lumMod val="95000"/>
                  </a:schemeClr>
                </a:solidFill>
              </a:rPr>
              <a:t>существующему зданию была сделана двухэтажная пристройка. </a:t>
            </a:r>
            <a:r>
              <a:rPr lang="ru-RU" dirty="0" smtClean="0">
                <a:solidFill>
                  <a:schemeClr val="tx2">
                    <a:lumMod val="95000"/>
                  </a:schemeClr>
                </a:solidFill>
              </a:rPr>
              <a:t>изменились площади, а соответственно и технико-экономические показатели.</a:t>
            </a:r>
            <a:endParaRPr lang="ru-RU" dirty="0">
              <a:solidFill>
                <a:schemeClr val="tx2">
                  <a:lumMod val="9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4237" y="160760"/>
            <a:ext cx="7174872" cy="830997"/>
          </a:xfrm>
          <a:prstGeom prst="rect">
            <a:avLst/>
          </a:prstGeom>
        </p:spPr>
        <p:txBody>
          <a:bodyPr wrap="square">
            <a:spAutoFit/>
          </a:bodyPr>
          <a:lstStyle/>
          <a:p>
            <a:r>
              <a:rPr lang="ru-RU" sz="2400" dirty="0">
                <a:solidFill>
                  <a:srgbClr val="FFFF00"/>
                </a:solidFill>
                <a:latin typeface="Times New Roman" panose="02020603050405020304" pitchFamily="18" charset="0"/>
                <a:cs typeface="Times New Roman" panose="02020603050405020304" pitchFamily="18" charset="0"/>
              </a:rPr>
              <a:t>Тема </a:t>
            </a:r>
            <a:r>
              <a:rPr lang="ru-RU" sz="2400" dirty="0" smtClean="0">
                <a:solidFill>
                  <a:srgbClr val="FFFF00"/>
                </a:solidFill>
                <a:latin typeface="Times New Roman" panose="02020603050405020304" pitchFamily="18" charset="0"/>
                <a:cs typeface="Times New Roman" panose="02020603050405020304" pitchFamily="18" charset="0"/>
              </a:rPr>
              <a:t>1 </a:t>
            </a:r>
            <a:r>
              <a:rPr lang="ru-RU" sz="2400" dirty="0">
                <a:solidFill>
                  <a:srgbClr val="FFFF00"/>
                </a:solidFill>
                <a:latin typeface="Times New Roman" panose="02020603050405020304" pitchFamily="18" charset="0"/>
                <a:cs typeface="Times New Roman" panose="02020603050405020304" pitchFamily="18" charset="0"/>
              </a:rPr>
              <a:t/>
            </a:r>
            <a:br>
              <a:rPr lang="ru-RU" sz="2400" dirty="0">
                <a:solidFill>
                  <a:srgbClr val="FFFF00"/>
                </a:solidFill>
                <a:latin typeface="Times New Roman" panose="02020603050405020304" pitchFamily="18" charset="0"/>
                <a:cs typeface="Times New Roman" panose="02020603050405020304" pitchFamily="18" charset="0"/>
              </a:rPr>
            </a:br>
            <a:r>
              <a:rPr lang="ru-RU" sz="2400" dirty="0">
                <a:solidFill>
                  <a:srgbClr val="FFFF00"/>
                </a:solidFill>
                <a:latin typeface="Times New Roman" panose="02020603050405020304" pitchFamily="18" charset="0"/>
                <a:cs typeface="Times New Roman" panose="02020603050405020304" pitchFamily="18" charset="0"/>
              </a:rPr>
              <a:t>Пристройка зданий при реконструкции</a:t>
            </a:r>
            <a:endParaRPr lang="" sz="2400">
              <a:solidFill>
                <a:srgbClr val="FFFF00"/>
              </a:solidFill>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37" y="1119707"/>
            <a:ext cx="3950675" cy="151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054" y="2188292"/>
            <a:ext cx="4153728" cy="390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94237" y="3082860"/>
            <a:ext cx="4178175" cy="3139321"/>
          </a:xfrm>
          <a:prstGeom prst="rect">
            <a:avLst/>
          </a:prstGeom>
        </p:spPr>
        <p:txBody>
          <a:bodyPr wrap="square">
            <a:spAutoFit/>
          </a:bodyPr>
          <a:lstStyle/>
          <a:p>
            <a:r>
              <a:rPr lang="ru-RU" sz="2200" dirty="0">
                <a:latin typeface="Times New Roman" panose="02020603050405020304" pitchFamily="18" charset="0"/>
                <a:cs typeface="Times New Roman" panose="02020603050405020304" pitchFamily="18" charset="0"/>
              </a:rPr>
              <a:t>Очень распространенным способом и эффективным с точки зрения архитектурного </a:t>
            </a:r>
            <a:r>
              <a:rPr lang="ru-RU" sz="2200" dirty="0" smtClean="0">
                <a:latin typeface="Times New Roman" panose="02020603050405020304" pitchFamily="18" charset="0"/>
                <a:cs typeface="Times New Roman" panose="02020603050405020304" pitchFamily="18" charset="0"/>
              </a:rPr>
              <a:t>дизайна </a:t>
            </a:r>
            <a:r>
              <a:rPr lang="ru-RU" sz="2200" dirty="0">
                <a:latin typeface="Times New Roman" panose="02020603050405020304" pitchFamily="18" charset="0"/>
                <a:cs typeface="Times New Roman" panose="02020603050405020304" pitchFamily="18" charset="0"/>
              </a:rPr>
              <a:t>и восприятия является линейная жилая и общественная пристройка зданий вдоль улиц и магистралей в районах, застроенных индустриальным методом.</a:t>
            </a:r>
            <a:endParaRPr lang=""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84" y="1162852"/>
            <a:ext cx="3583992" cy="283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981" y="3540267"/>
            <a:ext cx="3457544" cy="268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2784" y="4463967"/>
            <a:ext cx="4572000" cy="1477328"/>
          </a:xfrm>
          <a:prstGeom prst="rect">
            <a:avLst/>
          </a:prstGeom>
        </p:spPr>
        <p:txBody>
          <a:bodyPr>
            <a:spAutoFit/>
          </a:bodyPr>
          <a:lstStyle/>
          <a:p>
            <a:r>
              <a:rPr lang="ru-RU" dirty="0"/>
              <a:t>На </a:t>
            </a:r>
            <a:r>
              <a:rPr lang="ru-RU" dirty="0" smtClean="0"/>
              <a:t>рисунках </a:t>
            </a:r>
            <a:r>
              <a:rPr lang="ru-RU" dirty="0"/>
              <a:t>показаны вставки между домами, расположенными, в первом случае — торцами друг к другу, а во втором — между домами, расположенными под </a:t>
            </a:r>
            <a:r>
              <a:rPr lang="ru-RU" dirty="0" smtClean="0"/>
              <a:t>углом </a:t>
            </a:r>
            <a:r>
              <a:rPr lang="ru-RU" dirty="0"/>
              <a:t>друг к другу.</a:t>
            </a:r>
            <a:endParaRPr lang=""/>
          </a:p>
        </p:txBody>
      </p:sp>
      <p:sp>
        <p:nvSpPr>
          <p:cNvPr id="3" name="Прямоугольник 2"/>
          <p:cNvSpPr/>
          <p:nvPr/>
        </p:nvSpPr>
        <p:spPr>
          <a:xfrm>
            <a:off x="4105746" y="1751474"/>
            <a:ext cx="4572000" cy="923330"/>
          </a:xfrm>
          <a:prstGeom prst="rect">
            <a:avLst/>
          </a:prstGeom>
        </p:spPr>
        <p:txBody>
          <a:bodyPr>
            <a:spAutoFit/>
          </a:bodyPr>
          <a:lstStyle/>
          <a:p>
            <a:r>
              <a:rPr lang="ru-RU" dirty="0" smtClean="0"/>
              <a:t>Тип </a:t>
            </a:r>
            <a:r>
              <a:rPr lang="ru-RU" dirty="0"/>
              <a:t>вставки определяется характером взаимного расположения зданий и величиной разрыва между ними.</a:t>
            </a:r>
            <a:endParaRPr lang=""/>
          </a:p>
        </p:txBody>
      </p:sp>
    </p:spTree>
    <p:extLst>
      <p:ext uri="{BB962C8B-B14F-4D97-AF65-F5344CB8AC3E}">
        <p14:creationId xmlns:p14="http://schemas.microsoft.com/office/powerpoint/2010/main" val="344300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0696" y="1500859"/>
            <a:ext cx="7383101" cy="4154984"/>
          </a:xfrm>
          <a:prstGeom prst="rect">
            <a:avLst/>
          </a:prstGeom>
        </p:spPr>
        <p:txBody>
          <a:bodyPr wrap="square">
            <a:spAutoFit/>
          </a:bodyPr>
          <a:lstStyle/>
          <a:p>
            <a:r>
              <a:rPr lang="ru-RU" sz="2200" dirty="0">
                <a:latin typeface="Times New Roman" panose="02020603050405020304" pitchFamily="18" charset="0"/>
                <a:cs typeface="Times New Roman" panose="02020603050405020304" pitchFamily="18" charset="0"/>
              </a:rPr>
              <a:t>Целесообразные границы применения того или иного вида вставок зависят от</a:t>
            </a:r>
            <a:r>
              <a:rPr lang="ru-RU" sz="2200" dirty="0" smtClean="0">
                <a:latin typeface="Times New Roman" panose="02020603050405020304" pitchFamily="18" charset="0"/>
                <a:cs typeface="Times New Roman" panose="02020603050405020304" pitchFamily="18" charset="0"/>
              </a:rPr>
              <a:t>:</a:t>
            </a:r>
          </a:p>
          <a:p>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	конструктивной особенности и несущей способности реконструируемых жилых домов (там, где допускается перепланировка</a:t>
            </a:r>
            <a:r>
              <a:rPr lang="ru-RU" sz="2200" dirty="0" smtClean="0">
                <a:latin typeface="Times New Roman" panose="02020603050405020304" pitchFamily="18" charset="0"/>
                <a:cs typeface="Times New Roman" panose="02020603050405020304" pitchFamily="18" charset="0"/>
              </a:rPr>
              <a:t>);</a:t>
            </a:r>
          </a:p>
          <a:p>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	величины разрыва и угла поворота жилых домов относительно друг друга ( для последовательного расположения применимы все типы вставок; для углового расположения - все типы, за исключением отдельной секции жилого дома).</a:t>
            </a:r>
          </a:p>
        </p:txBody>
      </p:sp>
    </p:spTree>
    <p:extLst>
      <p:ext uri="{BB962C8B-B14F-4D97-AF65-F5344CB8AC3E}">
        <p14:creationId xmlns:p14="http://schemas.microsoft.com/office/powerpoint/2010/main" val="112940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727" y="1582341"/>
            <a:ext cx="8229600" cy="4247317"/>
          </a:xfrm>
          <a:prstGeom prst="rect">
            <a:avLst/>
          </a:prstGeom>
        </p:spPr>
        <p:txBody>
          <a:bodyPr wrap="square">
            <a:spAutoFit/>
          </a:bodyPr>
          <a:lstStyle/>
          <a:p>
            <a:r>
              <a:rPr lang="ru-RU" dirty="0" smtClean="0"/>
              <a:t>      При </a:t>
            </a:r>
            <a:r>
              <a:rPr lang="ru-RU" dirty="0"/>
              <a:t>реконструкции пятиэтажных зданий на один и более этажей возникает </a:t>
            </a:r>
            <a:r>
              <a:rPr lang="ru-RU" dirty="0" smtClean="0"/>
              <a:t>необходимость </a:t>
            </a:r>
            <a:r>
              <a:rPr lang="ru-RU" dirty="0"/>
              <a:t>устройства лифтового узла. Ранее наиболее распространенной являлась установка наружных лифтов, что неизбежно нарушало интерьер лестницы и ухудшало ее </a:t>
            </a:r>
            <a:r>
              <a:rPr lang="ru-RU" dirty="0" smtClean="0"/>
              <a:t>естественное </a:t>
            </a:r>
            <a:r>
              <a:rPr lang="ru-RU" dirty="0"/>
              <a:t>освещение. Кроме того, вход в лифт организовывался на месте бывшего оконного проема, рядом с которым удавалось пробить лишь очень узкие новые проемы, </a:t>
            </a:r>
            <a:r>
              <a:rPr lang="ru-RU" dirty="0" smtClean="0"/>
              <a:t>выполняющие </a:t>
            </a:r>
            <a:r>
              <a:rPr lang="ru-RU" dirty="0"/>
              <a:t>функции по проветриванию и дымоудалению. Как правило, наружный лифт перекрывает существующий выход из лестничной клетки во двор, поэтому вход в здание приходится переносить, организуя тамбур или даже вестибюль, с использованием дополнительной площади, нарушая единообразие планировки квартир по вертикали. Недостатком наружного лифта является его применение к междуэтажной площадке. Таким образом, для попадания в лифт необходимо подняться на один или полтора марша, а затем спуститься на марш. Иногда наружные лифты затеняют соседние дома.</a:t>
            </a:r>
            <a:endParaRPr lang=""/>
          </a:p>
        </p:txBody>
      </p:sp>
    </p:spTree>
    <p:extLst>
      <p:ext uri="{BB962C8B-B14F-4D97-AF65-F5344CB8AC3E}">
        <p14:creationId xmlns:p14="http://schemas.microsoft.com/office/powerpoint/2010/main" val="177613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925" y="1050202"/>
            <a:ext cx="8374455" cy="4247317"/>
          </a:xfrm>
          <a:prstGeom prst="rect">
            <a:avLst/>
          </a:prstGeom>
        </p:spPr>
        <p:txBody>
          <a:bodyPr wrap="square">
            <a:spAutoFit/>
          </a:bodyPr>
          <a:lstStyle/>
          <a:p>
            <a:r>
              <a:rPr lang="ru-RU" dirty="0"/>
              <a:t>Встроенные лифты лишены перечисленных недостатков, однако существуют </a:t>
            </a:r>
            <a:r>
              <a:rPr lang="ru-RU" dirty="0" smtClean="0"/>
              <a:t>проблемы</a:t>
            </a:r>
            <a:r>
              <a:rPr lang="ru-RU" dirty="0"/>
              <a:t>, связанные с их устройством</a:t>
            </a:r>
            <a:r>
              <a:rPr lang="ru-RU" dirty="0" smtClean="0"/>
              <a:t>:</a:t>
            </a:r>
          </a:p>
          <a:p>
            <a:endParaRPr lang="ru-RU" dirty="0"/>
          </a:p>
          <a:p>
            <a:r>
              <a:rPr lang="ru-RU" dirty="0" smtClean="0"/>
              <a:t>— возможно </a:t>
            </a:r>
            <a:r>
              <a:rPr lang="ru-RU" dirty="0"/>
              <a:t>расположение только в объеме новой лестницы (новые помещения), что нереально для существующих лестниц при ограниченном пространстве</a:t>
            </a:r>
            <a:r>
              <a:rPr lang="ru-RU" dirty="0" smtClean="0"/>
              <a:t>;</a:t>
            </a:r>
          </a:p>
          <a:p>
            <a:endParaRPr lang="ru-RU" dirty="0"/>
          </a:p>
          <a:p>
            <a:r>
              <a:rPr lang="ru-RU" dirty="0" smtClean="0"/>
              <a:t>— наличие </a:t>
            </a:r>
            <a:r>
              <a:rPr lang="ru-RU" dirty="0"/>
              <a:t>ограничений в планировке квартир, так как лифт не может примыкать к жилым комнатам</a:t>
            </a:r>
            <a:r>
              <a:rPr lang="ru-RU" dirty="0" smtClean="0"/>
              <a:t>;</a:t>
            </a:r>
          </a:p>
          <a:p>
            <a:endParaRPr lang="ru-RU" dirty="0"/>
          </a:p>
          <a:p>
            <a:r>
              <a:rPr lang="ru-RU" dirty="0" smtClean="0"/>
              <a:t>— сокращение </a:t>
            </a:r>
            <a:r>
              <a:rPr lang="ru-RU" dirty="0"/>
              <a:t>полезной площади дома</a:t>
            </a:r>
            <a:r>
              <a:rPr lang="ru-RU" dirty="0" smtClean="0"/>
              <a:t>;</a:t>
            </a:r>
          </a:p>
          <a:p>
            <a:endParaRPr lang="ru-RU" dirty="0"/>
          </a:p>
          <a:p>
            <a:r>
              <a:rPr lang="ru-RU" dirty="0" smtClean="0"/>
              <a:t>— необходимость </a:t>
            </a:r>
            <a:r>
              <a:rPr lang="ru-RU" dirty="0"/>
              <a:t>возведения кирпичных (или из других сборных и мелкоштучных </a:t>
            </a:r>
            <a:r>
              <a:rPr lang="ru-RU" dirty="0" smtClean="0"/>
              <a:t>материалов</a:t>
            </a:r>
            <a:r>
              <a:rPr lang="ru-RU" dirty="0"/>
              <a:t>) стен шахт, повышающая трудоемкость и стоимость реконструкции и </a:t>
            </a:r>
            <a:r>
              <a:rPr lang="ru-RU" dirty="0" smtClean="0"/>
              <a:t>осложняющая </a:t>
            </a:r>
            <a:r>
              <a:rPr lang="ru-RU" dirty="0"/>
              <a:t>конструкцию перекрытия.</a:t>
            </a:r>
          </a:p>
        </p:txBody>
      </p:sp>
    </p:spTree>
    <p:extLst>
      <p:ext uri="{BB962C8B-B14F-4D97-AF65-F5344CB8AC3E}">
        <p14:creationId xmlns:p14="http://schemas.microsoft.com/office/powerpoint/2010/main" val="107219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61" y="1081946"/>
            <a:ext cx="3594540" cy="322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07810" y="4594981"/>
            <a:ext cx="6400800" cy="1754326"/>
          </a:xfrm>
          <a:prstGeom prst="rect">
            <a:avLst/>
          </a:prstGeom>
        </p:spPr>
        <p:txBody>
          <a:bodyPr wrap="square">
            <a:spAutoFit/>
          </a:bodyPr>
          <a:lstStyle/>
          <a:p>
            <a:r>
              <a:rPr lang="ru-RU" dirty="0"/>
              <a:t>Рис. </a:t>
            </a:r>
            <a:r>
              <a:rPr lang="ru-RU" dirty="0" smtClean="0"/>
              <a:t> </a:t>
            </a:r>
            <a:r>
              <a:rPr lang="ru-RU" dirty="0"/>
              <a:t>Пример градостроительного решения уплотнения 5-этажной жилой </a:t>
            </a:r>
            <a:r>
              <a:rPr lang="ru-RU" dirty="0" smtClean="0"/>
              <a:t>застройки </a:t>
            </a:r>
            <a:r>
              <a:rPr lang="ru-RU" dirty="0"/>
              <a:t>— аксонометрия и схема плана: </a:t>
            </a:r>
            <a:endParaRPr lang="ru-RU" dirty="0" smtClean="0"/>
          </a:p>
          <a:p>
            <a:r>
              <a:rPr lang="ru-RU" dirty="0" smtClean="0"/>
              <a:t>1</a:t>
            </a:r>
            <a:r>
              <a:rPr lang="ru-RU" dirty="0"/>
              <a:t>— надстраиваемые до семи этажей существующие здания; 2 — новые многоэтажные дома-вставки</a:t>
            </a:r>
          </a:p>
          <a:p>
            <a:endParaRPr lang="ru-RU" dirty="0"/>
          </a:p>
        </p:txBody>
      </p:sp>
    </p:spTree>
    <p:extLst>
      <p:ext uri="{BB962C8B-B14F-4D97-AF65-F5344CB8AC3E}">
        <p14:creationId xmlns:p14="http://schemas.microsoft.com/office/powerpoint/2010/main" val="228070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749" y="1013988"/>
            <a:ext cx="8367964" cy="4754987"/>
          </a:xfrm>
        </p:spPr>
        <p:txBody>
          <a:bodyPr/>
          <a:lstStyle/>
          <a:p>
            <a:r>
              <a:rPr lang="ru-RU" sz="1200" dirty="0" smtClean="0"/>
              <a:t>Студентам специальности </a:t>
            </a:r>
            <a:r>
              <a:rPr lang="ru-RU" sz="1200" dirty="0" err="1" smtClean="0"/>
              <a:t>ЗПс</a:t>
            </a:r>
            <a:r>
              <a:rPr lang="ru-RU" sz="1200" dirty="0" smtClean="0"/>
              <a:t>  2016 года приема</a:t>
            </a:r>
            <a:br>
              <a:rPr lang="ru-RU" sz="1200" dirty="0" smtClean="0"/>
            </a:br>
            <a:r>
              <a:rPr lang="ru-RU" sz="1200" dirty="0" smtClean="0"/>
              <a:t/>
            </a:r>
            <a:br>
              <a:rPr lang="ru-RU" sz="1200" dirty="0" smtClean="0"/>
            </a:br>
            <a:r>
              <a:rPr lang="ru-RU" sz="1200" dirty="0" smtClean="0"/>
              <a:t>8 семестр- Лекция (4 ч.)</a:t>
            </a:r>
            <a:br>
              <a:rPr lang="ru-RU" sz="1200" dirty="0" smtClean="0"/>
            </a:br>
            <a:r>
              <a:rPr lang="ru-RU" sz="1200" dirty="0" smtClean="0"/>
              <a:t> </a:t>
            </a:r>
            <a:br>
              <a:rPr lang="ru-RU" sz="1200" dirty="0" smtClean="0"/>
            </a:br>
            <a:r>
              <a:rPr lang="ru-RU" sz="1200" dirty="0" smtClean="0"/>
              <a:t>тема 1  Введение в дисциплину «Проектирование реконструкции зданий и сооружений».  краткий Обзор основополагающих тем. </a:t>
            </a:r>
            <a:br>
              <a:rPr lang="ru-RU" sz="1200" dirty="0" smtClean="0"/>
            </a:br>
            <a:r>
              <a:rPr lang="ru-RU" sz="1200" dirty="0" smtClean="0"/>
              <a:t>Тема 2  Пристройки зданий при реконструкции</a:t>
            </a:r>
            <a:br>
              <a:rPr lang="ru-RU" sz="1200" dirty="0" smtClean="0"/>
            </a:br>
            <a:r>
              <a:rPr lang="ru-RU" sz="1200" dirty="0" smtClean="0"/>
              <a:t/>
            </a:r>
            <a:br>
              <a:rPr lang="ru-RU" sz="1200" dirty="0" smtClean="0"/>
            </a:br>
            <a:r>
              <a:rPr lang="ru-RU" sz="1200" dirty="0"/>
              <a:t/>
            </a:r>
            <a:br>
              <a:rPr lang="ru-RU" sz="1200" dirty="0"/>
            </a:br>
            <a:r>
              <a:rPr lang="ru-RU" sz="1200" dirty="0" smtClean="0"/>
              <a:t>9 семестр- лекция  </a:t>
            </a:r>
            <a:r>
              <a:rPr lang="ru-RU" sz="1200" dirty="0">
                <a:solidFill>
                  <a:srgbClr val="FFFFFF"/>
                </a:solidFill>
              </a:rPr>
              <a:t>(2 ч.) </a:t>
            </a:r>
            <a:r>
              <a:rPr lang="ru-RU" sz="1200" dirty="0" smtClean="0">
                <a:solidFill>
                  <a:srgbClr val="FFFFFF"/>
                </a:solidFill>
              </a:rPr>
              <a:t/>
            </a:r>
            <a:br>
              <a:rPr lang="ru-RU" sz="1200" dirty="0" smtClean="0">
                <a:solidFill>
                  <a:srgbClr val="FFFFFF"/>
                </a:solidFill>
              </a:rPr>
            </a:br>
            <a:r>
              <a:rPr lang="ru-RU" sz="1200" dirty="0" smtClean="0">
                <a:solidFill>
                  <a:srgbClr val="FFFFFF"/>
                </a:solidFill>
              </a:rPr>
              <a:t> </a:t>
            </a:r>
            <a:r>
              <a:rPr lang="ru-RU" sz="1200" dirty="0">
                <a:solidFill>
                  <a:srgbClr val="FFFFFF"/>
                </a:solidFill>
              </a:rPr>
              <a:t/>
            </a:r>
            <a:br>
              <a:rPr lang="ru-RU" sz="1200" dirty="0">
                <a:solidFill>
                  <a:srgbClr val="FFFFFF"/>
                </a:solidFill>
              </a:rPr>
            </a:br>
            <a:r>
              <a:rPr lang="ru-RU" sz="1200" dirty="0" smtClean="0"/>
              <a:t>Тема </a:t>
            </a:r>
            <a:r>
              <a:rPr lang="ru-RU" sz="1200" dirty="0"/>
              <a:t>3  надстройка этажей при </a:t>
            </a:r>
            <a:r>
              <a:rPr lang="ru-RU" sz="1200" dirty="0" smtClean="0"/>
              <a:t>реконструкции</a:t>
            </a:r>
            <a:br>
              <a:rPr lang="ru-RU" sz="1200" dirty="0" smtClean="0"/>
            </a:br>
            <a:r>
              <a:rPr lang="ru-RU" sz="1200" dirty="0" smtClean="0">
                <a:solidFill>
                  <a:srgbClr val="FFFFFF"/>
                </a:solidFill>
              </a:rPr>
              <a:t/>
            </a:r>
            <a:br>
              <a:rPr lang="ru-RU" sz="1200" dirty="0" smtClean="0">
                <a:solidFill>
                  <a:srgbClr val="FFFFFF"/>
                </a:solidFill>
              </a:rPr>
            </a:br>
            <a:r>
              <a:rPr lang="ru-RU" sz="1200" dirty="0" smtClean="0">
                <a:solidFill>
                  <a:srgbClr val="FFFFFF"/>
                </a:solidFill>
              </a:rPr>
              <a:t>практическое занятие (4 ч.) - Теплотехнический расчет ограждающей конструкции (2 ч.)</a:t>
            </a:r>
            <a:br>
              <a:rPr lang="ru-RU" sz="1200" dirty="0" smtClean="0">
                <a:solidFill>
                  <a:srgbClr val="FFFFFF"/>
                </a:solidFill>
              </a:rPr>
            </a:br>
            <a:r>
              <a:rPr lang="ru-RU" sz="1200" dirty="0">
                <a:solidFill>
                  <a:srgbClr val="FFFFFF"/>
                </a:solidFill>
              </a:rPr>
              <a:t> </a:t>
            </a:r>
            <a:r>
              <a:rPr lang="ru-RU" sz="1200" dirty="0" smtClean="0">
                <a:solidFill>
                  <a:srgbClr val="FFFFFF"/>
                </a:solidFill>
              </a:rPr>
              <a:t>                                                            аудиторная контрольная работа (2 ч.)</a:t>
            </a:r>
            <a:r>
              <a:rPr lang="ru-RU" sz="1200" dirty="0" smtClean="0"/>
              <a:t/>
            </a:r>
            <a:br>
              <a:rPr lang="ru-RU" sz="1200" dirty="0" smtClean="0"/>
            </a:br>
            <a:r>
              <a:rPr lang="ru-RU" sz="1200" dirty="0"/>
              <a:t/>
            </a:r>
            <a:br>
              <a:rPr lang="ru-RU" sz="1200" dirty="0"/>
            </a:br>
            <a:r>
              <a:rPr lang="ru-RU" sz="1200" dirty="0" smtClean="0"/>
              <a:t>Форма отчетности – аудиторная  контрольная работа  ( по теме теплореновация зданий), </a:t>
            </a:r>
            <a:r>
              <a:rPr lang="ru-RU" sz="1200" dirty="0" smtClean="0">
                <a:solidFill>
                  <a:srgbClr val="FF00FF"/>
                </a:solidFill>
              </a:rPr>
              <a:t>экзамен</a:t>
            </a:r>
            <a:r>
              <a:rPr lang="ru-RU" sz="1200" dirty="0" smtClean="0"/>
              <a:t>.</a:t>
            </a: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smtClean="0"/>
              <a:t/>
            </a:r>
            <a:br>
              <a:rPr lang="ru-RU" sz="1200" dirty="0" smtClean="0"/>
            </a:br>
            <a:r>
              <a:rPr lang="ru-RU" sz="1200" dirty="0"/>
              <a:t/>
            </a:r>
            <a:br>
              <a:rPr lang="ru-RU" sz="1200" dirty="0"/>
            </a:br>
            <a:endParaRPr lang="" sz="1200" dirty="0"/>
          </a:p>
        </p:txBody>
      </p:sp>
      <p:sp>
        <p:nvSpPr>
          <p:cNvPr id="3" name="Текст 2"/>
          <p:cNvSpPr>
            <a:spLocks noGrp="1"/>
          </p:cNvSpPr>
          <p:nvPr>
            <p:ph type="body" idx="1"/>
          </p:nvPr>
        </p:nvSpPr>
        <p:spPr>
          <a:xfrm>
            <a:off x="99588" y="90536"/>
            <a:ext cx="7333307" cy="787650"/>
          </a:xfrm>
        </p:spPr>
        <p:txBody>
          <a:bodyPr/>
          <a:lstStyle/>
          <a:p>
            <a:r>
              <a:rPr lang="ru-RU" dirty="0" smtClean="0"/>
              <a:t>План-график изучения дисциплины</a:t>
            </a:r>
            <a:endParaRPr lang="" dirty="0"/>
          </a:p>
        </p:txBody>
      </p:sp>
    </p:spTree>
    <p:extLst>
      <p:ext uri="{BB962C8B-B14F-4D97-AF65-F5344CB8AC3E}">
        <p14:creationId xmlns:p14="http://schemas.microsoft.com/office/powerpoint/2010/main" val="146315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Заголовок 1"/>
          <p:cNvSpPr>
            <a:spLocks noGrp="1"/>
          </p:cNvSpPr>
          <p:nvPr>
            <p:ph type="title"/>
          </p:nvPr>
        </p:nvSpPr>
        <p:spPr>
          <a:xfrm>
            <a:off x="277640" y="87611"/>
            <a:ext cx="7544554" cy="838200"/>
          </a:xfrm>
        </p:spPr>
        <p:txBody>
          <a:bodyPr/>
          <a:lstStyle/>
          <a:p>
            <a:pPr algn="l"/>
            <a:r>
              <a:rPr lang="ru-RU" dirty="0" smtClean="0">
                <a:solidFill>
                  <a:srgbClr val="FFFF00"/>
                </a:solidFill>
                <a:latin typeface="+mn-lt"/>
              </a:rPr>
              <a:t> Тема 2 </a:t>
            </a:r>
            <a:br>
              <a:rPr lang="ru-RU" dirty="0" smtClean="0">
                <a:solidFill>
                  <a:srgbClr val="FFFF00"/>
                </a:solidFill>
                <a:latin typeface="+mn-lt"/>
              </a:rPr>
            </a:br>
            <a:r>
              <a:rPr lang="ru-RU" sz="2400" b="1" dirty="0" smtClean="0">
                <a:solidFill>
                  <a:srgbClr val="FFFF00"/>
                </a:solidFill>
                <a:latin typeface="+mn-lt"/>
              </a:rPr>
              <a:t>Надстройка этажей при реконструкции </a:t>
            </a:r>
            <a:r>
              <a:rPr lang="ru-RU" sz="2400" b="1" dirty="0">
                <a:solidFill>
                  <a:srgbClr val="FFFF00"/>
                </a:solidFill>
                <a:latin typeface="+mn-lt"/>
              </a:rPr>
              <a:t>з</a:t>
            </a:r>
            <a:r>
              <a:rPr lang="ru-RU" sz="2400" b="1" dirty="0" smtClean="0">
                <a:solidFill>
                  <a:srgbClr val="FFFF00"/>
                </a:solidFill>
                <a:latin typeface="+mn-lt"/>
              </a:rPr>
              <a:t>даний</a:t>
            </a:r>
          </a:p>
        </p:txBody>
      </p:sp>
      <p:sp>
        <p:nvSpPr>
          <p:cNvPr id="21508" name="Содержимое 2"/>
          <p:cNvSpPr>
            <a:spLocks noGrp="1"/>
          </p:cNvSpPr>
          <p:nvPr>
            <p:ph idx="1"/>
          </p:nvPr>
        </p:nvSpPr>
        <p:spPr>
          <a:xfrm>
            <a:off x="-1" y="1006475"/>
            <a:ext cx="8806375" cy="5248275"/>
          </a:xfrm>
        </p:spPr>
        <p:txBody>
          <a:bodyPr/>
          <a:lstStyle/>
          <a:p>
            <a:pPr algn="just"/>
            <a:r>
              <a:rPr lang="ru-RU" sz="2200" dirty="0"/>
              <a:t>Надстройки являются наиболее эффективным приемом реконструкции малоэтажных жилых зданий, поскольку они не требует увеличения земельного участка и позволяет реализовать все запасы несущей способности конструкций зданий. Особенно это имеет значение в современных условиях, когда земля выступает в качестве товара и стоимость ее постоянно растет. Кроме того, растут и затраты по землеотводу, развитию инженерной и социальной инфраструктур. Таким образом, по мере формирования рынка городских земель эффективность надстройки зданий будет неуклонно возрастать</a:t>
            </a:r>
            <a:r>
              <a:rPr lang="ru-RU" sz="2200" dirty="0" smtClean="0"/>
              <a:t>.</a:t>
            </a:r>
          </a:p>
          <a:p>
            <a:pPr algn="just"/>
            <a:r>
              <a:rPr lang="ru-RU" sz="2200" dirty="0"/>
              <a:t>Надстройка здания – самый сложный процесс реконструкции, так как связан с увеличением нагрузки на несущие конструкции и основание надстраиваемого здания и поэтому нуждается в тщательном их обследовании. Надстройка – это повышение этажности здания или его частей. </a:t>
            </a:r>
          </a:p>
          <a:p>
            <a:pPr>
              <a:buFont typeface="Wingdings" pitchFamily="2" charset="2"/>
              <a:buNone/>
            </a:pPr>
            <a:endParaRPr lang="ru-R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253496" y="470780"/>
            <a:ext cx="8084745" cy="5006566"/>
          </a:xfrm>
        </p:spPr>
        <p:txBody>
          <a:bodyPr/>
          <a:lstStyle/>
          <a:p>
            <a:pPr indent="361950" algn="l"/>
            <a:r>
              <a:rPr lang="ru-RU" sz="2200" dirty="0" smtClean="0">
                <a:solidFill>
                  <a:srgbClr val="FFFF00"/>
                </a:solidFill>
              </a:rPr>
              <a:t/>
            </a:r>
            <a:br>
              <a:rPr lang="ru-RU" sz="2200" dirty="0" smtClean="0">
                <a:solidFill>
                  <a:srgbClr val="FFFF00"/>
                </a:solidFill>
              </a:rPr>
            </a:br>
            <a:r>
              <a:rPr lang="ru-RU" sz="2400" dirty="0" smtClean="0"/>
              <a:t/>
            </a:r>
            <a:br>
              <a:rPr lang="ru-RU" sz="2400"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t>
            </a:r>
            <a:r>
              <a:rPr lang="ru-RU" sz="2200" dirty="0" smtClean="0">
                <a:latin typeface="+mn-lt"/>
              </a:rPr>
              <a:t>Предложения по устройству надстройки основывается на допущении о возможности использования несущей способности конструкций здания и грунтов основания. Как показала практика, для крупнопанельных домов первых массовых серий запасы несущей способности невелика, поэтому в домах наиболее распространенных серий (например, 1-464) осуществить надстройку более чем на два этажа затруднительно. В кирпичных зданиях с тремя продольными стенами такую надстройку без дополнительного усиления конструктивных элементов возможно выполнить не более трех этажей.</a:t>
            </a:r>
            <a:br>
              <a:rPr lang="ru-RU" sz="2200" dirty="0" smtClean="0">
                <a:latin typeface="+mn-lt"/>
              </a:rPr>
            </a:br>
            <a:r>
              <a:rPr lang="ru-RU" sz="2200" dirty="0" smtClean="0">
                <a:latin typeface="+mn-lt"/>
              </a:rPr>
              <a:t>Увеличение объема зданий на один–два этажа дает незначительный прирост площади, поэтому более перспективной является кардинальная реконструкция – надстройка трех-пяти и более этажей.</a:t>
            </a:r>
            <a:br>
              <a:rPr lang="ru-RU" sz="2200" dirty="0" smtClean="0">
                <a:latin typeface="+mn-lt"/>
              </a:rPr>
            </a:br>
            <a:r>
              <a:rPr lang="ru-RU" sz="2000" dirty="0" smtClean="0"/>
              <a:t/>
            </a:r>
            <a:br>
              <a:rPr lang="ru-RU" sz="2000" dirty="0" smtClean="0"/>
            </a:br>
            <a:endParaRPr lang="ru-RU" sz="2000" dirty="0" smtClean="0"/>
          </a:p>
        </p:txBody>
      </p:sp>
      <p:sp>
        <p:nvSpPr>
          <p:cNvPr id="3" name="Объект 2"/>
          <p:cNvSpPr>
            <a:spLocks noGrp="1"/>
          </p:cNvSpPr>
          <p:nvPr>
            <p:ph sz="half" idx="2"/>
          </p:nvPr>
        </p:nvSpPr>
        <p:spPr>
          <a:xfrm>
            <a:off x="217283" y="2553076"/>
            <a:ext cx="7686392" cy="3005751"/>
          </a:xfrm>
        </p:spPr>
        <p:txBody>
          <a:bodyPr/>
          <a:lstStyle/>
          <a:p>
            <a:pPr marL="0" indent="0">
              <a:buNone/>
            </a:pPr>
            <a:endParaRPr lang="ru-RU" sz="2400" dirty="0" smtClean="0"/>
          </a:p>
          <a:p>
            <a:pPr marL="0" indent="0">
              <a:buNone/>
            </a:pPr>
            <a:endParaRPr lang=""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04800" y="228600"/>
            <a:ext cx="8101013" cy="838200"/>
          </a:xfrm>
        </p:spPr>
        <p:txBody>
          <a:bodyPr/>
          <a:lstStyle/>
          <a:p>
            <a:pPr algn="l"/>
            <a:r>
              <a:rPr lang="ru-RU" sz="2000" dirty="0" smtClean="0">
                <a:solidFill>
                  <a:srgbClr val="FFFF00"/>
                </a:solidFill>
              </a:rPr>
              <a:t/>
            </a:r>
            <a:br>
              <a:rPr lang="ru-RU" sz="2000" dirty="0" smtClean="0">
                <a:solidFill>
                  <a:srgbClr val="FFFF00"/>
                </a:solidFill>
              </a:rPr>
            </a:br>
            <a:r>
              <a:rPr lang="ru-RU" sz="2200" b="1" dirty="0" smtClean="0">
                <a:solidFill>
                  <a:srgbClr val="FFFF00"/>
                </a:solidFill>
                <a:latin typeface="+mn-lt"/>
              </a:rPr>
              <a:t>Конструктивные схемы надстроек зданий в плане и разрезе</a:t>
            </a:r>
            <a:r>
              <a:rPr lang="ru-RU" sz="2200" dirty="0" smtClean="0">
                <a:solidFill>
                  <a:srgbClr val="FFFF00"/>
                </a:solidFill>
                <a:latin typeface="+mn-lt"/>
              </a:rPr>
              <a:t/>
            </a:r>
            <a:br>
              <a:rPr lang="ru-RU" sz="2200" dirty="0" smtClean="0">
                <a:solidFill>
                  <a:srgbClr val="FFFF00"/>
                </a:solidFill>
                <a:latin typeface="+mn-lt"/>
              </a:rPr>
            </a:br>
            <a:endParaRPr lang="ru-RU" sz="2200" dirty="0" smtClean="0">
              <a:solidFill>
                <a:srgbClr val="FFFF00"/>
              </a:solidFill>
              <a:latin typeface="+mn-lt"/>
            </a:endParaRPr>
          </a:p>
        </p:txBody>
      </p:sp>
      <p:sp>
        <p:nvSpPr>
          <p:cNvPr id="23555" name="Содержимое 2"/>
          <p:cNvSpPr>
            <a:spLocks noGrp="1"/>
          </p:cNvSpPr>
          <p:nvPr>
            <p:ph idx="1"/>
          </p:nvPr>
        </p:nvSpPr>
        <p:spPr>
          <a:xfrm>
            <a:off x="132735" y="1018920"/>
            <a:ext cx="8229600" cy="5248275"/>
          </a:xfrm>
        </p:spPr>
        <p:txBody>
          <a:bodyPr/>
          <a:lstStyle/>
          <a:p>
            <a:pPr>
              <a:buFont typeface="Wingdings" pitchFamily="2" charset="2"/>
              <a:buNone/>
            </a:pPr>
            <a:r>
              <a:rPr lang="ru-RU" sz="2400" dirty="0" smtClean="0"/>
              <a:t>    </a:t>
            </a:r>
            <a:r>
              <a:rPr lang="ru-RU" sz="2400" b="1" dirty="0" smtClean="0"/>
              <a:t> </a:t>
            </a:r>
            <a:endParaRPr lang="ru-RU" sz="2400" dirty="0" smtClean="0"/>
          </a:p>
          <a:p>
            <a:pPr>
              <a:buFont typeface="Wingdings" pitchFamily="2" charset="2"/>
              <a:buNone/>
            </a:pPr>
            <a:r>
              <a:rPr lang="ru-RU" sz="2400" dirty="0" smtClean="0"/>
              <a:t> </a:t>
            </a:r>
          </a:p>
          <a:p>
            <a:pPr>
              <a:buFont typeface="Wingdings" pitchFamily="2" charset="2"/>
              <a:buNone/>
            </a:pPr>
            <a:r>
              <a:rPr lang="ru-RU" sz="2400" b="1" dirty="0" smtClean="0"/>
              <a:t>   </a:t>
            </a:r>
          </a:p>
          <a:p>
            <a:pPr>
              <a:buFont typeface="Wingdings" pitchFamily="2" charset="2"/>
              <a:buNone/>
            </a:pPr>
            <a:endParaRPr lang="ru-RU" sz="2400" dirty="0" smtClean="0"/>
          </a:p>
          <a:p>
            <a:pPr>
              <a:buFont typeface="Wingdings" pitchFamily="2" charset="2"/>
              <a:buNone/>
            </a:pPr>
            <a:endParaRPr lang="ru-RU" sz="2400" dirty="0" smtClean="0"/>
          </a:p>
          <a:p>
            <a:pPr>
              <a:buFont typeface="Wingdings" pitchFamily="2" charset="2"/>
              <a:buNone/>
            </a:pPr>
            <a:endParaRPr lang="ru-RU" sz="2400" dirty="0" smtClean="0"/>
          </a:p>
          <a:p>
            <a:pPr>
              <a:buNone/>
            </a:pPr>
            <a:endParaRPr lang="ru-RU" sz="1800" dirty="0" smtClean="0"/>
          </a:p>
          <a:p>
            <a:pPr>
              <a:buNone/>
            </a:pPr>
            <a:endParaRPr lang="ru-RU" sz="1800" dirty="0"/>
          </a:p>
          <a:p>
            <a:pPr>
              <a:buNone/>
            </a:pPr>
            <a:endParaRPr lang="ru-RU" sz="1800" dirty="0" smtClean="0"/>
          </a:p>
          <a:p>
            <a:pPr>
              <a:buNone/>
            </a:pPr>
            <a:endParaRPr lang="ru-RU" sz="1800" dirty="0"/>
          </a:p>
          <a:p>
            <a:pPr>
              <a:buNone/>
            </a:pPr>
            <a:r>
              <a:rPr lang="ru-RU" sz="1800" dirty="0" smtClean="0"/>
              <a:t>а </a:t>
            </a:r>
            <a:r>
              <a:rPr lang="ru-RU" sz="1800" dirty="0"/>
              <a:t>– с передачей нагрузки на существующие несущие конструкции без изменения конструктивной схемы; б – то же, с изменением; в – с поперечными балками-стенками без передачи нагрузки на несущие конструкции существующего здания; г – то же, с горизонтальными дисками-платформами (ростверками)</a:t>
            </a:r>
          </a:p>
          <a:p>
            <a:pPr>
              <a:buFont typeface="Wingdings" pitchFamily="2" charset="2"/>
              <a:buNone/>
            </a:pPr>
            <a:endParaRPr lang="ru-RU"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9" y="997438"/>
            <a:ext cx="7561557" cy="396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52" name="Rectangle 1"/>
          <p:cNvSpPr>
            <a:spLocks noChangeArrowheads="1"/>
          </p:cNvSpPr>
          <p:nvPr/>
        </p:nvSpPr>
        <p:spPr bwMode="auto">
          <a:xfrm>
            <a:off x="0" y="138683"/>
            <a:ext cx="5732463" cy="538609"/>
          </a:xfrm>
          <a:prstGeom prst="rect">
            <a:avLst/>
          </a:prstGeom>
          <a:noFill/>
          <a:ln w="9525">
            <a:noFill/>
            <a:miter lim="800000"/>
            <a:headEnd/>
            <a:tailEnd/>
          </a:ln>
        </p:spPr>
        <p:txBody>
          <a:bodyPr anchor="ctr">
            <a:spAutoFit/>
          </a:bodyPr>
          <a:lstStyle/>
          <a:p>
            <a:pPr eaLnBrk="0" hangingPunct="0">
              <a:tabLst>
                <a:tab pos="-9525" algn="l"/>
                <a:tab pos="844550" algn="l"/>
              </a:tabLst>
            </a:pPr>
            <a:endParaRPr lang="ru-RU" sz="1100" dirty="0">
              <a:solidFill>
                <a:srgbClr val="FFFF00"/>
              </a:solidFill>
              <a:ea typeface="Calibri" pitchFamily="34" charset="0"/>
              <a:cs typeface="Times New Roman" pitchFamily="18" charset="0"/>
            </a:endParaRPr>
          </a:p>
          <a:p>
            <a:pPr eaLnBrk="0" hangingPunct="0">
              <a:tabLst>
                <a:tab pos="-9525" algn="l"/>
                <a:tab pos="844550" algn="l"/>
              </a:tabLst>
            </a:pPr>
            <a:endParaRPr lang="ru-RU" dirty="0">
              <a:solidFill>
                <a:srgbClr val="FFFF00"/>
              </a:solidFill>
              <a:ea typeface="Calibri" pitchFamily="34" charset="0"/>
              <a:cs typeface="Times New Roman" pitchFamily="18" charset="0"/>
            </a:endParaRPr>
          </a:p>
        </p:txBody>
      </p:sp>
      <p:sp>
        <p:nvSpPr>
          <p:cNvPr id="3" name="Прямоугольник 2"/>
          <p:cNvSpPr/>
          <p:nvPr/>
        </p:nvSpPr>
        <p:spPr>
          <a:xfrm>
            <a:off x="383457" y="1002890"/>
            <a:ext cx="8436077" cy="3477875"/>
          </a:xfrm>
          <a:prstGeom prst="rect">
            <a:avLst/>
          </a:prstGeom>
        </p:spPr>
        <p:txBody>
          <a:bodyPr wrap="square">
            <a:spAutoFit/>
          </a:bodyPr>
          <a:lstStyle/>
          <a:p>
            <a:r>
              <a:rPr lang="ru-RU" sz="2200" dirty="0">
                <a:latin typeface="+mn-lt"/>
              </a:rPr>
              <a:t>Основными техническими решениями при надстройке зданий являются:</a:t>
            </a:r>
          </a:p>
          <a:p>
            <a:r>
              <a:rPr lang="ru-RU" sz="2200" dirty="0">
                <a:latin typeface="+mn-lt"/>
              </a:rPr>
              <a:t>- возведение каркаса и несущих стен;</a:t>
            </a:r>
          </a:p>
          <a:p>
            <a:r>
              <a:rPr lang="ru-RU" sz="2200" dirty="0">
                <a:latin typeface="+mn-lt"/>
              </a:rPr>
              <a:t>- устройство междуэтажных перекрытий;</a:t>
            </a:r>
          </a:p>
          <a:p>
            <a:r>
              <a:rPr lang="ru-RU" sz="2200" dirty="0">
                <a:latin typeface="+mn-lt"/>
              </a:rPr>
              <a:t>- перепланировка помещений;</a:t>
            </a:r>
          </a:p>
          <a:p>
            <a:r>
              <a:rPr lang="ru-RU" sz="2200" dirty="0">
                <a:latin typeface="+mn-lt"/>
              </a:rPr>
              <a:t>- устройство лифтов при общей высоте здания 6 и более этажей;</a:t>
            </a:r>
          </a:p>
          <a:p>
            <a:r>
              <a:rPr lang="ru-RU" sz="2200" dirty="0">
                <a:latin typeface="+mn-lt"/>
              </a:rPr>
              <a:t>- замена инженерного оборудования;</a:t>
            </a:r>
          </a:p>
          <a:p>
            <a:r>
              <a:rPr lang="ru-RU" sz="2200" dirty="0">
                <a:latin typeface="+mn-lt"/>
              </a:rPr>
              <a:t>- устройство кровельного покрытия;</a:t>
            </a:r>
          </a:p>
          <a:p>
            <a:r>
              <a:rPr lang="ru-RU" sz="2200" dirty="0">
                <a:latin typeface="+mn-lt"/>
              </a:rPr>
              <a:t>- утепление стенового ограждения и замена светопрозрачных заполнений существующего здания.</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4856"/>
            <a:ext cx="9143999" cy="5624120"/>
          </a:xfrm>
        </p:spPr>
        <p:txBody>
          <a:bodyPr/>
          <a:lstStyle/>
          <a:p>
            <a:r>
              <a:rPr lang="ru-RU" sz="2200" b="0" dirty="0">
                <a:solidFill>
                  <a:srgbClr val="FFFF00"/>
                </a:solidFill>
                <a:latin typeface="Times New Roman" panose="02020603050405020304" pitchFamily="18" charset="0"/>
                <a:cs typeface="Times New Roman" panose="02020603050405020304" pitchFamily="18" charset="0"/>
              </a:rPr>
              <a:t>Надстройка зданий при этажности </a:t>
            </a:r>
            <a:r>
              <a:rPr lang="ru-RU" sz="2200" b="0" dirty="0" smtClean="0">
                <a:solidFill>
                  <a:srgbClr val="FFFF00"/>
                </a:solidFill>
                <a:latin typeface="Times New Roman" panose="02020603050405020304" pitchFamily="18" charset="0"/>
                <a:cs typeface="Times New Roman" panose="02020603050405020304" pitchFamily="18" charset="0"/>
              </a:rPr>
              <a:t>5</a:t>
            </a:r>
            <a:br>
              <a:rPr lang="ru-RU" sz="2200" b="0" dirty="0" smtClean="0">
                <a:solidFill>
                  <a:srgbClr val="FFFF00"/>
                </a:solidFill>
                <a:latin typeface="Times New Roman" panose="02020603050405020304" pitchFamily="18" charset="0"/>
                <a:cs typeface="Times New Roman" panose="02020603050405020304" pitchFamily="18" charset="0"/>
              </a:rPr>
            </a:br>
            <a:r>
              <a:rPr lang="ru-RU" sz="2200" b="0" dirty="0" smtClean="0">
                <a:solidFill>
                  <a:srgbClr val="FFFF00"/>
                </a:solidFill>
                <a:latin typeface="Times New Roman" panose="02020603050405020304" pitchFamily="18" charset="0"/>
                <a:cs typeface="Times New Roman" panose="02020603050405020304" pitchFamily="18" charset="0"/>
              </a:rPr>
              <a:t> </a:t>
            </a:r>
            <a:r>
              <a:rPr lang="ru-RU" sz="2200" b="0" dirty="0">
                <a:solidFill>
                  <a:srgbClr val="FFFF00"/>
                </a:solidFill>
                <a:latin typeface="Times New Roman" panose="02020603050405020304" pitchFamily="18" charset="0"/>
                <a:cs typeface="Times New Roman" panose="02020603050405020304" pitchFamily="18" charset="0"/>
              </a:rPr>
              <a:t>и более этажей</a:t>
            </a:r>
            <a:br>
              <a:rPr lang="ru-RU" sz="2200" b="0" dirty="0">
                <a:solidFill>
                  <a:srgbClr val="FFFF00"/>
                </a:solidFill>
                <a:latin typeface="Times New Roman" panose="02020603050405020304" pitchFamily="18" charset="0"/>
                <a:cs typeface="Times New Roman" panose="02020603050405020304" pitchFamily="18" charset="0"/>
              </a:rPr>
            </a:br>
            <a:endParaRPr lang="" sz="2200" b="0" dirty="0">
              <a:solidFill>
                <a:srgbClr val="FFFF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98351" y="950614"/>
            <a:ext cx="8528365" cy="5350598"/>
          </a:xfrm>
        </p:spPr>
        <p:txBody>
          <a:bodyPr/>
          <a:lstStyle/>
          <a:p>
            <a:pPr algn="just"/>
            <a:r>
              <a:rPr lang="ru-RU" sz="2200" dirty="0"/>
              <a:t>При создании домов переменной этажности, когда надстройка делается не над всем домом, а над его частью, эффект реконструкции повышается. Это важно в тех случаях, когда 5-этажное индустриальное здание находится в старой застройке и требуется сблизить архитектурные стили зданий.</a:t>
            </a:r>
          </a:p>
          <a:p>
            <a:pPr algn="just"/>
            <a:r>
              <a:rPr lang="ru-RU" sz="2200" dirty="0"/>
              <a:t>Очень распространенным способом в настоящее время является надстройка зданий мансардным этажом (рис. 2, 3). Выбор конструктивных решений надстроек и мансард на 4—5-этажных жилых домах проводится при вариантном проектировании с наиболее эффективными объемно-пространственными решениями. Чаще всего такие надстройки проводятся на пятиэтажных кирпичных зданиях серии 1-511.</a:t>
            </a:r>
          </a:p>
          <a:p>
            <a:pPr algn="just"/>
            <a:endParaRPr lang="" sz="2200" dirty="0"/>
          </a:p>
        </p:txBody>
      </p:sp>
    </p:spTree>
    <p:extLst>
      <p:ext uri="{BB962C8B-B14F-4D97-AF65-F5344CB8AC3E}">
        <p14:creationId xmlns:p14="http://schemas.microsoft.com/office/powerpoint/2010/main" val="2017220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230" y="1119823"/>
            <a:ext cx="7442230" cy="1047395"/>
          </a:xfrm>
        </p:spPr>
        <p:txBody>
          <a:bodyPr/>
          <a:lstStyle/>
          <a:p>
            <a:pPr algn="l">
              <a:defRPr/>
            </a:pPr>
            <a:r>
              <a:rPr lang="ru-RU" sz="2200" dirty="0">
                <a:solidFill>
                  <a:srgbClr val="FFFF00"/>
                </a:solidFill>
                <a:latin typeface="+mn-lt"/>
              </a:rPr>
              <a:t>Создание мансардного этажа выделением формой и материалом ограждающих конструкций </a:t>
            </a:r>
            <a:r>
              <a:rPr lang="ru-RU" sz="2200" dirty="0" smtClean="0">
                <a:solidFill>
                  <a:srgbClr val="FFFF00"/>
                </a:solidFill>
                <a:latin typeface="+mn-lt"/>
              </a:rPr>
              <a:t>и</a:t>
            </a:r>
            <a:br>
              <a:rPr lang="ru-RU" sz="2200" dirty="0" smtClean="0">
                <a:solidFill>
                  <a:srgbClr val="FFFF00"/>
                </a:solidFill>
                <a:latin typeface="+mn-lt"/>
              </a:rPr>
            </a:br>
            <a:r>
              <a:rPr lang="ru-RU" sz="2200" dirty="0" smtClean="0">
                <a:solidFill>
                  <a:srgbClr val="FFFF00"/>
                </a:solidFill>
                <a:latin typeface="+mn-lt"/>
              </a:rPr>
              <a:t>развитием </a:t>
            </a:r>
            <a:r>
              <a:rPr lang="ru-RU" sz="2200" dirty="0">
                <a:solidFill>
                  <a:srgbClr val="FFFF00"/>
                </a:solidFill>
                <a:latin typeface="+mn-lt"/>
              </a:rPr>
              <a:t>летних помещений в структуре мансардного этажа, ориентированных на одну сторону</a:t>
            </a:r>
            <a:br>
              <a:rPr lang="ru-RU" sz="2200" dirty="0">
                <a:solidFill>
                  <a:srgbClr val="FFFF00"/>
                </a:solidFill>
                <a:latin typeface="+mn-lt"/>
              </a:rPr>
            </a:br>
            <a:r>
              <a:rPr lang="ru-RU" dirty="0">
                <a:solidFill>
                  <a:srgbClr val="FFFF00"/>
                </a:solidFill>
                <a:latin typeface="+mn-lt"/>
              </a:rPr>
              <a:t/>
            </a:r>
            <a:br>
              <a:rPr lang="ru-RU" dirty="0">
                <a:solidFill>
                  <a:srgbClr val="FFFF00"/>
                </a:solidFill>
                <a:latin typeface="+mn-lt"/>
              </a:rPr>
            </a:br>
            <a:r>
              <a:rPr lang="ru-RU" dirty="0">
                <a:solidFill>
                  <a:srgbClr val="FFFF00"/>
                </a:solidFill>
                <a:latin typeface="+mn-lt"/>
              </a:rPr>
              <a:t/>
            </a:r>
            <a:br>
              <a:rPr lang="ru-RU" dirty="0">
                <a:solidFill>
                  <a:srgbClr val="FFFF00"/>
                </a:solidFill>
                <a:latin typeface="+mn-lt"/>
              </a:rPr>
            </a:br>
            <a:endParaRPr lang="ru-RU" dirty="0">
              <a:solidFill>
                <a:srgbClr val="FFFF00"/>
              </a:solidFill>
              <a:latin typeface="+mn-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30" y="1776774"/>
            <a:ext cx="4455372" cy="324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54720" y="1407442"/>
            <a:ext cx="5780637" cy="369332"/>
          </a:xfrm>
          <a:prstGeom prst="rect">
            <a:avLst/>
          </a:prstGeom>
        </p:spPr>
        <p:txBody>
          <a:bodyPr wrap="square">
            <a:spAutoFit/>
          </a:bodyPr>
          <a:lstStyle/>
          <a:p>
            <a:r>
              <a:rPr lang="ru-RU" dirty="0"/>
              <a:t> </a:t>
            </a:r>
            <a:r>
              <a:rPr lang="ru-RU" dirty="0" smtClean="0"/>
              <a:t>   </a:t>
            </a:r>
            <a:endParaRPr lang="ru-RU"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077" y="2643612"/>
            <a:ext cx="3965264" cy="35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63989" y="5094583"/>
            <a:ext cx="5581461" cy="369332"/>
          </a:xfrm>
          <a:prstGeom prst="rect">
            <a:avLst/>
          </a:prstGeom>
        </p:spPr>
        <p:txBody>
          <a:bodyPr wrap="square">
            <a:spAutoFit/>
          </a:bodyPr>
          <a:lstStyle/>
          <a:p>
            <a:r>
              <a:rPr lang="ru-RU" dirty="0" smtClean="0"/>
              <a:t>    </a:t>
            </a:r>
            <a:endParaRPr lang=""/>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179388" y="188913"/>
            <a:ext cx="1295400" cy="1295400"/>
          </a:xfrm>
          <a:prstGeom prst="rect">
            <a:avLst/>
          </a:prstGeom>
          <a:solidFill>
            <a:schemeClr val="bg1"/>
          </a:solidFill>
          <a:ln w="9525">
            <a:noFill/>
            <a:miter lim="800000"/>
            <a:headEnd/>
            <a:tailEnd/>
          </a:ln>
        </p:spPr>
        <p:txBody>
          <a:bodyPr wrap="none" anchor="ctr"/>
          <a:lstStyle/>
          <a:p>
            <a:endParaRPr lang="ru-RU"/>
          </a:p>
        </p:txBody>
      </p:sp>
      <p:sp>
        <p:nvSpPr>
          <p:cNvPr id="25603" name="WordArt 3"/>
          <p:cNvSpPr>
            <a:spLocks noChangeArrowheads="1" noChangeShapeType="1" noTextEdit="1"/>
          </p:cNvSpPr>
          <p:nvPr/>
        </p:nvSpPr>
        <p:spPr bwMode="gray">
          <a:xfrm>
            <a:off x="3429000" y="3505200"/>
            <a:ext cx="4724400" cy="762000"/>
          </a:xfrm>
          <a:prstGeom prst="rect">
            <a:avLst/>
          </a:prstGeom>
        </p:spPr>
        <p:txBody>
          <a:bodyPr wrap="none" fromWordArt="1">
            <a:prstTxWarp prst="textDeflate">
              <a:avLst>
                <a:gd name="adj" fmla="val 0"/>
              </a:avLst>
            </a:prstTxWarp>
          </a:bodyPr>
          <a:lstStyle/>
          <a:p>
            <a:pPr algn="ctr"/>
            <a:r>
              <a:rPr lang="ru-RU" sz="5400" b="1" kern="10">
                <a:ln w="28575">
                  <a:solidFill>
                    <a:schemeClr val="tx2"/>
                  </a:solidFill>
                  <a:round/>
                  <a:headEnd/>
                  <a:tailEnd/>
                </a:ln>
                <a:gradFill rotWithShape="1">
                  <a:gsLst>
                    <a:gs pos="0">
                      <a:schemeClr val="accent1"/>
                    </a:gs>
                    <a:gs pos="100000">
                      <a:schemeClr val="hlink"/>
                    </a:gs>
                  </a:gsLst>
                  <a:lin ang="5400000" scaled="1"/>
                </a:gradFill>
                <a:effectLst>
                  <a:outerShdw dist="89803" dir="2700000" algn="ctr" rotWithShape="0">
                    <a:srgbClr val="000000">
                      <a:alpha val="50000"/>
                    </a:srgbClr>
                  </a:outerShdw>
                </a:effectLst>
                <a:latin typeface="Verdana"/>
                <a:ea typeface="Verdana"/>
                <a:cs typeface="Verdana"/>
              </a:rPr>
              <a:t>Благодарю за внимание!</a:t>
            </a:r>
          </a:p>
        </p:txBody>
      </p:sp>
      <p:sp>
        <p:nvSpPr>
          <p:cNvPr id="25605" name="Oval 7"/>
          <p:cNvSpPr>
            <a:spLocks noChangeArrowheads="1"/>
          </p:cNvSpPr>
          <p:nvPr/>
        </p:nvSpPr>
        <p:spPr bwMode="auto">
          <a:xfrm>
            <a:off x="4500563" y="4941888"/>
            <a:ext cx="719137" cy="863600"/>
          </a:xfrm>
          <a:prstGeom prst="ellipse">
            <a:avLst/>
          </a:prstGeom>
          <a:solidFill>
            <a:schemeClr val="accent1"/>
          </a:solidFill>
          <a:ln w="9525">
            <a:solidFill>
              <a:schemeClr val="tx1"/>
            </a:solidFill>
            <a:round/>
            <a:headEnd/>
            <a:tailEnd/>
          </a:ln>
        </p:spPr>
        <p:txBody>
          <a:bodyPr wrap="none" anchor="ctr"/>
          <a:lstStyle/>
          <a:p>
            <a:endParaRPr lang="ru-RU"/>
          </a:p>
        </p:txBody>
      </p:sp>
      <p:sp>
        <p:nvSpPr>
          <p:cNvPr id="25606" name="Подзаголовок 8"/>
          <p:cNvSpPr>
            <a:spLocks noGrp="1"/>
          </p:cNvSpPr>
          <p:nvPr>
            <p:ph type="subTitle" idx="1"/>
          </p:nvPr>
        </p:nvSpPr>
        <p:spPr/>
        <p:txBody>
          <a:bodyPr/>
          <a:lstStyle/>
          <a:p>
            <a:pPr eaLnBrk="1" hangingPunct="1"/>
            <a:r>
              <a:rPr lang="ru-RU" dirty="0" err="1" smtClean="0"/>
              <a:t>БелГУТ</a:t>
            </a:r>
            <a:r>
              <a:rPr lang="ru-RU" dirty="0" smtClean="0"/>
              <a:t> кафедра </a:t>
            </a:r>
            <a:r>
              <a:rPr lang="ru-RU" dirty="0" err="1" smtClean="0"/>
              <a:t>АиС</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154745"/>
            <a:ext cx="7877907" cy="1336626"/>
          </a:xfrm>
        </p:spPr>
        <p:txBody>
          <a:bodyPr/>
          <a:lstStyle/>
          <a:p>
            <a:r>
              <a:rPr lang="ru-RU" sz="1600" dirty="0"/>
              <a:t>Вопросы к экзамену по </a:t>
            </a:r>
            <a:r>
              <a:rPr lang="ru-RU" sz="1600" dirty="0" smtClean="0"/>
              <a:t>дисциплине </a:t>
            </a:r>
            <a:r>
              <a:rPr lang="ru-RU" sz="1600" dirty="0"/>
              <a:t>«ПРОЕКТИРОВАНИЕ РЕКОНСТРУКЦИИ ЗДАНИЙ И </a:t>
            </a:r>
            <a:r>
              <a:rPr lang="ru-RU" sz="1600" dirty="0" smtClean="0"/>
              <a:t>СООРУЖЕНИЙ» для </a:t>
            </a:r>
            <a:r>
              <a:rPr lang="ru-RU" sz="1600" dirty="0"/>
              <a:t>студентов заочного факультета ПГС выданные в 2019/2020 учебном году</a:t>
            </a:r>
            <a:br>
              <a:rPr lang="ru-RU" sz="1600" dirty="0"/>
            </a:br>
            <a:endParaRPr lang="" sz="1600" dirty="0"/>
          </a:p>
        </p:txBody>
      </p:sp>
      <p:sp>
        <p:nvSpPr>
          <p:cNvPr id="9" name="Текст 8"/>
          <p:cNvSpPr>
            <a:spLocks noGrp="1"/>
          </p:cNvSpPr>
          <p:nvPr>
            <p:ph type="body" sz="half" idx="2"/>
          </p:nvPr>
        </p:nvSpPr>
        <p:spPr>
          <a:xfrm>
            <a:off x="189913" y="647114"/>
            <a:ext cx="8841545" cy="5866228"/>
          </a:xfrm>
        </p:spPr>
        <p:txBody>
          <a:bodyPr/>
          <a:lstStyle/>
          <a:p>
            <a:endParaRPr lang="ru-RU" dirty="0"/>
          </a:p>
          <a:p>
            <a:r>
              <a:rPr lang="ru-RU" dirty="0"/>
              <a:t>1. Критерии качества зданий (показатели комфортности, капитальности, экономичности)</a:t>
            </a:r>
          </a:p>
          <a:p>
            <a:r>
              <a:rPr lang="ru-RU" dirty="0"/>
              <a:t>2. Понятия морального и физического износа.</a:t>
            </a:r>
          </a:p>
          <a:p>
            <a:r>
              <a:rPr lang="ru-RU" dirty="0"/>
              <a:t>3. Характеристика объекта реконструкции.</a:t>
            </a:r>
          </a:p>
          <a:p>
            <a:r>
              <a:rPr lang="ru-RU" dirty="0"/>
              <a:t>4. Виды переустройства зданий (ремонт, модернизация, реконструкция).</a:t>
            </a:r>
          </a:p>
          <a:p>
            <a:r>
              <a:rPr lang="ru-RU" dirty="0"/>
              <a:t>5. Понятие </a:t>
            </a:r>
            <a:r>
              <a:rPr lang="ru-RU" dirty="0" err="1"/>
              <a:t>морфотипа</a:t>
            </a:r>
            <a:r>
              <a:rPr lang="ru-RU" dirty="0"/>
              <a:t>. </a:t>
            </a:r>
            <a:r>
              <a:rPr lang="ru-RU" dirty="0" smtClean="0"/>
              <a:t> Морфологические </a:t>
            </a:r>
            <a:r>
              <a:rPr lang="ru-RU" dirty="0"/>
              <a:t>характеристики застройки.</a:t>
            </a:r>
          </a:p>
          <a:p>
            <a:r>
              <a:rPr lang="ru-RU" dirty="0"/>
              <a:t>6. Методы реконструкции застройки (скрытая реконструкция, морфологическое соответствие, морфологическая имитация, генеративный, </a:t>
            </a:r>
            <a:r>
              <a:rPr lang="ru-RU" dirty="0" err="1"/>
              <a:t>реновационный</a:t>
            </a:r>
            <a:r>
              <a:rPr lang="ru-RU" dirty="0"/>
              <a:t>)</a:t>
            </a:r>
          </a:p>
          <a:p>
            <a:r>
              <a:rPr lang="ru-RU" dirty="0"/>
              <a:t>7. Элементы «вторичной» застройки.</a:t>
            </a:r>
          </a:p>
          <a:p>
            <a:r>
              <a:rPr lang="ru-RU" dirty="0"/>
              <a:t>8 . Типы охранных зон. Особенности реконструкции объекта при размещении его в зоне </a:t>
            </a:r>
            <a:r>
              <a:rPr lang="ru-RU" dirty="0" smtClean="0"/>
              <a:t>историко-культурного </a:t>
            </a:r>
            <a:r>
              <a:rPr lang="ru-RU" dirty="0"/>
              <a:t>наследия. </a:t>
            </a:r>
          </a:p>
          <a:p>
            <a:r>
              <a:rPr lang="ru-RU" dirty="0"/>
              <a:t>9. Особенности реконструкции объекта при размещении его в рядовой и  в деструктивной среде.</a:t>
            </a:r>
          </a:p>
          <a:p>
            <a:r>
              <a:rPr lang="ru-RU" dirty="0"/>
              <a:t>10. Основные виды зданий – вставок (положение в застройке, типы объемно-планировочных структур). </a:t>
            </a:r>
          </a:p>
          <a:p>
            <a:r>
              <a:rPr lang="ru-RU" dirty="0"/>
              <a:t>11. Экологические аспекты реконструкции (</a:t>
            </a:r>
            <a:r>
              <a:rPr lang="ru-RU" dirty="0" err="1"/>
              <a:t>шумозащита</a:t>
            </a:r>
            <a:r>
              <a:rPr lang="ru-RU" dirty="0"/>
              <a:t>, инсоляция, аэрация)</a:t>
            </a:r>
          </a:p>
          <a:p>
            <a:r>
              <a:rPr lang="ru-RU" dirty="0"/>
              <a:t>12. Технические и планировочные приемы повышения </a:t>
            </a:r>
            <a:r>
              <a:rPr lang="ru-RU" dirty="0" err="1"/>
              <a:t>энергоэффективности</a:t>
            </a:r>
            <a:r>
              <a:rPr lang="ru-RU" dirty="0"/>
              <a:t> здания</a:t>
            </a:r>
            <a:r>
              <a:rPr lang="ru-RU" dirty="0" smtClean="0"/>
              <a:t>.</a:t>
            </a:r>
          </a:p>
          <a:p>
            <a:r>
              <a:rPr lang="ru-RU" dirty="0"/>
              <a:t>13. Виды настроек их особенность.</a:t>
            </a:r>
          </a:p>
          <a:p>
            <a:r>
              <a:rPr lang="ru-RU" dirty="0"/>
              <a:t>14. Особенности конструктивных решений надстраиваемых зданий.</a:t>
            </a:r>
          </a:p>
          <a:p>
            <a:r>
              <a:rPr lang="ru-RU" dirty="0"/>
              <a:t>15. Надстройка зданий мансардным этажом</a:t>
            </a:r>
          </a:p>
          <a:p>
            <a:r>
              <a:rPr lang="ru-RU" dirty="0"/>
              <a:t>16. Нормативные требования к жилым зданиям. Устройство современных квартир в реконструируемых зданий.</a:t>
            </a:r>
          </a:p>
          <a:p>
            <a:r>
              <a:rPr lang="ru-RU" dirty="0"/>
              <a:t>17. Реконструкция общественных зданий.</a:t>
            </a:r>
          </a:p>
          <a:p>
            <a:r>
              <a:rPr lang="ru-RU" dirty="0"/>
              <a:t>18. Анализ планировки квартиры и факторы, влияющие на ее функционально-планировочную организацию при перепланировке.</a:t>
            </a:r>
          </a:p>
          <a:p>
            <a:endParaRPr lang="ru-RU" dirty="0"/>
          </a:p>
          <a:p>
            <a:endParaRPr lang="" dirty="0"/>
          </a:p>
        </p:txBody>
      </p:sp>
    </p:spTree>
    <p:extLst>
      <p:ext uri="{BB962C8B-B14F-4D97-AF65-F5344CB8AC3E}">
        <p14:creationId xmlns:p14="http://schemas.microsoft.com/office/powerpoint/2010/main" val="328044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l"/>
            <a:r>
              <a:rPr lang="ru-RU" sz="1600" dirty="0" smtClean="0"/>
              <a:t>Продолжение вопросов к экзамену</a:t>
            </a:r>
            <a:endParaRPr lang="" sz="1600" dirty="0"/>
          </a:p>
        </p:txBody>
      </p:sp>
      <p:sp>
        <p:nvSpPr>
          <p:cNvPr id="5" name="Объект 4"/>
          <p:cNvSpPr>
            <a:spLocks noGrp="1"/>
          </p:cNvSpPr>
          <p:nvPr>
            <p:ph idx="1"/>
          </p:nvPr>
        </p:nvSpPr>
        <p:spPr/>
        <p:txBody>
          <a:bodyPr/>
          <a:lstStyle/>
          <a:p>
            <a:pPr marL="0" indent="0">
              <a:buNone/>
            </a:pPr>
            <a:r>
              <a:rPr lang="ru-RU" sz="1400" dirty="0"/>
              <a:t>19.  Цели и предпосылки к перестройке зданий общественного назначения.</a:t>
            </a:r>
          </a:p>
          <a:p>
            <a:pPr marL="0" indent="0">
              <a:buNone/>
            </a:pPr>
            <a:r>
              <a:rPr lang="ru-RU" sz="1400" dirty="0"/>
              <a:t>20. Виды пристроек. Особенности проектирования.</a:t>
            </a:r>
          </a:p>
          <a:p>
            <a:pPr marL="0" indent="0">
              <a:buNone/>
            </a:pPr>
            <a:r>
              <a:rPr lang="ru-RU" sz="1400" dirty="0"/>
              <a:t>21. Особенности конструкций зданий различных периодов постройки.</a:t>
            </a:r>
          </a:p>
          <a:p>
            <a:pPr marL="0" indent="0">
              <a:buNone/>
            </a:pPr>
            <a:r>
              <a:rPr lang="ru-RU" sz="1400" dirty="0"/>
              <a:t>22. Основные принципы проектирования восстановления, усиления, замены  </a:t>
            </a:r>
            <a:r>
              <a:rPr lang="ru-RU" sz="1400" dirty="0" smtClean="0"/>
              <a:t>конструктивных </a:t>
            </a:r>
            <a:r>
              <a:rPr lang="ru-RU" sz="1400" dirty="0"/>
              <a:t>элементов зданий.</a:t>
            </a:r>
          </a:p>
          <a:p>
            <a:pPr marL="0" indent="0">
              <a:buNone/>
            </a:pPr>
            <a:r>
              <a:rPr lang="ru-RU" sz="1400" dirty="0"/>
              <a:t>23. Усиление оснований эксплуатированных зданий</a:t>
            </a:r>
          </a:p>
          <a:p>
            <a:pPr marL="0" indent="0">
              <a:buNone/>
            </a:pPr>
            <a:r>
              <a:rPr lang="ru-RU" sz="1400" dirty="0"/>
              <a:t>24. Фундаменты эксплуатированных зданий.</a:t>
            </a:r>
          </a:p>
          <a:p>
            <a:pPr marL="0" indent="0">
              <a:buNone/>
            </a:pPr>
            <a:r>
              <a:rPr lang="ru-RU" sz="1400" dirty="0"/>
              <a:t>25. Восстановление и улучшение эксплуатационных свойств стен зданий.</a:t>
            </a:r>
          </a:p>
          <a:p>
            <a:pPr marL="0" indent="0">
              <a:buNone/>
            </a:pPr>
            <a:r>
              <a:rPr lang="ru-RU" sz="1400" dirty="0"/>
              <a:t>26. Ремонт и усиление перекрытий при реконструкции зданий.</a:t>
            </a:r>
          </a:p>
          <a:p>
            <a:pPr marL="0" indent="0">
              <a:buNone/>
            </a:pPr>
            <a:r>
              <a:rPr lang="ru-RU" sz="1400" dirty="0"/>
              <a:t>27. Ремонт, усиление и замена лестниц и балконов. </a:t>
            </a:r>
          </a:p>
          <a:p>
            <a:pPr marL="0" indent="0">
              <a:buNone/>
            </a:pPr>
            <a:r>
              <a:rPr lang="ru-RU" sz="1400" dirty="0"/>
              <a:t>28.Пристройки к зданиям и встройки.</a:t>
            </a:r>
          </a:p>
          <a:p>
            <a:pPr marL="0" indent="0">
              <a:buNone/>
            </a:pPr>
            <a:r>
              <a:rPr lang="ru-RU" sz="1400" dirty="0"/>
              <a:t>29. Передвижение и подъем зданий и сооружений.</a:t>
            </a:r>
          </a:p>
          <a:p>
            <a:pPr marL="0" indent="0">
              <a:buNone/>
            </a:pPr>
            <a:r>
              <a:rPr lang="ru-RU" sz="1400" dirty="0"/>
              <a:t>30. Перспективные направления в реконструкции зданий.</a:t>
            </a:r>
          </a:p>
          <a:p>
            <a:pPr marL="0" indent="0">
              <a:buNone/>
            </a:pPr>
            <a:r>
              <a:rPr lang="ru-RU" sz="1400" dirty="0"/>
              <a:t>31. Вопросы градостроительной экологии, решаемые при реконструкции городской за-стройки.</a:t>
            </a:r>
          </a:p>
          <a:p>
            <a:pPr marL="0" indent="0">
              <a:buNone/>
            </a:pPr>
            <a:r>
              <a:rPr lang="ru-RU" sz="1400" dirty="0"/>
              <a:t>32. Проектная документация на реконструкцию здания.</a:t>
            </a:r>
          </a:p>
          <a:p>
            <a:pPr marL="0" indent="0">
              <a:buNone/>
            </a:pPr>
            <a:r>
              <a:rPr lang="ru-RU" sz="1400" dirty="0"/>
              <a:t>33. Общие принципы обследования зданий и выполнения технических изысканий.</a:t>
            </a:r>
          </a:p>
          <a:p>
            <a:pPr marL="0" indent="0">
              <a:buNone/>
            </a:pPr>
            <a:r>
              <a:rPr lang="ru-RU" sz="1400" dirty="0"/>
              <a:t>34. Реставрация зданий и сооружений</a:t>
            </a:r>
          </a:p>
          <a:p>
            <a:pPr marL="0" indent="0">
              <a:buNone/>
            </a:pPr>
            <a:r>
              <a:rPr lang="ru-RU" sz="1400" dirty="0"/>
              <a:t>35. Этапы и особенности проектирования архитектурно-строительной реконструкции .</a:t>
            </a:r>
          </a:p>
          <a:p>
            <a:pPr marL="0" indent="0">
              <a:buNone/>
            </a:pPr>
            <a:r>
              <a:rPr lang="ru-RU" sz="1400" dirty="0"/>
              <a:t>36. Технико-экономическая оценка реконструктивных мероприятий.</a:t>
            </a:r>
          </a:p>
          <a:p>
            <a:pPr marL="0" indent="0">
              <a:buNone/>
            </a:pPr>
            <a:endParaRPr lang="" sz="1400" dirty="0"/>
          </a:p>
        </p:txBody>
      </p:sp>
    </p:spTree>
    <p:extLst>
      <p:ext uri="{BB962C8B-B14F-4D97-AF65-F5344CB8AC3E}">
        <p14:creationId xmlns:p14="http://schemas.microsoft.com/office/powerpoint/2010/main" val="409729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800" b="1" dirty="0" smtClean="0">
                <a:solidFill>
                  <a:srgbClr val="FFFF00"/>
                </a:solidFill>
              </a:rPr>
              <a:t>1. </a:t>
            </a:r>
            <a:r>
              <a:rPr lang="ru-RU" sz="2800" b="1" dirty="0" smtClean="0">
                <a:solidFill>
                  <a:srgbClr val="FFFF00"/>
                </a:solidFill>
                <a:latin typeface="+mn-lt"/>
              </a:rPr>
              <a:t>Критерии качества зданий</a:t>
            </a:r>
            <a:endParaRPr lang="ru-RU" sz="2800" b="1" dirty="0">
              <a:solidFill>
                <a:srgbClr val="FFFF00"/>
              </a:solidFill>
              <a:latin typeface="+mn-lt"/>
            </a:endParaRPr>
          </a:p>
        </p:txBody>
      </p:sp>
      <p:sp>
        <p:nvSpPr>
          <p:cNvPr id="3" name="Содержимое 2"/>
          <p:cNvSpPr>
            <a:spLocks noGrp="1"/>
          </p:cNvSpPr>
          <p:nvPr>
            <p:ph idx="1"/>
          </p:nvPr>
        </p:nvSpPr>
        <p:spPr/>
        <p:txBody>
          <a:bodyPr/>
          <a:lstStyle/>
          <a:p>
            <a:r>
              <a:rPr lang="ru-RU" sz="2000" dirty="0"/>
              <a:t>КАПИТАЛЬНОСТЬ (от лат. </a:t>
            </a:r>
            <a:r>
              <a:rPr lang="ru-RU" sz="2000" i="1" dirty="0" err="1"/>
              <a:t>capitals</a:t>
            </a:r>
            <a:r>
              <a:rPr lang="ru-RU" sz="2000" i="1" dirty="0"/>
              <a:t> </a:t>
            </a:r>
            <a:r>
              <a:rPr lang="ru-RU" sz="2000" dirty="0"/>
              <a:t>— главный) — </a:t>
            </a:r>
            <a:r>
              <a:rPr lang="ru-RU" sz="2000" dirty="0" smtClean="0"/>
              <a:t>примени-</a:t>
            </a:r>
          </a:p>
          <a:p>
            <a:pPr marL="0" indent="0">
              <a:buNone/>
            </a:pPr>
            <a:r>
              <a:rPr lang="ru-RU" sz="2000" dirty="0" err="1" smtClean="0"/>
              <a:t>тельно</a:t>
            </a:r>
            <a:r>
              <a:rPr lang="ru-RU" sz="2000" dirty="0" smtClean="0"/>
              <a:t> </a:t>
            </a:r>
            <a:r>
              <a:rPr lang="ru-RU" sz="2000" dirty="0"/>
              <a:t>к застройке — важный, основательный, крепкий.</a:t>
            </a:r>
          </a:p>
          <a:p>
            <a:r>
              <a:rPr lang="ru-RU" sz="2000" dirty="0"/>
              <a:t>КОМФОРТНОСТЬ —наиболее благоприятные условия для </a:t>
            </a:r>
            <a:r>
              <a:rPr lang="ru-RU" sz="2000" dirty="0" err="1" smtClean="0"/>
              <a:t>жизне</a:t>
            </a:r>
            <a:r>
              <a:rPr lang="ru-RU" sz="2000" dirty="0" smtClean="0"/>
              <a:t>-</a:t>
            </a:r>
          </a:p>
          <a:p>
            <a:pPr marL="0" indent="0">
              <a:buNone/>
            </a:pPr>
            <a:r>
              <a:rPr lang="ru-RU" sz="2000" dirty="0" smtClean="0"/>
              <a:t>деятельности </a:t>
            </a:r>
            <a:r>
              <a:rPr lang="ru-RU" sz="2000" dirty="0"/>
              <a:t>людей, сово­купность бытовых удобств, благоустроенность и уют жилищ.</a:t>
            </a:r>
          </a:p>
          <a:p>
            <a:pPr marL="0" indent="0">
              <a:buNone/>
            </a:pPr>
            <a:r>
              <a:rPr lang="ru-RU" sz="2000" dirty="0" smtClean="0"/>
              <a:t>Критерии </a:t>
            </a:r>
            <a:r>
              <a:rPr lang="ru-RU" sz="2000" dirty="0"/>
              <a:t>комфортности делят на три группы показателей: </a:t>
            </a:r>
            <a:endParaRPr lang="ru-RU" sz="2000" dirty="0" smtClean="0"/>
          </a:p>
          <a:p>
            <a:pPr marL="0" indent="0">
              <a:buNone/>
            </a:pPr>
            <a:r>
              <a:rPr lang="ru-RU" sz="2800" dirty="0" smtClean="0">
                <a:solidFill>
                  <a:srgbClr val="FFC000"/>
                </a:solidFill>
              </a:rPr>
              <a:t>гигиены</a:t>
            </a:r>
            <a:r>
              <a:rPr lang="ru-RU" sz="2800" dirty="0">
                <a:solidFill>
                  <a:srgbClr val="FFC000"/>
                </a:solidFill>
              </a:rPr>
              <a:t>, </a:t>
            </a:r>
            <a:r>
              <a:rPr lang="ru-RU" sz="2800" dirty="0" smtClean="0">
                <a:solidFill>
                  <a:srgbClr val="FFC000"/>
                </a:solidFill>
              </a:rPr>
              <a:t>функциональности </a:t>
            </a:r>
            <a:r>
              <a:rPr lang="ru-RU" sz="2800" dirty="0">
                <a:solidFill>
                  <a:srgbClr val="FFC000"/>
                </a:solidFill>
              </a:rPr>
              <a:t>и безопасности</a:t>
            </a:r>
            <a:r>
              <a:rPr lang="ru-RU" sz="2000" dirty="0"/>
              <a:t>.</a:t>
            </a:r>
            <a:r>
              <a:rPr lang="ru-RU" sz="2000" b="1" dirty="0"/>
              <a:t> </a:t>
            </a:r>
            <a:endParaRPr lang="ru-RU" sz="2000" b="1" dirty="0" smtClean="0"/>
          </a:p>
          <a:p>
            <a:pPr marL="0" indent="0">
              <a:buNone/>
            </a:pPr>
            <a:r>
              <a:rPr lang="ru-RU" sz="2400" dirty="0" smtClean="0"/>
              <a:t>Экономические </a:t>
            </a:r>
            <a:r>
              <a:rPr lang="ru-RU" sz="2400" dirty="0"/>
              <a:t>требования </a:t>
            </a:r>
            <a:r>
              <a:rPr lang="ru-RU" sz="2400" dirty="0" smtClean="0"/>
              <a:t> содержат оценку как  </a:t>
            </a:r>
            <a:r>
              <a:rPr lang="ru-RU" sz="2400" dirty="0"/>
              <a:t>первоначальных единовременных капитальных </a:t>
            </a:r>
            <a:r>
              <a:rPr lang="ru-RU" sz="2400" dirty="0" smtClean="0"/>
              <a:t>вложений, так и  </a:t>
            </a:r>
            <a:r>
              <a:rPr lang="ru-RU" sz="2400" dirty="0"/>
              <a:t>эксплуатационные затраты (техническое обслуживание, расходы на эксплуатацию объектов и территории, уборка, расходы, связанные с удалением отходов жизнедеятельности, страховые взносы, амортизационные отчисления). </a:t>
            </a:r>
          </a:p>
          <a:p>
            <a:pPr marL="0" indent="0">
              <a:buNone/>
            </a:pPr>
            <a:r>
              <a:rPr lang="ru-RU" sz="2000" b="1" dirty="0"/>
              <a:t> </a:t>
            </a:r>
            <a:endParaRPr lang="ru-RU" sz="2000" dirty="0"/>
          </a:p>
          <a:p>
            <a:pPr marL="0" indent="0">
              <a:buNone/>
            </a:pP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3948" y="132522"/>
            <a:ext cx="8229600" cy="6324601"/>
          </a:xfrm>
        </p:spPr>
        <p:txBody>
          <a:bodyPr/>
          <a:lstStyle/>
          <a:p>
            <a:pPr marL="0" indent="0">
              <a:buNone/>
            </a:pPr>
            <a:r>
              <a:rPr lang="ru-RU" sz="2400" b="1" dirty="0" smtClean="0">
                <a:solidFill>
                  <a:srgbClr val="FFFF00"/>
                </a:solidFill>
              </a:rPr>
              <a:t>2</a:t>
            </a:r>
            <a:r>
              <a:rPr lang="ru-RU" sz="2400" b="1" dirty="0">
                <a:solidFill>
                  <a:srgbClr val="FFFF00"/>
                </a:solidFill>
              </a:rPr>
              <a:t>. </a:t>
            </a:r>
            <a:r>
              <a:rPr lang="ru-RU" sz="2400" b="1" dirty="0" smtClean="0">
                <a:solidFill>
                  <a:srgbClr val="FFFF00"/>
                </a:solidFill>
              </a:rPr>
              <a:t>Понятия </a:t>
            </a:r>
            <a:r>
              <a:rPr lang="ru-RU" sz="2400" b="1" dirty="0">
                <a:solidFill>
                  <a:srgbClr val="FFFF00"/>
                </a:solidFill>
              </a:rPr>
              <a:t>морального и физического износа</a:t>
            </a:r>
            <a:r>
              <a:rPr lang="ru-RU" sz="2400" b="1" dirty="0" smtClean="0">
                <a:solidFill>
                  <a:srgbClr val="FFFF00"/>
                </a:solidFill>
              </a:rPr>
              <a:t>.</a:t>
            </a:r>
          </a:p>
          <a:p>
            <a:pPr marL="0" indent="0">
              <a:buNone/>
            </a:pPr>
            <a:endParaRPr lang="ru-RU" sz="2400" dirty="0"/>
          </a:p>
          <a:p>
            <a:r>
              <a:rPr lang="ru-RU" sz="2800" dirty="0">
                <a:solidFill>
                  <a:srgbClr val="FFC000"/>
                </a:solidFill>
              </a:rPr>
              <a:t>Физический износ </a:t>
            </a:r>
            <a:r>
              <a:rPr lang="ru-RU" sz="2400" dirty="0"/>
              <a:t>зданий и их элементов состоит в утрате ими первоначальных технико-эксплуатационных качеств под воздействием эксплуатационных нагрузок или сил природы. Призна­ками физического износа зданий являются явные на­рушения и неисправности основных элементов зданий. Физический износ определяется процентами износа различных элементов здания, которые имеют свое про­центное удельное соотношение во всем объеме здания. </a:t>
            </a:r>
          </a:p>
          <a:p>
            <a:r>
              <a:rPr lang="ru-RU" sz="2400" dirty="0" smtClean="0">
                <a:solidFill>
                  <a:srgbClr val="FFC000"/>
                </a:solidFill>
              </a:rPr>
              <a:t>Моральный износ здания - </a:t>
            </a:r>
            <a:r>
              <a:rPr lang="ru-RU" sz="2400" dirty="0" smtClean="0"/>
              <a:t>показатель</a:t>
            </a:r>
            <a:r>
              <a:rPr lang="ru-RU" sz="2400" dirty="0"/>
              <a:t>, </a:t>
            </a:r>
            <a:r>
              <a:rPr lang="ru-RU" sz="2400" dirty="0" smtClean="0"/>
              <a:t>характеризующий </a:t>
            </a:r>
            <a:r>
              <a:rPr lang="ru-RU" sz="2400" dirty="0"/>
              <a:t>степень несоответствия основных па­раметров, определяющих условия проживания, объем и качество </a:t>
            </a:r>
            <a:r>
              <a:rPr lang="ru-RU" sz="2400" dirty="0" smtClean="0"/>
              <a:t>предоставляемых </a:t>
            </a:r>
            <a:r>
              <a:rPr lang="ru-RU" sz="2400" dirty="0"/>
              <a:t>услуг учреждением обще­ственного обслуживания уровню современных требова­ний.</a:t>
            </a:r>
          </a:p>
          <a:p>
            <a:endParaRPr lang="ru-RU" dirty="0"/>
          </a:p>
          <a:p>
            <a:endParaRPr lang="ru-RU" dirty="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6325"/>
            <a:ext cx="8567530" cy="5248275"/>
          </a:xfrm>
        </p:spPr>
        <p:txBody>
          <a:bodyPr/>
          <a:lstStyle/>
          <a:p>
            <a:pPr marL="0" indent="0">
              <a:buNone/>
            </a:pPr>
            <a:endParaRPr lang="ru-RU" sz="2400" dirty="0" smtClean="0"/>
          </a:p>
          <a:p>
            <a:pPr marL="0" indent="0">
              <a:buNone/>
            </a:pPr>
            <a:r>
              <a:rPr lang="ru-RU" sz="2400" dirty="0" smtClean="0"/>
              <a:t>Отклонения </a:t>
            </a:r>
            <a:r>
              <a:rPr lang="ru-RU" sz="2400" dirty="0"/>
              <a:t>от норм </a:t>
            </a:r>
            <a:r>
              <a:rPr lang="ru-RU" sz="2400" dirty="0" smtClean="0"/>
              <a:t> группируются </a:t>
            </a:r>
            <a:r>
              <a:rPr lang="ru-RU" sz="2400" dirty="0"/>
              <a:t>по следующим признакам:</a:t>
            </a:r>
          </a:p>
          <a:p>
            <a:pPr marL="0" lvl="0" indent="0">
              <a:buNone/>
            </a:pPr>
            <a:r>
              <a:rPr lang="ru-RU" sz="2400" dirty="0"/>
              <a:t> </a:t>
            </a:r>
            <a:r>
              <a:rPr lang="ru-RU" sz="2400" dirty="0" smtClean="0"/>
              <a:t>  - недостатки </a:t>
            </a:r>
            <a:r>
              <a:rPr lang="ru-RU" sz="2400" dirty="0" smtClean="0"/>
              <a:t> планировочного </a:t>
            </a:r>
            <a:r>
              <a:rPr lang="ru-RU" sz="2400" dirty="0"/>
              <a:t>решения;</a:t>
            </a:r>
          </a:p>
          <a:p>
            <a:pPr marL="0" lvl="0" indent="0">
              <a:buNone/>
            </a:pPr>
            <a:r>
              <a:rPr lang="ru-RU" sz="2400" dirty="0"/>
              <a:t> </a:t>
            </a:r>
            <a:r>
              <a:rPr lang="ru-RU" sz="2400" dirty="0" smtClean="0"/>
              <a:t>  - несоответствие  </a:t>
            </a:r>
            <a:r>
              <a:rPr lang="ru-RU" sz="2400" dirty="0"/>
              <a:t>ограждающих  конструкций </a:t>
            </a:r>
            <a:r>
              <a:rPr lang="ru-RU" sz="2400" dirty="0" smtClean="0"/>
              <a:t>действующим </a:t>
            </a:r>
            <a:r>
              <a:rPr lang="ru-RU" sz="2400" dirty="0"/>
              <a:t>нормативам по теплозащите помещений от холода или жары;</a:t>
            </a:r>
          </a:p>
          <a:p>
            <a:pPr marL="0" lvl="0" indent="0">
              <a:buNone/>
            </a:pPr>
            <a:r>
              <a:rPr lang="ru-RU" sz="2400" dirty="0" smtClean="0"/>
              <a:t>   - несоответствие </a:t>
            </a:r>
            <a:r>
              <a:rPr lang="ru-RU" sz="2400" dirty="0"/>
              <a:t>конструкций внутренних стен и перегородок  нормативам  звукоизоляции,  гидроизоляции и другим требованиям комфорта проживания или эксплуатации;</a:t>
            </a:r>
          </a:p>
          <a:p>
            <a:pPr marL="0" lvl="0" indent="0">
              <a:buNone/>
            </a:pPr>
            <a:r>
              <a:rPr lang="ru-RU" sz="2400" dirty="0" smtClean="0"/>
              <a:t>   - отсутствие </a:t>
            </a:r>
            <a:r>
              <a:rPr lang="ru-RU" sz="2400" dirty="0"/>
              <a:t>или недостаточное количество, а так­же качество инженерных систем или отдельных видов инженерного благоустройства.</a:t>
            </a:r>
          </a:p>
          <a:p>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5043" y="212035"/>
            <a:ext cx="8547653" cy="5632311"/>
          </a:xfrm>
          <a:prstGeom prst="rect">
            <a:avLst/>
          </a:prstGeom>
        </p:spPr>
        <p:txBody>
          <a:bodyPr wrap="square">
            <a:spAutoFit/>
          </a:bodyPr>
          <a:lstStyle/>
          <a:p>
            <a:r>
              <a:rPr lang="ru-RU" sz="2400" b="1" dirty="0" smtClean="0">
                <a:solidFill>
                  <a:srgbClr val="FFFF00"/>
                </a:solidFill>
                <a:latin typeface="+mn-lt"/>
              </a:rPr>
              <a:t>3. </a:t>
            </a:r>
            <a:r>
              <a:rPr lang="ru-RU" sz="2400" b="1" dirty="0">
                <a:solidFill>
                  <a:srgbClr val="FFFF00"/>
                </a:solidFill>
                <a:latin typeface="+mn-lt"/>
              </a:rPr>
              <a:t>В</a:t>
            </a:r>
            <a:r>
              <a:rPr lang="ru-RU" sz="2400" b="1" dirty="0" smtClean="0">
                <a:solidFill>
                  <a:srgbClr val="FFFF00"/>
                </a:solidFill>
                <a:latin typeface="+mn-lt"/>
              </a:rPr>
              <a:t>иды </a:t>
            </a:r>
            <a:r>
              <a:rPr lang="ru-RU" sz="2400" b="1" dirty="0">
                <a:solidFill>
                  <a:srgbClr val="FFFF00"/>
                </a:solidFill>
                <a:latin typeface="+mn-lt"/>
              </a:rPr>
              <a:t>переустройства зданий </a:t>
            </a:r>
            <a:r>
              <a:rPr lang="ru-RU" sz="2400" b="1" dirty="0" smtClean="0">
                <a:solidFill>
                  <a:srgbClr val="FFFF00"/>
                </a:solidFill>
                <a:latin typeface="+mn-lt"/>
              </a:rPr>
              <a:t>.</a:t>
            </a:r>
            <a:endParaRPr lang="ru-RU" sz="2400" dirty="0">
              <a:solidFill>
                <a:srgbClr val="FFFF00"/>
              </a:solidFill>
              <a:latin typeface="+mn-lt"/>
            </a:endParaRPr>
          </a:p>
          <a:p>
            <a:endParaRPr lang="ru-RU" sz="2400" dirty="0" smtClean="0">
              <a:solidFill>
                <a:srgbClr val="FFFF00"/>
              </a:solidFill>
            </a:endParaRPr>
          </a:p>
          <a:p>
            <a:r>
              <a:rPr lang="ru-RU" sz="2400" dirty="0" smtClean="0">
                <a:latin typeface="+mn-lt"/>
              </a:rPr>
              <a:t>РЕМОНТ </a:t>
            </a:r>
            <a:r>
              <a:rPr lang="ru-RU" sz="2400" dirty="0">
                <a:latin typeface="+mn-lt"/>
              </a:rPr>
              <a:t>ЗДАНИЯ — комплекс строительных работ и организационно-технических мероприятий по устра­нению физического и морального износа, не связанных с изменением основных технических свойств здания</a:t>
            </a:r>
            <a:r>
              <a:rPr lang="ru-RU" sz="2400" dirty="0" smtClean="0">
                <a:latin typeface="+mn-lt"/>
              </a:rPr>
              <a:t>.</a:t>
            </a:r>
          </a:p>
          <a:p>
            <a:endParaRPr lang="ru-RU" sz="2400" dirty="0">
              <a:latin typeface="+mn-lt"/>
            </a:endParaRPr>
          </a:p>
          <a:p>
            <a:r>
              <a:rPr lang="ru-RU" sz="2400" dirty="0">
                <a:latin typeface="+mn-lt"/>
              </a:rPr>
              <a:t>РЕНОВАЦИЯ (обновление) — экономический про­цесс замещения или восстановления основных фон­дов, выбывающих из процесса жизнедеятельности в результате физического или морального износа</a:t>
            </a:r>
            <a:r>
              <a:rPr lang="ru-RU" sz="2400" dirty="0" smtClean="0">
                <a:latin typeface="+mn-lt"/>
              </a:rPr>
              <a:t>.</a:t>
            </a:r>
          </a:p>
          <a:p>
            <a:endParaRPr lang="ru-RU" sz="2400" dirty="0">
              <a:latin typeface="+mn-lt"/>
            </a:endParaRPr>
          </a:p>
          <a:p>
            <a:r>
              <a:rPr lang="ru-RU" sz="2400" dirty="0">
                <a:latin typeface="+mn-lt"/>
              </a:rPr>
              <a:t>РЕСТАВРАЦИЯ — восстановление в первоначаль­ном виде сохранившихся</a:t>
            </a:r>
            <a:r>
              <a:rPr lang="ru-RU" sz="2400" i="1" dirty="0">
                <a:latin typeface="+mn-lt"/>
              </a:rPr>
              <a:t>, </a:t>
            </a:r>
            <a:r>
              <a:rPr lang="ru-RU" sz="2400" dirty="0">
                <a:latin typeface="+mn-lt"/>
              </a:rPr>
              <a:t>но утративших детали деко­ра или отдельные элементы памятников истории и ар­хитектуры.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c036d">
  <a:themeElements>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cdb2004c036d</Template>
  <TotalTime>4445</TotalTime>
  <Words>2710</Words>
  <Application>Microsoft Office PowerPoint</Application>
  <PresentationFormat>Экран (4:3)</PresentationFormat>
  <Paragraphs>221</Paragraphs>
  <Slides>36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cdb2004c036d</vt:lpstr>
      <vt:lpstr>  ПРОЕКТИРОВАНИЕ РЕКОНСТРУКЦИИ ЗДАНИЙ И СООРУЖЕНИЙ    курс лекций для студентов Заочного факультета специальности «Промышленное и гражданское строительство»     </vt:lpstr>
      <vt:lpstr>РЕКОМЕНДУЕМАЯ ЛИТЕРАТУРА</vt:lpstr>
      <vt:lpstr>Студентам специальности ЗПс  2016 года приема  8 семестр- Лекция (4 ч.)   тема 1  Введение в дисциплину «Проектирование реконструкции зданий и сооружений».  краткий Обзор основополагающих тем.  Тема 2  Пристройки зданий при реконструкции   9 семестр- лекция  (2 ч.)    Тема 3  надстройка этажей при реконструкции  практическое занятие (4 ч.) - Теплотехнический расчет ограждающей конструкции (2 ч.)                                                              аудиторная контрольная работа (2 ч.)  Форма отчетности – аудиторная  контрольная работа  ( по теме теплореновация зданий), экзамен.      </vt:lpstr>
      <vt:lpstr>Вопросы к экзамену по дисциплине «ПРОЕКТИРОВАНИЕ РЕКОНСТРУКЦИИ ЗДАНИЙ И СООРУЖЕНИЙ» для студентов заочного факультета ПГС выданные в 2019/2020 учебном году </vt:lpstr>
      <vt:lpstr>Продолжение вопросов к экзамену</vt:lpstr>
      <vt:lpstr>1. Критерии качества зданий</vt:lpstr>
      <vt:lpstr>Презентация PowerPoint</vt:lpstr>
      <vt:lpstr>Презентация PowerPoint</vt:lpstr>
      <vt:lpstr>Презентация PowerPoint</vt:lpstr>
      <vt:lpstr>Презентация PowerPoint</vt:lpstr>
      <vt:lpstr>Презентация PowerPoint</vt:lpstr>
      <vt:lpstr>4. Морфологические характеристики застройки. </vt:lpstr>
      <vt:lpstr>Презентация PowerPoint</vt:lpstr>
      <vt:lpstr>Презентация PowerPoint</vt:lpstr>
      <vt:lpstr>6. Элементы «вторичной» застройки</vt:lpstr>
      <vt:lpstr>Презентация PowerPoint</vt:lpstr>
      <vt:lpstr>7. Особенности реконструкции объекта при размещении его в зоне историко-культурного наследия.</vt:lpstr>
      <vt:lpstr>Презентация PowerPoint</vt:lpstr>
      <vt:lpstr>8. Особенности реконструкции объекта при размещении его в рядовой  застройке и в деструктивной среде       </vt:lpstr>
      <vt:lpstr>9. Экологические аспекты реконструкции </vt:lpstr>
      <vt:lpstr>Приемы шумозащиты </vt:lpstr>
      <vt:lpstr>Можно ли назвать такой вид изменения «реконструкцией»?</vt:lpstr>
      <vt:lpstr>Можно ли такой вариант назвать реконструкцией?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Тема 2  Надстройка этажей при реконструкции зданий</vt:lpstr>
      <vt:lpstr>        Предложения по устройству надстройки основывается на допущении о возможности использования несущей способности конструкций здания и грунтов основания. Как показала практика, для крупнопанельных домов первых массовых серий запасы несущей способности невелика, поэтому в домах наиболее распространенных серий (например, 1-464) осуществить надстройку более чем на два этажа затруднительно. В кирпичных зданиях с тремя продольными стенами такую надстройку без дополнительного усиления конструктивных элементов возможно выполнить не более трех этажей. Увеличение объема зданий на один–два этажа дает незначительный прирост площади, поэтому более перспективной является кардинальная реконструкция – надстройка трех-пяти и более этажей.  </vt:lpstr>
      <vt:lpstr> Конструктивные схемы надстроек зданий в плане и разрезе </vt:lpstr>
      <vt:lpstr>Презентация PowerPoint</vt:lpstr>
      <vt:lpstr>Надстройка зданий при этажности 5  и более этажей </vt:lpstr>
      <vt:lpstr>Создание мансардного этажа выделением формой и материалом ограждающих конструкций и развитием летних помещений в структуре мансардного этажа, ориентированных на одну сторону   </vt:lpstr>
      <vt:lpstr>Презентация PowerPoint</vt:lpstr>
    </vt:vector>
  </TitlesOfParts>
  <Company>Комитет по архитектуре и строительству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Докладывает заместитель председателя Гомельского облисполкома В.Г. Надточаев</dc:title>
  <dc:creator>Коновалов Д.Ф.</dc:creator>
  <cp:lastModifiedBy>Olga</cp:lastModifiedBy>
  <cp:revision>281</cp:revision>
  <cp:lastPrinted>2019-12-12T20:20:31Z</cp:lastPrinted>
  <dcterms:created xsi:type="dcterms:W3CDTF">2007-08-21T13:46:41Z</dcterms:created>
  <dcterms:modified xsi:type="dcterms:W3CDTF">2020-05-04T18:31:40Z</dcterms:modified>
</cp:coreProperties>
</file>