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5" r:id="rId3"/>
    <p:sldId id="326" r:id="rId4"/>
    <p:sldId id="327" r:id="rId5"/>
    <p:sldId id="329" r:id="rId6"/>
    <p:sldId id="330" r:id="rId7"/>
    <p:sldId id="328" r:id="rId8"/>
    <p:sldId id="285" r:id="rId9"/>
    <p:sldId id="286" r:id="rId10"/>
    <p:sldId id="259" r:id="rId11"/>
    <p:sldId id="287" r:id="rId12"/>
    <p:sldId id="292" r:id="rId13"/>
    <p:sldId id="297" r:id="rId14"/>
    <p:sldId id="298" r:id="rId15"/>
    <p:sldId id="299" r:id="rId16"/>
    <p:sldId id="293" r:id="rId17"/>
    <p:sldId id="294" r:id="rId18"/>
    <p:sldId id="295" r:id="rId19"/>
    <p:sldId id="296" r:id="rId20"/>
    <p:sldId id="304" r:id="rId21"/>
    <p:sldId id="313" r:id="rId22"/>
    <p:sldId id="312" r:id="rId23"/>
    <p:sldId id="322" r:id="rId24"/>
    <p:sldId id="321" r:id="rId25"/>
    <p:sldId id="320" r:id="rId26"/>
    <p:sldId id="319" r:id="rId27"/>
    <p:sldId id="318" r:id="rId28"/>
    <p:sldId id="317" r:id="rId29"/>
    <p:sldId id="316" r:id="rId30"/>
    <p:sldId id="315" r:id="rId31"/>
    <p:sldId id="324" r:id="rId32"/>
    <p:sldId id="314" r:id="rId33"/>
    <p:sldId id="331" r:id="rId34"/>
    <p:sldId id="332" r:id="rId35"/>
    <p:sldId id="333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3" autoAdjust="0"/>
  </p:normalViewPr>
  <p:slideViewPr>
    <p:cSldViewPr>
      <p:cViewPr>
        <p:scale>
          <a:sx n="100" d="100"/>
          <a:sy n="100" d="100"/>
        </p:scale>
        <p:origin x="-690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D0A13-1DCC-4CB4-B9D4-B58B1CD2D84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9399-276A-4DCE-888D-217D35576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2DF4-0206-4DD1-A63C-2931273B11EE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0AABE-A232-47C7-B5DF-E7421AE63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7DA7-F9FA-449C-BDAF-29683283E641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E5BCF-E0A1-4CA1-9513-835858C57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DA6A-56E4-48DB-AF8B-926F40FEC317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324B-9559-408A-9FE6-6E12DD7DF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62721-C1C0-4514-B687-51EC10A46DEB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03221-4C6A-4774-8305-6ABE2B382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22D9D-7A6E-40E8-9BC3-03514700C524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A7FB-E720-41B3-97D7-84D590CB0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EE98C-4D9A-463C-8C9B-64F0301BDF19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14F78-C279-4A9D-B8FF-A2FEEB4F0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CC9-BFC3-4A59-BBD1-55CB0A8C10DF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165C-5E55-4FD1-8A03-50C8FFE07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9C531-BB72-4378-B4E2-6CB3812DC25F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95844-BF71-467A-9C64-DDC30DE38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E1E2-463E-4731-A206-441A1E5D4A5D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2B02F-1A50-4806-A719-1004B8FA9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B1794-0540-4588-8020-F895D4EF7AF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366E9-A96E-4F57-B072-8B745B713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03813-B33F-4975-B1E1-67938C02C08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B66EC-D25B-42EB-93A3-4EE99A2B0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EC745-D7B1-4AAB-9764-9555E7F51AED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7D83A-8DB9-4921-97ED-395903E6E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5A3FED-06FF-4AAA-AB50-367D57292EFA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C8DB57-7DEF-402F-A07D-5D620758C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5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76" r:id="rId9"/>
    <p:sldLayoutId id="2147483666" r:id="rId10"/>
    <p:sldLayoutId id="2147483665" r:id="rId11"/>
    <p:sldLayoutId id="2147483664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539750" y="981075"/>
            <a:ext cx="820737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ДИАГНОСТИКА                      ТЕХНИЧЕСКОГО СОСТОЯНИЯ ЗДАНИЙ И СООРУЖЕНИЙ</a:t>
            </a:r>
          </a:p>
          <a:p>
            <a:pPr algn="ctr">
              <a:lnSpc>
                <a:spcPct val="150000"/>
              </a:lnSpc>
            </a:pPr>
            <a:endParaRPr lang="ru-RU" sz="2400" b="1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84213" y="5805488"/>
            <a:ext cx="484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>
                <a:solidFill>
                  <a:schemeClr val="folHlink"/>
                </a:solidFill>
              </a:rPr>
              <a:t>Презентация лекций для специальности</a:t>
            </a:r>
            <a:r>
              <a:rPr lang="ru-RU"/>
              <a:t> </a:t>
            </a:r>
            <a:r>
              <a:rPr lang="ru-RU">
                <a:solidFill>
                  <a:schemeClr val="folHlink"/>
                </a:solidFill>
              </a:rPr>
              <a:t>Пс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DSCF86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6" descr="DSCF86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981075"/>
            <a:ext cx="33845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DSCF86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16338"/>
            <a:ext cx="33845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77"/>
          <p:cNvSpPr>
            <a:spLocks/>
          </p:cNvSpPr>
          <p:nvPr/>
        </p:nvSpPr>
        <p:spPr bwMode="auto">
          <a:xfrm>
            <a:off x="1187450" y="4724400"/>
            <a:ext cx="3384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ОБРУШЕНИЕ                                  БАЛКОННОЙ ПЛИТЫ                         ЖИЛОГО ЗДАНИЯ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DSCN4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468153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8" descr="DSCN43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981075"/>
            <a:ext cx="3313113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 descr="DSCN42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3716338"/>
            <a:ext cx="331311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827088" y="4679950"/>
            <a:ext cx="41941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ОБРУШЕНИЕ </a:t>
            </a:r>
          </a:p>
          <a:p>
            <a:pPr algn="ctr">
              <a:defRPr/>
            </a:pPr>
            <a: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ЭЛЕМЕНТОВ И КОНСТРУКЦИЙ</a:t>
            </a:r>
            <a:b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ДВУХ ПРОЛЕТОВ КОРОВНИКА</a:t>
            </a:r>
            <a:r>
              <a:rPr lang="ru-RU"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9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495300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20490" name="Group 10"/>
          <p:cNvGraphicFramePr>
            <a:graphicFrameLocks noGrp="1"/>
          </p:cNvGraphicFramePr>
          <p:nvPr>
            <p:ph idx="1"/>
          </p:nvPr>
        </p:nvGraphicFramePr>
        <p:xfrm>
          <a:off x="468313" y="1989138"/>
          <a:ext cx="8218487" cy="5527675"/>
        </p:xfrm>
        <a:graphic>
          <a:graphicData uri="http://schemas.openxmlformats.org/drawingml/2006/table">
            <a:tbl>
              <a:tblPr/>
              <a:tblGrid>
                <a:gridCol w="4111625"/>
                <a:gridCol w="4106862"/>
              </a:tblGrid>
              <a:tr h="2217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Выполнение стены из разнородных стеновых штучных материалов (кирпича керамического и камня силикатного); отсутствие перевязки рядов кладки; устройство опорной подушки под балкой покрытия с опиранием только на кладку из кирпича керамического, образование трещины на стыке кладок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Отсутствие крайней перемычки с одной сто-роны стены; разрушение и смещение крайней перемычки с другой стороны стены; механи-ческое разрушение кладки в опорной зоне пе-ремычки на глубину до 50 мм; смещение клад-ки от вертикали (выпучивание на величину до 30 мм); отсутствие перевязки; толщина швов до 25 мм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7" name="Picture 23" descr="DSCF8816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684213" y="1341438"/>
            <a:ext cx="3959225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4" descr="DSCF3438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4932363" y="1341438"/>
            <a:ext cx="36718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9"/>
          <p:cNvSpPr>
            <a:spLocks noGrp="1"/>
          </p:cNvSpPr>
          <p:nvPr>
            <p:ph type="title"/>
          </p:nvPr>
        </p:nvSpPr>
        <p:spPr>
          <a:xfrm>
            <a:off x="323850" y="836613"/>
            <a:ext cx="8229600" cy="506412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   ФРАГМЕНТЫ ЭЛЕМЕНТОВ И КОНСТРУКЦИЙ</a:t>
            </a:r>
          </a:p>
        </p:txBody>
      </p:sp>
      <p:graphicFrame>
        <p:nvGraphicFramePr>
          <p:cNvPr id="21514" name="Group 10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927600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Размораживание кирпичной кладки на глубину     до 50 мм, в верхней части – на глубину                     до 100 мм; полное разрушение отдельных кирпичей верхнего ряда; выкрашивание раствора из швов кладки на глубину до 30 мм на многочисленных участках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Размораживание кладки на величину                   до 40 мм на многочисленных участках; выкрашивание раствора из швов кладки на глубину до 30 мм на многочисленных участках; размораживание и разрушение бетона перемычек на глубину до 20 мм                                      на многочисленных участках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11" name="Picture 12" descr="DSCF17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3744912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5" descr="DSCF0900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4787900" y="1557338"/>
            <a:ext cx="36718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92125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83987" name="Group 19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55453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57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Разрушение и отслаивание защитного слоя бетона балки перекрытия; оголение                            и сплошная поверхностная высокой интенсивности коррозия рабочей арматуры балки перекрытия; следы увлажнения                          и биоповреждения (грибок)                                              на многочисленных участках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Отслаивание и разрушение защитного слоя                   бетона на участке перехода балочной части             в стоечную; оголение и коррозия рабочей                  и конструктивной арматуры; разрушение окрасочного покрытия на отдельных участках; следы увлажнения балочной части                                и биоповреждения (грибок)</a:t>
                      </a: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5" name="Picture 11" descr="IMG_72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2875"/>
            <a:ext cx="36004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5" descr="DSCF7506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932363" y="1412875"/>
            <a:ext cx="3563937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3476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23562" name="Group 10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132262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51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Отрыв опорного поперечного ребра от полки плиты покрытия; оголение стальной арматуры продольного и поперечного ребер; размора-живание и разрушение бетона полки и ребер плиты на многочисленных участках на глубину до 15 мм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Разрушение и отслаивание защитного слоя            бетона продольного ребра; оголение и кор-розия стержня рабочей арматуры продольного ребра; продольная трещина по боковой поверхности продольного ребра шириной раскрытия до 10 мм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9" name="Picture 11" descr="DSCF0168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684213" y="1412875"/>
            <a:ext cx="38163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4" descr="DSCF0025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4859338" y="1412875"/>
            <a:ext cx="36734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347662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24586" name="Group 10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964112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Недостаточная ширина опирания плит перекрытия вследствие смещения несущей стены от проектного положения, установка      в связи с этим дополнительных деревянных опор под плиты перекрытия в процессе строительства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Недостаточная ширина опирания плит             перекрытия вследствие смещения несущей стены от проектного положения, установка       в связи с этим дополнительных кирпичных           опор под плиты перекрытия в процессе строительства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83" name="Picture 11" descr="DSCF60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2875"/>
            <a:ext cx="3744913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9" descr="DSCF6051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4932363" y="1412875"/>
            <a:ext cx="36718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420687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25621" name="Group 21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24350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56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Критические повреждения древесины балки чердачного перекрытия древоточцами на многочисленных участках, полное разрушение древесины на глубину до 30 мм;                        прогиб подшивки на величину до 20 мм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Массовые значительные повреждения древесины мауэрлата древоточцами,                     разрушение древесины на глубину до 40 мм          по всей длине мауэрлата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7" name="Picture 11" descr="DSCF0940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755650" y="1484313"/>
            <a:ext cx="3673475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5" descr="DSCF32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84313"/>
            <a:ext cx="36004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9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26640" name="Group 16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635500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Массовое поражение древесины по свей длине лежня дереворазрушающими грибами.                        Полное разрушение древесины                              (расслоение на отдельные фрагменты-призмы); побурение древесины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Разрушение дереворазрушающими грибами (гниль) древесины стропильной ноги в зоне опирания на мауэрлат, поражение дерево-разрушающими грибами на глубину до 50 мм (начало гниения) древесины мауэрлата;                      следы увлажнения конструкций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31" name="Picture 8" descr="Изображение 1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36020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0" descr="DSCF1346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4762500" y="1412875"/>
            <a:ext cx="38417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2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563562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27676" name="Group 28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74503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Разрушение и отслаивание защитного слоя     бетона на многочисленных участках; размораживание бетона по боковым поверхностям плиты на глубину до 50 мм; оголение и сплошная поверхностная коррозия стальных балок, конструктивной                                     и рабочей арматуры плиты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Повсеместное отслаивание и разрушение                            бетона плиты на многочисленных участках;                 оголение и коррозия конструктивной                           и рабочей арматуры плиты повсеместно; поверхностная равномерная коррозия  металла стальных балок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5" name="Picture 8" descr="DSCF7805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684213" y="1557338"/>
            <a:ext cx="381635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2" descr="Изображение 0006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8661" t="-127" r="14098" b="19960"/>
          <a:stretch>
            <a:fillRect/>
          </a:stretch>
        </p:blipFill>
        <p:spPr bwMode="auto">
          <a:xfrm>
            <a:off x="4932363" y="1557338"/>
            <a:ext cx="3671887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506413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b="1" smtClean="0"/>
              <a:t>         </a:t>
            </a:r>
            <a:r>
              <a:rPr lang="ru-RU" sz="1800" b="1" smtClean="0">
                <a:latin typeface="Arial Unicode MS" pitchFamily="34" charset="-128"/>
              </a:rPr>
              <a:t>Дефектами</a:t>
            </a:r>
            <a:r>
              <a:rPr lang="ru-RU" sz="1800" smtClean="0">
                <a:latin typeface="Arial Unicode MS" pitchFamily="34" charset="-128"/>
              </a:rPr>
              <a:t> называют любые отклонения от установленных требо-ваний к исполнению, состоянию здания или его элементов. Все дефек-ты подразделяют на доэксплуатационные, к которым относятся откло-нения формы, качества, размеров от установленных техническими пра-вилами, условиями и нормами, возникшие в процессе изготовления, перевозки или монтажа элементов и конструкций и эксплуатационные, представляющие собой отклонения состояния конструкций от первона-чального, полученные в процессе эксплуатации: искажение формы, из-менение характеристик материалов, соединений; прогибы, перемеще-ния, уменьшение сечения из–за коррозии, биохимических воздействий и пр.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smtClean="0">
                <a:latin typeface="Arial Unicode MS" pitchFamily="34" charset="-128"/>
              </a:rPr>
              <a:t>          </a:t>
            </a:r>
            <a:r>
              <a:rPr lang="ru-RU" sz="1800" b="1" smtClean="0">
                <a:latin typeface="Arial Unicode MS" pitchFamily="34" charset="-128"/>
              </a:rPr>
              <a:t>Повреждения –</a:t>
            </a:r>
            <a:r>
              <a:rPr lang="ru-RU" sz="1800" smtClean="0">
                <a:latin typeface="Arial Unicode MS" pitchFamily="34" charset="-128"/>
              </a:rPr>
              <a:t> дефекты, образованные в результате воздействий (климатических, механических, химических и других факторов). Таким образом, повреждения могут возникать как в эксплуатационный, так и в доэксплуатационный периоды.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4052" name="Group 20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397668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Полное разрушение древесины опорного узла диагональной стропильной ноги дереворазрушающими грибами (гнилью))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Смещение подкоса из проектного положения</a:t>
                      </a: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7" name="Picture 10" descr="Изображение 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9592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 descr="Изображение 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997200"/>
            <a:ext cx="2398712" cy="1800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5849" name="Rectangle 13"/>
          <p:cNvSpPr>
            <a:spLocks noChangeArrowheads="1"/>
          </p:cNvSpPr>
          <p:nvPr/>
        </p:nvSpPr>
        <p:spPr bwMode="auto">
          <a:xfrm>
            <a:off x="611188" y="1484313"/>
            <a:ext cx="10287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50" name="Line 14"/>
          <p:cNvSpPr>
            <a:spLocks noChangeShapeType="1"/>
          </p:cNvSpPr>
          <p:nvPr/>
        </p:nvSpPr>
        <p:spPr bwMode="auto">
          <a:xfrm flipH="1">
            <a:off x="736600" y="2171700"/>
            <a:ext cx="627063" cy="819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5851" name="Picture 17" descr="Изображение 1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412875"/>
            <a:ext cx="39243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Oval 21"/>
          <p:cNvSpPr>
            <a:spLocks noChangeArrowheads="1"/>
          </p:cNvSpPr>
          <p:nvPr/>
        </p:nvSpPr>
        <p:spPr bwMode="auto">
          <a:xfrm rot="1316465">
            <a:off x="7092950" y="1700213"/>
            <a:ext cx="685800" cy="2514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53265" name="Group 17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3903662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Массовые разрушения древесины лежня древоточцами на всю толщину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Массовые разрушения древесины мауэрлата древоточцами на всю толщину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71" name="Picture 10" descr="Изображение 0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922712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2" descr="Изображение 0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12875"/>
            <a:ext cx="3894138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52240" name="Group 16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3903662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Массовое поражение и разрушение древесины мауэрлата дереворазрушающими грибами (гниль)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Продольная трещина шириной раскрытия    до 5,0 мм; разрушение древесины стропильной ноги дереворазрушающими грибами (сухая гниль)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5" name="Picture 10" descr="Изображение 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1412875"/>
            <a:ext cx="395922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2" descr="Изображение 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12875"/>
            <a:ext cx="3989388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62481" name="Group 17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086225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Разрушение древесины подкоса дереворазрушающими грибами на многочисленных участках (сухая гниль)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Полное разрушение древесины дереворазрушающими грибами (гниль)              в заделке стропильной ноги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9" name="Picture 10" descr="Изображение 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2875"/>
            <a:ext cx="3976688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3" descr="Изображение 4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100" y="1412875"/>
            <a:ext cx="4011613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61454" name="Group 14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3903662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Полное разрушение древесины прогона дереворазрушающими грибами (гниль)                              на всю толщину)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Массовые повреждения древесины нижнего пояса шпренгельной фермы древоточцами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43" name="Picture 10" descr="Изображение 6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1412875"/>
            <a:ext cx="3948113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2" descr="Изображение 4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1425575"/>
            <a:ext cx="3914775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0975" name="Group 15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305300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Размораживание кладки на глубину до 40 мм  на многочисленных участках;                                       высолы на поверхности кладки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Сквозная наклонная трещина шириной раскрытия до 30 мм по внутренней несущей стене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7" name="Picture 9" descr="Изображение 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38893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1" descr="Изображение 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12875"/>
            <a:ext cx="39147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2003" name="Group 19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086225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Наклонная трещина шириной раскрытия до      10 мм переходящая с несущей                                      на самонесущую стену.                                                               Некачественная установка маяков                                                                              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Наклонная трещина по швам кладки шириной раскрытия до 8 мм по самонесущей стене.                                                               Некачественная установка маяков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91" name="Picture 10" descr="20161110_153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3744912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3" descr="Изображение 103"/>
          <p:cNvPicPr>
            <a:picLocks noChangeAspect="1" noChangeArrowheads="1"/>
          </p:cNvPicPr>
          <p:nvPr/>
        </p:nvPicPr>
        <p:blipFill>
          <a:blip r:embed="rId3"/>
          <a:srcRect t="10020" b="14822"/>
          <a:stretch>
            <a:fillRect/>
          </a:stretch>
        </p:blipFill>
        <p:spPr bwMode="auto">
          <a:xfrm>
            <a:off x="4859338" y="1412875"/>
            <a:ext cx="3673475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3027" name="Group 19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26878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Обрушение бетона защитного слоя на отдельных участках.                                          Поверхностная коррозия стальной арматуры высокой степени интенсивности.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Следы увлажнения несущих элементов покрытия.                                      Биоповреждения (грибок) на многочисленных участках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5" name="Picture 13" descr="Изображение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9592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4" descr="Изображение 4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412875"/>
            <a:ext cx="3959225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4048" name="Group 16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26878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Оголение и коррозия стержней рабочей и конструктивной стальной арматуры.                Обрыв отдельных стержней рабочей и конструктивной арматуры на участке устройства технологического отверстия. Разрушение плиты перекрытия на всю толщину.                                                                                                                                                      </a:t>
                      </a: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Вырыв бетона на глубину до100 мм. Оголение и коррозия высокой степени интенсивности стержней рабочей и конструктивной стальной арматуры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9" name="Picture 10" descr="Изображение 0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38163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3" descr="Изображение 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12875"/>
            <a:ext cx="388937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5078" name="Group 22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086225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Отслаивание и разрушение защитного окрасочного покрытия на многочисленных участках.                                                                Повреждение древесины оконных блоков дереворазрушающими грибами (гнилью) на многочисленных участках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Разрушение оконного блока дереворазрушающими грибами (гнилью)                  на массовых участках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63" name="Picture 10" descr="Изображение 1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3960813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Изображение 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12875"/>
            <a:ext cx="38163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539750" y="692150"/>
            <a:ext cx="8229600" cy="579438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xfrm>
            <a:off x="395288" y="1341438"/>
            <a:ext cx="8569325" cy="5300662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Дефекты зданий можно классифицировать по следующим признакам: причине и времени, характеру и значимости.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Дефекты</a:t>
            </a:r>
            <a:r>
              <a:rPr lang="ru-RU" sz="1800" i="1" smtClean="0">
                <a:latin typeface="Arial Unicode MS" pitchFamily="34" charset="-128"/>
              </a:rPr>
              <a:t>  </a:t>
            </a:r>
            <a:r>
              <a:rPr lang="ru-RU" sz="1800" smtClean="0">
                <a:latin typeface="Arial Unicode MS" pitchFamily="34" charset="-128"/>
              </a:rPr>
              <a:t>по причине и времени</a:t>
            </a:r>
            <a:r>
              <a:rPr lang="ru-RU" sz="1800" i="1" smtClean="0">
                <a:latin typeface="Arial Unicode MS" pitchFamily="34" charset="-128"/>
              </a:rPr>
              <a:t> – </a:t>
            </a:r>
            <a:r>
              <a:rPr lang="ru-RU" sz="1800" smtClean="0">
                <a:latin typeface="Arial Unicode MS" pitchFamily="34" charset="-128"/>
              </a:rPr>
              <a:t>это дефекты изысканий и проектиро-вания, а также строительства.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К дефектам </a:t>
            </a:r>
            <a:r>
              <a:rPr lang="ru-RU" sz="1800" i="1" smtClean="0">
                <a:latin typeface="Arial Unicode MS" pitchFamily="34" charset="-128"/>
              </a:rPr>
              <a:t>изысканий и проектирования</a:t>
            </a:r>
            <a:r>
              <a:rPr lang="ru-RU" sz="1800" smtClean="0">
                <a:latin typeface="Arial Unicode MS" pitchFamily="34" charset="-128"/>
              </a:rPr>
              <a:t> относятся дефекты выбора участка строительства, оценки грунтов, конструкций, определения нагру-зок, сечений и т. п., к дефектам </a:t>
            </a:r>
            <a:r>
              <a:rPr lang="ru-RU" sz="1800" i="1" smtClean="0">
                <a:latin typeface="Arial Unicode MS" pitchFamily="34" charset="-128"/>
              </a:rPr>
              <a:t>строительства</a:t>
            </a:r>
            <a:r>
              <a:rPr lang="ru-RU" sz="1800" smtClean="0">
                <a:latin typeface="Arial Unicode MS" pitchFamily="34" charset="-128"/>
              </a:rPr>
              <a:t> – нарушения технических условий производства работ, небрежность в отборе материалов, неоправ-данная замена их в ходе строительства; дефекты конструкций заводского изготовления, допущенные в процессе производства элементов и конст-рукций.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По характеру дефекты подразделяются на </a:t>
            </a:r>
            <a:r>
              <a:rPr lang="ru-RU" sz="1800" i="1" smtClean="0">
                <a:latin typeface="Arial Unicode MS" pitchFamily="34" charset="-128"/>
              </a:rPr>
              <a:t>скрытые</a:t>
            </a:r>
            <a:r>
              <a:rPr lang="ru-RU" sz="1800" smtClean="0">
                <a:latin typeface="Arial Unicode MS" pitchFamily="34" charset="-128"/>
              </a:rPr>
              <a:t>, не видимые при внешнем осмотре, и </a:t>
            </a:r>
            <a:r>
              <a:rPr lang="ru-RU" sz="1800" i="1" smtClean="0">
                <a:latin typeface="Arial Unicode MS" pitchFamily="34" charset="-128"/>
              </a:rPr>
              <a:t>явные</a:t>
            </a:r>
            <a:r>
              <a:rPr lang="ru-RU" sz="1800" smtClean="0">
                <a:latin typeface="Arial Unicode MS" pitchFamily="34" charset="-128"/>
              </a:rPr>
              <a:t>.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В общем виде повреждения зданий и отдельных элементов могут харак-теризоваться как: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– осадочные, вызванные деформациями оснований фундаментов;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– конструктивные, связанные с особенностями схем зданий;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– температурно-влажностные, зависящие от технологических режимов изготовления изделий, качества монтажа, соблюдения нормативных требо-ваний по содержанию;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– износовые, связанные с изменением свойств материалов конструкций во времени.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6093" name="Group 13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086225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Массовое поражение древесины по свей длине лежня дереворазрушающими грибами.                        Полное разрушение древесины                              (расслоение на отдельные фрагменты-призмы); побурение древесины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Вздутия и разрушения                               (растрескивания, разрывы) верхнего гидроизоляционного ковра кровли                              на многочисленных участках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7" name="Picture 10" descr="Изображение 1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38512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0" descr="Изображение 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12875"/>
            <a:ext cx="40005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7122" name="Group 18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26878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Биоповреждения (мох) на многочисленных участках.                                                         Растрескивания и разрывы гидроизоляционного ковра на участках примыкания к наружным стенам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Полное разрушение покрытия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выхода вентшахты.                                                    Многочисленные вздутия и расслоения на швах гидроизоляционного ковра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11" name="Picture 9" descr="IMG_8981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611188" y="1484313"/>
            <a:ext cx="38163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2" descr="Изображение 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84313"/>
            <a:ext cx="39497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pPr algn="ctr"/>
            <a:r>
              <a:rPr lang="ru-RU" sz="2800" b="1" smtClean="0">
                <a:latin typeface="Arial" charset="0"/>
              </a:rPr>
              <a:t>ФРАГМЕНТЫ ЭЛЕМЕНТОВ И КОНСТРУКЦИЙ</a:t>
            </a:r>
          </a:p>
        </p:txBody>
      </p:sp>
      <p:graphicFrame>
        <p:nvGraphicFramePr>
          <p:cNvPr id="48140" name="Group 12"/>
          <p:cNvGraphicFramePr>
            <a:graphicFrameLocks noGrp="1"/>
          </p:cNvGraphicFramePr>
          <p:nvPr>
            <p:ph idx="4294967295"/>
          </p:nvPr>
        </p:nvGraphicFramePr>
        <p:xfrm>
          <a:off x="457200" y="1935163"/>
          <a:ext cx="8229600" cy="4268787"/>
        </p:xfrm>
        <a:graphic>
          <a:graphicData uri="http://schemas.openxmlformats.org/drawingml/2006/table">
            <a:tbl>
              <a:tblPr/>
              <a:tblGrid>
                <a:gridCol w="4117975"/>
                <a:gridCol w="4111625"/>
              </a:tblGrid>
              <a:tr h="176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</a:t>
                      </a: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Просадки отмостки на отдельных участках. Многочисленные трещины различного характера шириной раскрытия до 8,0 мм.   Прорастание растений на многочисленных участках.                                                                              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</a:t>
                      </a:r>
                    </a:p>
                    <a:p>
                      <a:pPr marL="273050" marR="0" lvl="0" indent="-1508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Разрушение участков отмостки.                     Отрыв отмостки от наружных стен здания. Трещины различного характера шириной раскрытия до 5,0 мм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5" name="Picture 10" descr="Изображение 1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9655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0" descr="Изображение 071"/>
          <p:cNvPicPr>
            <a:picLocks noChangeAspect="1" noChangeArrowheads="1"/>
          </p:cNvPicPr>
          <p:nvPr/>
        </p:nvPicPr>
        <p:blipFill>
          <a:blip r:embed="rId3"/>
          <a:srcRect t="34084" r="7744"/>
          <a:stretch>
            <a:fillRect/>
          </a:stretch>
        </p:blipFill>
        <p:spPr bwMode="auto">
          <a:xfrm>
            <a:off x="4787900" y="1412875"/>
            <a:ext cx="3671888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>
          <a:xfrm>
            <a:off x="611188" y="765175"/>
            <a:ext cx="8229600" cy="579438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763713" y="1341438"/>
            <a:ext cx="5976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Оценка степеней значимости </a:t>
            </a:r>
          </a:p>
          <a:p>
            <a:pPr algn="ctr"/>
            <a:r>
              <a:rPr lang="ru-RU" b="1">
                <a:solidFill>
                  <a:schemeClr val="tx2"/>
                </a:solidFill>
              </a:rPr>
              <a:t>и распространения дефектов и повреждений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68313" y="2420938"/>
            <a:ext cx="835342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95263">
              <a:tabLst>
                <a:tab pos="730250" algn="l"/>
              </a:tabLst>
            </a:pPr>
            <a:r>
              <a:rPr lang="ru-RU">
                <a:latin typeface="Arial Unicode MS" pitchFamily="34" charset="-128"/>
              </a:rPr>
              <a:t>      Оценку технического состояния строительных конструкций производят по отдельным группам показателей эксплуатационных качеств.</a:t>
            </a:r>
          </a:p>
          <a:p>
            <a:pPr indent="195263">
              <a:tabLst>
                <a:tab pos="730250" algn="l"/>
              </a:tabLst>
            </a:pPr>
            <a:r>
              <a:rPr lang="ru-RU">
                <a:latin typeface="Arial Unicode MS" pitchFamily="34" charset="-128"/>
              </a:rPr>
              <a:t>      При оценке показателей несущей способности конструкций дефекты, для отнесения их к </a:t>
            </a:r>
            <a:r>
              <a:rPr lang="ru-RU" i="1">
                <a:latin typeface="Arial Unicode MS" pitchFamily="34" charset="-128"/>
              </a:rPr>
              <a:t>критическим </a:t>
            </a:r>
            <a:r>
              <a:rPr lang="ru-RU">
                <a:latin typeface="Arial Unicode MS" pitchFamily="34" charset="-128"/>
              </a:rPr>
              <a:t>(1 класс), </a:t>
            </a:r>
            <a:r>
              <a:rPr lang="ru-RU" i="1">
                <a:latin typeface="Arial Unicode MS" pitchFamily="34" charset="-128"/>
              </a:rPr>
              <a:t>значительным</a:t>
            </a:r>
            <a:r>
              <a:rPr lang="ru-RU">
                <a:latin typeface="Arial Unicode MS" pitchFamily="34" charset="-128"/>
              </a:rPr>
              <a:t> (2 класс) или </a:t>
            </a:r>
            <a:r>
              <a:rPr lang="ru-RU" i="1">
                <a:latin typeface="Arial Unicode MS" pitchFamily="34" charset="-128"/>
              </a:rPr>
              <a:t>ма-лозначительным </a:t>
            </a:r>
            <a:r>
              <a:rPr lang="ru-RU">
                <a:latin typeface="Arial Unicode MS" pitchFamily="34" charset="-128"/>
              </a:rPr>
              <a:t>(3 класс), подразделяют </a:t>
            </a:r>
            <a:r>
              <a:rPr lang="ru-RU" i="1">
                <a:latin typeface="Arial Unicode MS" pitchFamily="34" charset="-128"/>
              </a:rPr>
              <a:t>на две группы</a:t>
            </a:r>
            <a:r>
              <a:rPr lang="ru-RU">
                <a:latin typeface="Arial Unicode MS" pitchFamily="34" charset="-128"/>
              </a:rPr>
              <a:t>:</a:t>
            </a:r>
          </a:p>
          <a:p>
            <a:pPr indent="195263">
              <a:tabLst>
                <a:tab pos="730250" algn="l"/>
              </a:tabLst>
            </a:pPr>
            <a:r>
              <a:rPr lang="ru-RU">
                <a:latin typeface="Arial Unicode MS" pitchFamily="34" charset="-128"/>
              </a:rPr>
              <a:t>      а) дефекты, которые характеризуются показателями эксплуатационных качеств, имеющие нормируемые числовые значения;</a:t>
            </a:r>
          </a:p>
          <a:p>
            <a:pPr indent="195263">
              <a:tabLst>
                <a:tab pos="730250" algn="l"/>
              </a:tabLst>
            </a:pPr>
            <a:r>
              <a:rPr lang="ru-RU">
                <a:latin typeface="Arial Unicode MS" pitchFamily="34" charset="-128"/>
              </a:rPr>
              <a:t>      б) дефекты, связанные с нарушением технологии производства работ или повреждения, не имеющие нормируемых числовых значений.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Grp="1"/>
          </p:cNvSpPr>
          <p:nvPr>
            <p:ph type="title"/>
          </p:nvPr>
        </p:nvSpPr>
        <p:spPr>
          <a:xfrm>
            <a:off x="539750" y="620713"/>
            <a:ext cx="8229600" cy="650875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sz="half" idx="1"/>
          </p:nvPr>
        </p:nvSpPr>
        <p:spPr>
          <a:xfrm>
            <a:off x="395288" y="1341438"/>
            <a:ext cx="8497887" cy="23050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rgbClr val="000000"/>
                </a:solidFill>
                <a:latin typeface="Arial Unicode MS" pitchFamily="34" charset="-128"/>
              </a:rPr>
              <a:t>        Для дефектов перечисления а) класс дефекта определяют по значению превышения или занижения (в худшую сторону) фактического значения контролируемого параметра </a:t>
            </a:r>
            <a:r>
              <a:rPr lang="ru-RU" sz="1800" i="1" smtClean="0">
                <a:solidFill>
                  <a:srgbClr val="000000"/>
                </a:solidFill>
                <a:latin typeface="Arial Unicode MS" pitchFamily="34" charset="-128"/>
              </a:rPr>
              <a:t>Хi </a:t>
            </a:r>
            <a:r>
              <a:rPr lang="ru-RU" sz="1800" smtClean="0">
                <a:solidFill>
                  <a:srgbClr val="000000"/>
                </a:solidFill>
                <a:latin typeface="Arial Unicode MS" pitchFamily="34" charset="-128"/>
              </a:rPr>
              <a:t>по сравнению с его предельным (макси-мальным или минимальным) значением по следующей формуле:</a:t>
            </a:r>
            <a:endParaRPr lang="ru-RU" sz="1800" smtClean="0">
              <a:latin typeface="Arial Unicode MS" pitchFamily="34" charset="-128"/>
            </a:endParaRPr>
          </a:p>
          <a:p>
            <a:endParaRPr lang="ru-RU" sz="1800" smtClean="0">
              <a:latin typeface="Arial Unicode MS" pitchFamily="34" charset="-128"/>
            </a:endParaRPr>
          </a:p>
          <a:p>
            <a:pPr>
              <a:buFont typeface="Wingdings 2" pitchFamily="18" charset="2"/>
              <a:buNone/>
            </a:pPr>
            <a:endParaRPr lang="ru-RU" sz="2200" smtClean="0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3708400" y="2708275"/>
          <a:ext cx="1728788" cy="696913"/>
        </p:xfrm>
        <a:graphic>
          <a:graphicData uri="http://schemas.openxmlformats.org/presentationml/2006/ole">
            <p:oleObj spid="_x0000_s63492" r:id="rId3" imgW="914400" imgH="368300" progId="Equation.DSMT4">
              <p:embed/>
            </p:oleObj>
          </a:graphicData>
        </a:graphic>
      </p:graphicFrame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611188" y="3565525"/>
            <a:ext cx="82073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4194175" algn="l"/>
              </a:tabLst>
            </a:pPr>
            <a:r>
              <a:rPr lang="ru-RU"/>
              <a:t>где </a:t>
            </a:r>
            <a:r>
              <a:rPr lang="ru-RU" i="1"/>
              <a:t>Хi – </a:t>
            </a:r>
            <a:r>
              <a:rPr lang="ru-RU"/>
              <a:t>фактическое значение контролируемого параметра;         </a:t>
            </a:r>
            <a:endParaRPr lang="ru-RU" i="1"/>
          </a:p>
          <a:p>
            <a:pPr>
              <a:tabLst>
                <a:tab pos="4194175" algn="l"/>
              </a:tabLst>
            </a:pPr>
            <a:r>
              <a:rPr lang="ru-RU" i="1"/>
              <a:t>Х</a:t>
            </a:r>
            <a:r>
              <a:rPr lang="ru-RU"/>
              <a:t>min(max) – предельные значения контролируемого параметра.</a:t>
            </a:r>
          </a:p>
          <a:p>
            <a:pPr>
              <a:tabLst>
                <a:tab pos="4194175" algn="l"/>
              </a:tabLst>
            </a:pPr>
            <a:r>
              <a:rPr lang="ru-RU"/>
              <a:t>     Предельные значения </a:t>
            </a:r>
            <a:r>
              <a:rPr lang="ru-RU" i="1"/>
              <a:t>Х</a:t>
            </a:r>
            <a:r>
              <a:rPr lang="ru-RU"/>
              <a:t>min(max) определяют в соответствии с проектной документацией и ТНПА. При этом:</a:t>
            </a:r>
          </a:p>
          <a:p>
            <a:pPr>
              <a:tabLst>
                <a:tab pos="4194175" algn="l"/>
              </a:tabLst>
            </a:pPr>
            <a:r>
              <a:rPr lang="ru-RU"/>
              <a:t>     – критическому дефекту соответствует ∆ &gt; 40 %;</a:t>
            </a:r>
          </a:p>
          <a:p>
            <a:pPr>
              <a:tabLst>
                <a:tab pos="4194175" algn="l"/>
              </a:tabLst>
            </a:pPr>
            <a:r>
              <a:rPr lang="ru-RU"/>
              <a:t>     – значительному дефекту соответствует 10 &lt; ∆ ≤ 40 %;</a:t>
            </a:r>
          </a:p>
          <a:p>
            <a:pPr>
              <a:tabLst>
                <a:tab pos="4194175" algn="l"/>
              </a:tabLst>
            </a:pPr>
            <a:r>
              <a:rPr lang="ru-RU"/>
              <a:t>     – малозначительному дефекту соответствует ∆ ≤ 10 %.</a:t>
            </a:r>
          </a:p>
          <a:p>
            <a:pPr>
              <a:tabLst>
                <a:tab pos="4194175" algn="l"/>
              </a:tabLst>
            </a:pPr>
            <a:r>
              <a:rPr lang="ru-RU"/>
              <a:t>     Для дефектов группы б) отнесение дефекта к определенному классу производит аттестованный специалист по обследованию зданий на осно-ве анализа последствий дефекта, степени его влияния на основные пока-затели эксплуатационных качеств рассматриваемого элемента здания.</a:t>
            </a:r>
          </a:p>
          <a:p>
            <a:pPr>
              <a:tabLst>
                <a:tab pos="4194175" algn="l"/>
              </a:tabLst>
            </a:pPr>
            <a:r>
              <a:rPr lang="ru-RU"/>
              <a:t>  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579437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xfrm>
            <a:off x="395288" y="1700213"/>
            <a:ext cx="8229600" cy="4392612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" charset="0"/>
              </a:rPr>
              <a:t>        </a:t>
            </a:r>
            <a:r>
              <a:rPr lang="ru-RU" sz="1800" smtClean="0">
                <a:latin typeface="Arial Unicode MS" pitchFamily="34" charset="-128"/>
              </a:rPr>
              <a:t>Различают </a:t>
            </a:r>
            <a:r>
              <a:rPr lang="ru-RU" sz="1800" i="1" smtClean="0">
                <a:latin typeface="Arial Unicode MS" pitchFamily="34" charset="-128"/>
              </a:rPr>
              <a:t>две степени ответственности</a:t>
            </a:r>
            <a:r>
              <a:rPr lang="ru-RU" sz="1800" smtClean="0">
                <a:latin typeface="Arial Unicode MS" pitchFamily="34" charset="-128"/>
              </a:rPr>
              <a:t> элемента или его участка, в котором обнаружен дефект. К степени ответственности 1 относятся элементы или их составные части (для сложных элементов), локальный отказ которых может привести к полному или ограниченному отказу си</a:t>
            </a:r>
            <a:r>
              <a:rPr lang="ru-RU" sz="1800" smtClean="0">
                <a:latin typeface="Arial" charset="0"/>
              </a:rPr>
              <a:t>-</a:t>
            </a:r>
            <a:r>
              <a:rPr lang="ru-RU" sz="1800" smtClean="0">
                <a:latin typeface="Arial Unicode MS" pitchFamily="34" charset="-128"/>
              </a:rPr>
              <a:t>стемы элементов, значительному снижению показателей эксплуатаци</a:t>
            </a:r>
            <a:r>
              <a:rPr lang="ru-RU" sz="1800" smtClean="0">
                <a:latin typeface="Arial" charset="0"/>
              </a:rPr>
              <a:t>-</a:t>
            </a:r>
            <a:r>
              <a:rPr lang="ru-RU" sz="1800" smtClean="0">
                <a:latin typeface="Arial Unicode MS" pitchFamily="34" charset="-128"/>
              </a:rPr>
              <a:t>онных качеств конструкций или помещений, существенному ухудшению основных технико-экономических показателей.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" charset="0"/>
              </a:rPr>
              <a:t>        </a:t>
            </a:r>
            <a:r>
              <a:rPr lang="ru-RU" sz="1800" smtClean="0">
                <a:latin typeface="Arial Unicode MS" pitchFamily="34" charset="-128"/>
              </a:rPr>
              <a:t>К  степени  ответственности  2  относятся  элементы  или  их  состав</a:t>
            </a:r>
            <a:r>
              <a:rPr lang="ru-RU" sz="1800" smtClean="0">
                <a:latin typeface="Arial" charset="0"/>
              </a:rPr>
              <a:t>-</a:t>
            </a:r>
            <a:r>
              <a:rPr lang="ru-RU" sz="1800" smtClean="0">
                <a:latin typeface="Arial Unicode MS" pitchFamily="34" charset="-128"/>
              </a:rPr>
              <a:t>ные  части,  не  относящиеся к степени ответственности 1.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" charset="0"/>
              </a:rPr>
              <a:t>        </a:t>
            </a:r>
            <a:r>
              <a:rPr lang="ru-RU" sz="1800" smtClean="0">
                <a:latin typeface="Arial Unicode MS" pitchFamily="34" charset="-128"/>
              </a:rPr>
              <a:t>По количеству (степени распространения) дефектов в элементе или на рассматриваемом участке элемента </a:t>
            </a:r>
            <a:r>
              <a:rPr lang="ru-RU" sz="1800" i="1" smtClean="0">
                <a:latin typeface="Arial Unicode MS" pitchFamily="34" charset="-128"/>
              </a:rPr>
              <a:t>различают:</a:t>
            </a:r>
            <a:endParaRPr lang="ru-RU" sz="1800" smtClean="0">
              <a:latin typeface="Arial Unicode MS" pitchFamily="34" charset="-128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" charset="0"/>
              </a:rPr>
              <a:t>        </a:t>
            </a:r>
            <a:r>
              <a:rPr lang="ru-RU" sz="1800" smtClean="0">
                <a:latin typeface="Arial Unicode MS" pitchFamily="34" charset="-128"/>
              </a:rPr>
              <a:t>а) единичные дефекты, занимающие до 10 % включительно площади, линейного размера или количества;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" charset="0"/>
              </a:rPr>
              <a:t>        </a:t>
            </a:r>
            <a:r>
              <a:rPr lang="ru-RU" sz="1800" smtClean="0">
                <a:latin typeface="Arial Unicode MS" pitchFamily="34" charset="-128"/>
              </a:rPr>
              <a:t>б) многочисленные дефекты, занимающие св. 10 % до 40 % включи</a:t>
            </a:r>
            <a:r>
              <a:rPr lang="ru-RU" sz="1800" smtClean="0">
                <a:latin typeface="Arial" charset="0"/>
              </a:rPr>
              <a:t>-</a:t>
            </a:r>
            <a:r>
              <a:rPr lang="ru-RU" sz="1800" smtClean="0">
                <a:latin typeface="Arial Unicode MS" pitchFamily="34" charset="-128"/>
              </a:rPr>
              <a:t>тельно площади,  линейного размера или количества;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" charset="0"/>
              </a:rPr>
              <a:t>        </a:t>
            </a:r>
            <a:r>
              <a:rPr lang="ru-RU" sz="1800" smtClean="0">
                <a:latin typeface="Arial Unicode MS" pitchFamily="34" charset="-128"/>
              </a:rPr>
              <a:t>в) массовые дефекты, занимающие св. 40 % площади, линейного раз</a:t>
            </a:r>
            <a:r>
              <a:rPr lang="ru-RU" sz="1800" smtClean="0">
                <a:latin typeface="Arial" charset="0"/>
              </a:rPr>
              <a:t>-</a:t>
            </a:r>
            <a:r>
              <a:rPr lang="ru-RU" sz="1800" smtClean="0">
                <a:latin typeface="Arial Unicode MS" pitchFamily="34" charset="-128"/>
              </a:rPr>
              <a:t>мера или количества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650875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xfrm>
            <a:off x="468313" y="1557338"/>
            <a:ext cx="8229600" cy="4389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Классификация причин, вызывающих повреждения представлена на рисунке 1.</a:t>
            </a:r>
          </a:p>
          <a:p>
            <a:pPr>
              <a:buFont typeface="Wingdings 2" pitchFamily="18" charset="2"/>
              <a:buNone/>
            </a:pPr>
            <a:endParaRPr lang="ru-RU" sz="1800" smtClean="0">
              <a:latin typeface="Arial Unicode MS" pitchFamily="34" charset="-128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1331913" y="2276475"/>
          <a:ext cx="6335712" cy="4146550"/>
        </p:xfrm>
        <a:graphic>
          <a:graphicData uri="http://schemas.openxmlformats.org/presentationml/2006/ole">
            <p:oleObj spid="_x0000_s56324" r:id="rId3" imgW="5517937" imgH="3502843" progId="Visio.Drawing.11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539750" y="692150"/>
            <a:ext cx="8229600" cy="579438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468313" y="1817688"/>
            <a:ext cx="8229600" cy="4275137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/>
              <a:t>          </a:t>
            </a:r>
            <a:r>
              <a:rPr lang="ru-RU" sz="1800" smtClean="0">
                <a:latin typeface="Arial Unicode MS" pitchFamily="34" charset="-128"/>
              </a:rPr>
              <a:t>Повреждения от силовых воздействий чаще всего проявляются в результате перегрузки элементов конструкций, а также от динамических и вибрационных воздействий, возникающих от оборудования, установленного с нарушением технологических норм проектирования.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 Повреждения от механических воздействий возникают в результате неправильной транспортировки, складирования и монтажа конструкций; подвески к конструкциям тяжелых деталей при ремонте оборудования; нарушения правил технической эксплуатации зданий.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  Повреждения от физических воздействий появляются в результате близкого расположения элементов конструкций к источникам тепловыделения, а также при воздействии отрицательных температур.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  Повреждения от химических воздействий проявляются в различных видах коррозии стальных, бетонных и железобетонных конструкций и являются одним из существенных факторов преждевременного износа строительных конструкций.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650875"/>
          </a:xfrm>
        </p:spPr>
        <p:txBody>
          <a:bodyPr/>
          <a:lstStyle/>
          <a:p>
            <a:pPr algn="ctr"/>
            <a:r>
              <a:rPr lang="ru-RU" sz="3200" smtClean="0">
                <a:latin typeface="Arial" charset="0"/>
              </a:rPr>
              <a:t>ДЕФЕКТЫ И ПОВРЕЖДЕНИЯ</a:t>
            </a: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68313" y="1817688"/>
            <a:ext cx="8229600" cy="5040312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 Повреждения от атмосферных воздействий возникают в результате воздействия атмосферной влаги, перегрузки покрытий снегом и зна-чительными отложениями производственной пыли вблизи источников их выделений.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 В зависимости </a:t>
            </a:r>
            <a:r>
              <a:rPr lang="ru-RU" sz="1800" i="1" smtClean="0">
                <a:latin typeface="Arial Unicode MS" pitchFamily="34" charset="-128"/>
              </a:rPr>
              <a:t>от характера процессов</a:t>
            </a:r>
            <a:r>
              <a:rPr lang="ru-RU" sz="1800" smtClean="0">
                <a:latin typeface="Arial Unicode MS" pitchFamily="34" charset="-128"/>
              </a:rPr>
              <a:t>, приводящих к разрушению, повреждения бывают: </a:t>
            </a:r>
            <a:endParaRPr lang="ru-RU" sz="1800" i="1" smtClean="0">
              <a:latin typeface="Arial Unicode MS" pitchFamily="34" charset="-128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Arial Unicode MS" pitchFamily="34" charset="-128"/>
              </a:rPr>
              <a:t>         – </a:t>
            </a:r>
            <a:r>
              <a:rPr lang="ru-RU" sz="1800" smtClean="0">
                <a:latin typeface="Arial Unicode MS" pitchFamily="34" charset="-128"/>
              </a:rPr>
              <a:t>механические (приложение сверхрасчетной нагрузки от оборудо-вания; деформации грунтов оснований; сейсмическое воздействие; механическое повреждение); </a:t>
            </a:r>
            <a:endParaRPr lang="ru-RU" sz="1800" i="1" smtClean="0">
              <a:latin typeface="Arial Unicode MS" pitchFamily="34" charset="-128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Arial Unicode MS" pitchFamily="34" charset="-128"/>
              </a:rPr>
              <a:t>         – </a:t>
            </a:r>
            <a:r>
              <a:rPr lang="ru-RU" sz="1800" smtClean="0">
                <a:latin typeface="Arial Unicode MS" pitchFamily="34" charset="-128"/>
              </a:rPr>
              <a:t>физико-химические (окисление, коррозия, вызванные растворами солей, кислот, щелочей, грунтовой влаги; воздействие электрического тока, биологических процессов).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>
                <a:latin typeface="Arial Unicode MS" pitchFamily="34" charset="-128"/>
              </a:rPr>
              <a:t>          Чаще всего здания и конструктивные элементы преждевременно выходят из строя от суммарного воздействия вышеперечисленных фак-торов.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6"/>
          <p:cNvSpPr>
            <a:spLocks noChangeArrowheads="1"/>
          </p:cNvSpPr>
          <p:nvPr/>
        </p:nvSpPr>
        <p:spPr bwMode="auto">
          <a:xfrm>
            <a:off x="1543050" y="1681163"/>
            <a:ext cx="30305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9395" name="Rectangle 28"/>
          <p:cNvSpPr>
            <a:spLocks noChangeArrowheads="1"/>
          </p:cNvSpPr>
          <p:nvPr/>
        </p:nvSpPr>
        <p:spPr bwMode="auto">
          <a:xfrm>
            <a:off x="1543050" y="1681163"/>
            <a:ext cx="30273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350" name="Group 14"/>
          <p:cNvGraphicFramePr>
            <a:graphicFrameLocks noGrp="1"/>
          </p:cNvGraphicFramePr>
          <p:nvPr/>
        </p:nvGraphicFramePr>
        <p:xfrm>
          <a:off x="755650" y="404813"/>
          <a:ext cx="7561263" cy="4437062"/>
        </p:xfrm>
        <a:graphic>
          <a:graphicData uri="http://schemas.openxmlformats.org/drawingml/2006/table">
            <a:tbl>
              <a:tblPr/>
              <a:tblGrid>
                <a:gridCol w="3783013"/>
                <a:gridCol w="3778250"/>
              </a:tblGrid>
              <a:tr h="242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25"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273050" marR="0" lvl="0" indent="-1508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01" name="Rectangle 77"/>
          <p:cNvSpPr>
            <a:spLocks noGrp="1"/>
          </p:cNvSpPr>
          <p:nvPr>
            <p:ph type="title" idx="4294967295"/>
          </p:nvPr>
        </p:nvSpPr>
        <p:spPr>
          <a:xfrm>
            <a:off x="179388" y="5589588"/>
            <a:ext cx="5003800" cy="377825"/>
          </a:xfrm>
        </p:spPr>
        <p:txBody>
          <a:bodyPr/>
          <a:lstStyle/>
          <a:p>
            <a:pPr algn="ctr" eaLnBrk="1" hangingPunct="1"/>
            <a: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ОБРУШЕНИЕ ЭЛЕМЕНТОВ </a:t>
            </a:r>
            <a:b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 КОНСТРУКЦИЙ </a:t>
            </a:r>
            <a:b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СТРОЯЩЕЙСЯ ШКОЛЫ</a:t>
            </a:r>
          </a:p>
        </p:txBody>
      </p:sp>
      <p:pic>
        <p:nvPicPr>
          <p:cNvPr id="59402" name="Picture 12" descr="DSCF88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4752975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5" descr="DSCF88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052513"/>
            <a:ext cx="3313112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6" descr="DSCF88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89363"/>
            <a:ext cx="33274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6"/>
          <p:cNvSpPr>
            <a:spLocks noChangeArrowheads="1"/>
          </p:cNvSpPr>
          <p:nvPr/>
        </p:nvSpPr>
        <p:spPr bwMode="auto">
          <a:xfrm>
            <a:off x="1543050" y="1681163"/>
            <a:ext cx="30305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6" name="Rectangle 77"/>
          <p:cNvSpPr>
            <a:spLocks noGrp="1"/>
          </p:cNvSpPr>
          <p:nvPr>
            <p:ph type="title" idx="4294967295"/>
          </p:nvPr>
        </p:nvSpPr>
        <p:spPr>
          <a:xfrm>
            <a:off x="1187450" y="5084763"/>
            <a:ext cx="4032250" cy="8112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ОБРУШЕНИЕ </a:t>
            </a:r>
            <a:b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ПЛИТЫ ПОКРЫТИЯ</a:t>
            </a:r>
            <a:b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ПРОМЫШЛЕННОГО ЗДАНИЯ</a:t>
            </a:r>
          </a:p>
        </p:txBody>
      </p:sp>
      <p:pic>
        <p:nvPicPr>
          <p:cNvPr id="1638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4968875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6" descr="DSCF28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125538"/>
            <a:ext cx="309562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7" descr="DSCF28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3716338"/>
            <a:ext cx="3095625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0" y="2700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0" y="2700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4" name="Rectangle 15"/>
          <p:cNvSpPr>
            <a:spLocks noChangeArrowheads="1"/>
          </p:cNvSpPr>
          <p:nvPr/>
        </p:nvSpPr>
        <p:spPr bwMode="auto">
          <a:xfrm>
            <a:off x="0" y="2700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6" name="Rectangle 77"/>
          <p:cNvSpPr>
            <a:spLocks/>
          </p:cNvSpPr>
          <p:nvPr/>
        </p:nvSpPr>
        <p:spPr bwMode="auto">
          <a:xfrm>
            <a:off x="755650" y="4868863"/>
            <a:ext cx="439261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ОБРУШЕНИЕ УЧАСТКА ПЕШЕХОДНОЙ ДОРОЖКИ ПУТЕПРОВОДА </a:t>
            </a:r>
          </a:p>
        </p:txBody>
      </p:sp>
      <p:pic>
        <p:nvPicPr>
          <p:cNvPr id="17416" name="Picture 41" descr="DSCF26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052513"/>
            <a:ext cx="3097213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42" descr="DSCF26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4824412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45" descr="DSCF2666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5651500" y="3644900"/>
            <a:ext cx="309721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1266</TotalTime>
  <Words>1653</Words>
  <Application>Microsoft Office PowerPoint</Application>
  <PresentationFormat>Экран (4:3)</PresentationFormat>
  <Paragraphs>362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Arial</vt:lpstr>
      <vt:lpstr>Calibri</vt:lpstr>
      <vt:lpstr>Constantia</vt:lpstr>
      <vt:lpstr>Wingdings 2</vt:lpstr>
      <vt:lpstr>Times New Roman</vt:lpstr>
      <vt:lpstr>Arial Unicode MS</vt:lpstr>
      <vt:lpstr>Поток</vt:lpstr>
      <vt:lpstr>Поток</vt:lpstr>
      <vt:lpstr>Поток</vt:lpstr>
      <vt:lpstr>Поток</vt:lpstr>
      <vt:lpstr>Visio.Drawing.11</vt:lpstr>
      <vt:lpstr>Equation.DSMT4</vt:lpstr>
      <vt:lpstr>Слайд 1</vt:lpstr>
      <vt:lpstr>ДЕФЕКТЫ И ПОВРЕЖДЕНИЯ</vt:lpstr>
      <vt:lpstr>ДЕФЕКТЫ И ПОВРЕЖДЕНИЯ</vt:lpstr>
      <vt:lpstr>ДЕФЕКТЫ И ПОВРЕЖДЕНИЯ</vt:lpstr>
      <vt:lpstr>ДЕФЕКТЫ И ПОВРЕЖДЕНИЯ</vt:lpstr>
      <vt:lpstr>ДЕФЕКТЫ И ПОВРЕЖДЕНИЯ</vt:lpstr>
      <vt:lpstr>ОБРУШЕНИЕ ЭЛЕМЕНТОВ  И КОНСТРУКЦИЙ  СТРОЯЩЕЙСЯ ШКОЛЫ</vt:lpstr>
      <vt:lpstr>ОБРУШЕНИЕ  ПЛИТЫ ПОКРЫТИЯ ПРОМЫШЛЕННОГО ЗДАНИЯ</vt:lpstr>
      <vt:lpstr>Слайд 9</vt:lpstr>
      <vt:lpstr>Слайд 10</vt:lpstr>
      <vt:lpstr>Слайд 11</vt:lpstr>
      <vt:lpstr>ФРАГМЕНТЫ ЭЛЕМЕНТОВ И КОНСТРУКЦИЙ</vt:lpstr>
      <vt:lpstr>   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ФРАГМЕНТЫ ЭЛЕМЕНТОВ И КОНСТРУКЦИЙ</vt:lpstr>
      <vt:lpstr>ДЕФЕКТЫ И ПОВРЕЖДЕНИЯ</vt:lpstr>
      <vt:lpstr>ДЕФЕКТЫ И ПОВРЕЖДЕНИЯ</vt:lpstr>
      <vt:lpstr>ДЕФЕКТЫ И ПОВРЕЖДЕНИЯ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теплоизоляционные материалы и их экологическая эффективность</dc:title>
  <dc:creator>Admin</dc:creator>
  <cp:lastModifiedBy>Администратор</cp:lastModifiedBy>
  <cp:revision>200</cp:revision>
  <dcterms:created xsi:type="dcterms:W3CDTF">2013-06-09T21:12:21Z</dcterms:created>
  <dcterms:modified xsi:type="dcterms:W3CDTF">2020-05-04T13:09:32Z</dcterms:modified>
</cp:coreProperties>
</file>