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5" r:id="rId9"/>
    <p:sldId id="268" r:id="rId10"/>
    <p:sldId id="270" r:id="rId11"/>
    <p:sldId id="267" r:id="rId12"/>
    <p:sldId id="271" r:id="rId13"/>
    <p:sldId id="266" r:id="rId14"/>
    <p:sldId id="272" r:id="rId15"/>
    <p:sldId id="264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3E"/>
    <a:srgbClr val="47627F"/>
    <a:srgbClr val="BF3C48"/>
    <a:srgbClr val="856E45"/>
    <a:srgbClr val="6F267F"/>
    <a:srgbClr val="FECB00"/>
    <a:srgbClr val="729F11"/>
    <a:srgbClr val="111E31"/>
    <a:srgbClr val="F7E8E1"/>
    <a:srgbClr val="F1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50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10" y="1796606"/>
            <a:ext cx="5399967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D613E"/>
                </a:solidFill>
                <a:latin typeface="+mn-lt"/>
              </a:rPr>
              <a:t>Универсальный дизайн салона электробуса</a:t>
            </a:r>
            <a:endParaRPr lang="en-US" b="1" dirty="0">
              <a:solidFill>
                <a:srgbClr val="ED613E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681" y="4819932"/>
            <a:ext cx="4992624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 студенты гр. П-65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Рябина А.В. И Титаренко А.Е.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3973" y="121867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салона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598" y="826909"/>
            <a:ext cx="811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Вертикальное крепление велосипеда у «гармошки»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sun9-54.userapi.com/impf/S2Sf3s8nt9QomtKeueiYz1JEP48LkAaqfizRZw/v2yV46jRnlA.jpg?size=1333x1000&amp;quality=96&amp;proxy=1&amp;sign=e6b494309a33fdabafa1e0314bdec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" y="1350129"/>
            <a:ext cx="7019449" cy="526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7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2548" y="243839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салона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cdn.lifehacker.ru/wp-content/uploads/2016/02/150220_Bike-Rack_27_145589306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12644"/>
          <a:stretch/>
        </p:blipFill>
        <p:spPr bwMode="auto">
          <a:xfrm>
            <a:off x="1081768" y="1431286"/>
            <a:ext cx="6632121" cy="509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598" y="826909"/>
            <a:ext cx="851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крепления велосипедов снаружи электробуса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4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2548" y="243839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салона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s://sun9-14.userapi.com/impf/0_Qbtokk0Qnj7gCVHSMDB2MKNKoHEDZyspK3Lg/ZP50hU8ZXZc.jpg?size=1333x1000&amp;quality=96&amp;proxy=1&amp;sign=523d1f0e03ad950b05a13b01767afc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362667"/>
            <a:ext cx="6906283" cy="51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598" y="826909"/>
            <a:ext cx="6281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Тактильная карта </a:t>
            </a:r>
            <a:r>
              <a:rPr lang="ru-RU" sz="2800" dirty="0">
                <a:solidFill>
                  <a:schemeClr val="bg1"/>
                </a:solidFill>
              </a:rPr>
              <a:t>и тактильная </a:t>
            </a:r>
            <a:r>
              <a:rPr lang="ru-RU" sz="2800" dirty="0" smtClean="0">
                <a:solidFill>
                  <a:schemeClr val="bg1"/>
                </a:solidFill>
              </a:rPr>
              <a:t>дорожка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2548" y="320039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салона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224" y="1128084"/>
            <a:ext cx="8262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Универсальный автомат поддерживает </a:t>
            </a:r>
            <a:r>
              <a:rPr lang="ru-RU" sz="2800" dirty="0">
                <a:solidFill>
                  <a:schemeClr val="bg1"/>
                </a:solidFill>
              </a:rPr>
              <a:t>«временную» систему оплаты, что очень удобно и распространено в развитых странах.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sun9-58.userapi.com/impf/SbwQOOjfVlsXCyz4xDp5VZaAJrvfRWwi5cbu7A/B-4AE8ObaCE.jpg?size=1333x1000&amp;quality=96&amp;proxy=1&amp;sign=74270dc8f05ca63c2b50cc4308368e4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15415" r="82852" b="55813"/>
          <a:stretch/>
        </p:blipFill>
        <p:spPr bwMode="auto">
          <a:xfrm>
            <a:off x="652597" y="2603549"/>
            <a:ext cx="3014528" cy="3821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10025" y="2741679"/>
            <a:ext cx="53244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Также </a:t>
            </a:r>
            <a:r>
              <a:rPr lang="ru-RU" sz="2800" dirty="0" smtClean="0">
                <a:solidFill>
                  <a:schemeClr val="bg1"/>
                </a:solidFill>
              </a:rPr>
              <a:t>в электробусе есть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индукционная </a:t>
            </a:r>
            <a:r>
              <a:rPr lang="ru-RU" sz="2800" dirty="0" smtClean="0">
                <a:solidFill>
                  <a:schemeClr val="bg1"/>
                </a:solidFill>
              </a:rPr>
              <a:t>петля для слабослышащих.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0025" y="43552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Комфортную температуру во время поездки обеспечит система климат-контроля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2548" y="360719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салона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548" y="1210491"/>
            <a:ext cx="86342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</a:t>
            </a:r>
            <a:r>
              <a:rPr lang="ru-RU" sz="2800" dirty="0" smtClean="0">
                <a:solidFill>
                  <a:schemeClr val="bg1"/>
                </a:solidFill>
              </a:rPr>
              <a:t>онцепция </a:t>
            </a:r>
            <a:r>
              <a:rPr lang="ru-RU" sz="2800" dirty="0">
                <a:solidFill>
                  <a:schemeClr val="bg1"/>
                </a:solidFill>
              </a:rPr>
              <a:t>предусматривает иное цветовое решение </a:t>
            </a:r>
            <a:r>
              <a:rPr lang="ru-RU" sz="2800" dirty="0" smtClean="0">
                <a:solidFill>
                  <a:schemeClr val="bg1"/>
                </a:solidFill>
              </a:rPr>
              <a:t>салона. Вместо </a:t>
            </a:r>
            <a:r>
              <a:rPr lang="ru-RU" sz="2800" dirty="0">
                <a:solidFill>
                  <a:schemeClr val="bg1"/>
                </a:solidFill>
              </a:rPr>
              <a:t>привычных светлых оттенков было решено окрасить салон в более темные успокаивающие цвета. </a:t>
            </a:r>
            <a:r>
              <a:rPr lang="ru-RU" sz="2800" dirty="0">
                <a:solidFill>
                  <a:schemeClr val="bg1"/>
                </a:solidFill>
              </a:rPr>
              <a:t>Нейтральные серо-бежевые цвета оживлены сочным оранжевым цветом.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0" y="3887932"/>
            <a:ext cx="8270871" cy="225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1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2548" y="129539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заключение: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48" y="828675"/>
            <a:ext cx="8824776" cy="593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</a:t>
            </a:r>
            <a:r>
              <a:rPr lang="ru-RU" sz="2400" spc="-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общественного городского транспорта более современный, комфортный и универсальный, чем используемый в любом другом транспорте Беларуси. </a:t>
            </a:r>
            <a:endParaRPr lang="ru-RU" sz="2400" spc="-5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отличается </a:t>
            </a:r>
            <a:r>
              <a:rPr lang="ru-RU" sz="2400" spc="-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повышенной комфортностью и удобством проезда для всех категорий пассажиров, в том числе и для лиц с ограниченной мобильностью.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первоначальные </a:t>
            </a:r>
            <a:r>
              <a:rPr lang="ru-RU" sz="2400" spc="-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капитальные затраты на такой электробус довольно велики, но самое главное, что мы получим общественный транспорт, которая во всех отношениях будет лучше других и удовлетворит потребности всех граждан.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</a:t>
            </a:r>
            <a:r>
              <a:rPr lang="ru-RU" sz="2400" spc="-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электробус позволит привлечь больше людей пересесть с личных автомобилей на общественный транспорт, что поможет решить некоторые проблемы города, в том числе проблему пробок и экологический вопрос.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1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10" y="1796606"/>
            <a:ext cx="5399967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D613E"/>
                </a:solidFill>
                <a:latin typeface="+mn-lt"/>
              </a:rPr>
              <a:t>Спасибо за внимание</a:t>
            </a:r>
            <a:endParaRPr lang="en-US" b="1" dirty="0">
              <a:solidFill>
                <a:srgbClr val="ED61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51" y="339634"/>
            <a:ext cx="8290562" cy="1881049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Универсальный дизайн</a:t>
            </a:r>
            <a:r>
              <a:rPr lang="ru-RU" sz="5400" dirty="0" smtClean="0">
                <a:solidFill>
                  <a:schemeClr val="bg2"/>
                </a:solidFill>
              </a:rPr>
              <a:t/>
            </a:r>
            <a:br>
              <a:rPr lang="ru-RU" sz="54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Важно </a:t>
            </a:r>
            <a:r>
              <a:rPr lang="ru-RU" sz="2800" dirty="0">
                <a:solidFill>
                  <a:schemeClr val="bg1"/>
                </a:solidFill>
              </a:rPr>
              <a:t>сделать </a:t>
            </a:r>
            <a:r>
              <a:rPr lang="ru-RU" sz="2800" dirty="0" smtClean="0">
                <a:solidFill>
                  <a:schemeClr val="bg1"/>
                </a:solidFill>
              </a:rPr>
              <a:t>общественный транспорт максимально </a:t>
            </a:r>
            <a:r>
              <a:rPr lang="ru-RU" sz="2800" dirty="0">
                <a:solidFill>
                  <a:schemeClr val="bg1"/>
                </a:solidFill>
              </a:rPr>
              <a:t>доступным и комфортным для всех людей вне зависимости от их физического состояния, возраста, инвалидности или других факторов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31454"/>
              </p:ext>
            </p:extLst>
          </p:nvPr>
        </p:nvGraphicFramePr>
        <p:xfrm>
          <a:off x="557529" y="2568121"/>
          <a:ext cx="7977335" cy="399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0628280" imgH="5320440" progId="Photoshop.Image.18">
                  <p:embed/>
                </p:oleObj>
              </mc:Choice>
              <mc:Fallback>
                <p:oleObj name="Image" r:id="rId3" imgW="10628280" imgH="53204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529" y="2568121"/>
                        <a:ext cx="7977335" cy="399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7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1886"/>
            <a:ext cx="8882746" cy="18566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 основу был взят электробус модели Е433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Vitovt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Max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2800" dirty="0">
                <a:solidFill>
                  <a:schemeClr val="bg1"/>
                </a:solidFill>
              </a:rPr>
              <a:t>компании ОАО «</a:t>
            </a:r>
            <a:r>
              <a:rPr lang="ru-RU" sz="2800" dirty="0" err="1">
                <a:solidFill>
                  <a:schemeClr val="bg1"/>
                </a:solidFill>
              </a:rPr>
              <a:t>Белкоммунмаш</a:t>
            </a:r>
            <a:r>
              <a:rPr lang="ru-RU" sz="2800" dirty="0" smtClean="0">
                <a:solidFill>
                  <a:schemeClr val="bg1"/>
                </a:solidFill>
              </a:rPr>
              <a:t>». </a:t>
            </a:r>
            <a:r>
              <a:rPr lang="ru-RU" sz="2800" dirty="0">
                <a:solidFill>
                  <a:schemeClr val="bg1"/>
                </a:solidFill>
              </a:rPr>
              <a:t>Электробус является инновационным пассажирским транспортным средством.</a:t>
            </a:r>
          </a:p>
        </p:txBody>
      </p:sp>
      <p:pic>
        <p:nvPicPr>
          <p:cNvPr id="5" name="Рисунок 4" descr="https://tutby.gcdn.co/n/matveeva/0b/b/5-3-trolleybu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26550" r="6636" b="1278"/>
          <a:stretch/>
        </p:blipFill>
        <p:spPr bwMode="auto">
          <a:xfrm>
            <a:off x="330926" y="2248573"/>
            <a:ext cx="4380412" cy="2584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6 курс\инновации\конкурс\Новая папка\AKSM_43303_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4437"/>
          <a:stretch>
            <a:fillRect/>
          </a:stretch>
        </p:blipFill>
        <p:spPr bwMode="auto">
          <a:xfrm>
            <a:off x="4192930" y="4249782"/>
            <a:ext cx="4689816" cy="232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46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8" y="520064"/>
            <a:ext cx="8290562" cy="9666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Оснащение электробуса:</a:t>
            </a:r>
            <a:r>
              <a:rPr lang="ru-RU" sz="5400" dirty="0" smtClean="0">
                <a:solidFill>
                  <a:schemeClr val="bg2"/>
                </a:solidFill>
              </a:rPr>
              <a:t/>
            </a:r>
            <a:br>
              <a:rPr lang="ru-RU" sz="54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548" y="1392861"/>
            <a:ext cx="4511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места для ФОЛ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места </a:t>
            </a:r>
            <a:r>
              <a:rPr lang="ru-RU" sz="2800" dirty="0">
                <a:solidFill>
                  <a:schemeClr val="bg1"/>
                </a:solidFill>
              </a:rPr>
              <a:t>для </a:t>
            </a:r>
            <a:r>
              <a:rPr lang="ru-RU" sz="2800" dirty="0" smtClean="0">
                <a:solidFill>
                  <a:schemeClr val="bg1"/>
                </a:solidFill>
              </a:rPr>
              <a:t>колясок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сидения </a:t>
            </a:r>
            <a:r>
              <a:rPr lang="ru-RU" sz="2800" dirty="0">
                <a:solidFill>
                  <a:schemeClr val="bg1"/>
                </a:solidFill>
              </a:rPr>
              <a:t>для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места для ручной </a:t>
            </a:r>
            <a:r>
              <a:rPr lang="ru-RU" sz="2800" dirty="0" smtClean="0">
                <a:solidFill>
                  <a:schemeClr val="bg1"/>
                </a:solidFill>
              </a:rPr>
              <a:t>клади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климат-контроль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bg1"/>
                </a:solidFill>
              </a:rPr>
              <a:t>атермальная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пленка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тактильная дорожка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тактильная карта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1629" y="1392861"/>
            <a:ext cx="4822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Видеокамеры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терминалы оплаты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chemeClr val="bg1"/>
                </a:solidFill>
              </a:rPr>
              <a:t>wi-fi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розетки </a:t>
            </a:r>
            <a:r>
              <a:rPr lang="ru-RU" sz="2800" dirty="0">
                <a:solidFill>
                  <a:schemeClr val="bg1"/>
                </a:solidFill>
              </a:rPr>
              <a:t>на 220W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места </a:t>
            </a:r>
            <a:r>
              <a:rPr lang="ru-RU" sz="2800" dirty="0" smtClean="0">
                <a:solidFill>
                  <a:schemeClr val="bg1"/>
                </a:solidFill>
              </a:rPr>
              <a:t>зарядки </a:t>
            </a:r>
            <a:r>
              <a:rPr lang="ru-RU" sz="2800" dirty="0" err="1" smtClean="0">
                <a:solidFill>
                  <a:schemeClr val="bg1"/>
                </a:solidFill>
              </a:rPr>
              <a:t>елефонов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индукционная петля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крепления </a:t>
            </a:r>
            <a:r>
              <a:rPr lang="ru-RU" sz="2800" dirty="0">
                <a:solidFill>
                  <a:schemeClr val="bg1"/>
                </a:solidFill>
              </a:rPr>
              <a:t>для велосипедов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крепления для костылей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" y="611699"/>
            <a:ext cx="8686800" cy="58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7.userapi.com/impf/TdWLk51EzlBo8c1qaY80MBrtABboKUGuZj8HrA/EM8goqcKfkY.jpg?size=1333x1000&amp;quality=96&amp;proxy=1&amp;sign=3152af41bc4e24d9dc21b3748e8be4c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0129"/>
            <a:ext cx="6819900" cy="5116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3023" y="128723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салона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48" y="826909"/>
            <a:ext cx="3833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Эргономичные сидения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3973" y="121867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салона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598" y="826909"/>
            <a:ext cx="698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Поворотный механизм и встроенный бустер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un9-63.userapi.com/impf/9w7omfzPltLm0_cpxY9w21jkTClxvEBAh80oeA/kflB9OBonsg.jpg?size=1333x1000&amp;quality=96&amp;proxy=1&amp;sign=49405c8af3a01b37d2f0cb7488a985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23" y="1419225"/>
            <a:ext cx="6761461" cy="50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3973" y="121867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салона</a:t>
            </a:r>
          </a:p>
        </p:txBody>
      </p:sp>
      <p:pic>
        <p:nvPicPr>
          <p:cNvPr id="4" name="Рисунок 3" descr="https://sun9-32.userapi.com/impf/Sd7snybG_VvXLIdWkwqTZSdO8_GcSS7UhzzZoA/BkK06Si6d44.jpg?size=1333x1000&amp;quality=96&amp;proxy=1&amp;sign=aefe8e3f5d4372a3650a40b89a38ddd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 bwMode="auto">
          <a:xfrm>
            <a:off x="1019175" y="1346631"/>
            <a:ext cx="6924675" cy="5216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1598" y="826909"/>
            <a:ext cx="6468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Места для слабовидящих (и других ФОЛ)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3973" y="121867"/>
            <a:ext cx="8290562" cy="966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Концепция дизайна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салона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598" y="826909"/>
            <a:ext cx="877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Горизонтальное крепление велосипеда у заднего входа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sun9-32.userapi.com/impf/uhnexPl0aGDQrBx2EuGOc3ZsRyPO6JY1jggC1g/jP1yan9utVE.jpg?size=1333x1000&amp;quality=96&amp;proxy=1&amp;sign=93793b6e4afe6c71e17019ee6d155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9" y="1350129"/>
            <a:ext cx="6991350" cy="52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4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321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Adobe Photoshop Image</vt:lpstr>
      <vt:lpstr>Универсальный дизайн салона электробуса</vt:lpstr>
      <vt:lpstr>Универсальный дизайн Важно сделать общественный транспорт максимально доступным и комфортным для всех людей вне зависимости от их физического состояния, возраста, инвалидности или других факторов</vt:lpstr>
      <vt:lpstr>За основу был взят электробус модели Е433 «Vitovt Max Electro» компании ОАО «Белкоммунмаш». Электробус является инновационным пассажирским транспортным средством.</vt:lpstr>
      <vt:lpstr>Оснащение электробуса: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46</cp:revision>
  <dcterms:created xsi:type="dcterms:W3CDTF">2018-09-04T12:10:47Z</dcterms:created>
  <dcterms:modified xsi:type="dcterms:W3CDTF">2020-11-30T03:05:51Z</dcterms:modified>
</cp:coreProperties>
</file>