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7" r:id="rId2"/>
    <p:sldId id="261" r:id="rId3"/>
    <p:sldId id="285" r:id="rId4"/>
    <p:sldId id="284" r:id="rId5"/>
    <p:sldId id="273" r:id="rId6"/>
    <p:sldId id="275" r:id="rId7"/>
    <p:sldId id="274" r:id="rId8"/>
    <p:sldId id="28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F11"/>
    <a:srgbClr val="076F09"/>
    <a:srgbClr val="FBC5C9"/>
    <a:srgbClr val="F77D86"/>
    <a:srgbClr val="39DB48"/>
    <a:srgbClr val="D3DEF1"/>
    <a:srgbClr val="B9CAE9"/>
    <a:srgbClr val="D05950"/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3C8ED3-0677-47E6-82BF-D1E01BA8AEDF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55858AE-07AD-4162-9AAC-77448581A625}">
      <dgm:prSet custT="1"/>
      <dgm:spPr>
        <a:solidFill>
          <a:srgbClr val="AFFC88"/>
        </a:solidFill>
      </dgm:spPr>
      <dgm:t>
        <a:bodyPr/>
        <a:lstStyle/>
        <a:p>
          <a:pPr rtl="0"/>
          <a:r>
            <a:rPr lang="ru-RU" sz="1800" b="0" dirty="0" smtClean="0">
              <a:solidFill>
                <a:schemeClr val="tx1"/>
              </a:solidFill>
              <a:latin typeface="Arial Black" panose="020B0A04020102020204" pitchFamily="34" charset="0"/>
            </a:rPr>
            <a:t>изучить теоретические основы функционирования </a:t>
          </a:r>
          <a:r>
            <a:rPr lang="ru-RU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генерирующей дорожной рампы </a:t>
          </a:r>
          <a:endParaRPr lang="ru-RU" sz="1800" b="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5DE2D7D-0AC1-4074-B5CB-095C7F51DEEF}" type="parTrans" cxnId="{9EEEF94D-410D-4D07-A8CD-E057D794E7A5}">
      <dgm:prSet/>
      <dgm:spPr/>
      <dgm:t>
        <a:bodyPr/>
        <a:lstStyle/>
        <a:p>
          <a:endParaRPr lang="ru-RU"/>
        </a:p>
      </dgm:t>
    </dgm:pt>
    <dgm:pt modelId="{13D29F52-6DB6-4A41-8BF9-1E05C1349C41}" type="sibTrans" cxnId="{9EEEF94D-410D-4D07-A8CD-E057D794E7A5}">
      <dgm:prSet/>
      <dgm:spPr>
        <a:solidFill>
          <a:srgbClr val="AFFC88"/>
        </a:solidFill>
      </dgm:spPr>
      <dgm:t>
        <a:bodyPr/>
        <a:lstStyle/>
        <a:p>
          <a:endParaRPr lang="ru-RU"/>
        </a:p>
      </dgm:t>
    </dgm:pt>
    <dgm:pt modelId="{08B5EB0A-DBA5-4F56-BB1C-9F75083895C6}">
      <dgm:prSet custT="1"/>
      <dgm:spPr>
        <a:solidFill>
          <a:srgbClr val="39DB48"/>
        </a:solidFill>
      </dgm:spPr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исследовать эффективность использования генерирующей дорожной рампы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654E7868-B97C-4576-B37C-8C01A217EBE5}" type="parTrans" cxnId="{C42C1531-0963-43E6-B57D-C756AC580324}">
      <dgm:prSet/>
      <dgm:spPr/>
      <dgm:t>
        <a:bodyPr/>
        <a:lstStyle/>
        <a:p>
          <a:endParaRPr lang="ru-RU"/>
        </a:p>
      </dgm:t>
    </dgm:pt>
    <dgm:pt modelId="{FA3BF461-58F7-42CF-999B-B7E8F05825CB}" type="sibTrans" cxnId="{C42C1531-0963-43E6-B57D-C756AC580324}">
      <dgm:prSet/>
      <dgm:spPr>
        <a:solidFill>
          <a:srgbClr val="45D731"/>
        </a:solidFill>
      </dgm:spPr>
      <dgm:t>
        <a:bodyPr/>
        <a:lstStyle/>
        <a:p>
          <a:endParaRPr lang="ru-RU"/>
        </a:p>
      </dgm:t>
    </dgm:pt>
    <dgm:pt modelId="{4156B7F8-6E45-4C93-A85F-1273E323A30B}">
      <dgm:prSet custT="1"/>
      <dgm:spPr>
        <a:solidFill>
          <a:srgbClr val="30A42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800" b="0" dirty="0" smtClean="0">
              <a:solidFill>
                <a:schemeClr val="tx1"/>
              </a:solidFill>
              <a:latin typeface="Arial Black" panose="020B0A04020102020204" pitchFamily="34" charset="0"/>
            </a:rPr>
            <a:t>разработать комплекс мероприятий и выделить основные направления совершенствования по повышению эффективности использования </a:t>
          </a:r>
          <a:r>
            <a:rPr lang="ru-RU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генерирующей дорожной рампы</a:t>
          </a:r>
          <a:endParaRPr lang="ru-RU" sz="1800" b="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91294CAC-D68E-4360-9943-C2994BA015C7}" type="parTrans" cxnId="{A828F48F-830A-4150-88EA-5D47066703F9}">
      <dgm:prSet/>
      <dgm:spPr/>
      <dgm:t>
        <a:bodyPr/>
        <a:lstStyle/>
        <a:p>
          <a:endParaRPr lang="ru-RU"/>
        </a:p>
      </dgm:t>
    </dgm:pt>
    <dgm:pt modelId="{AC529D09-7DEE-437C-99E0-B69A653A3C28}" type="sibTrans" cxnId="{A828F48F-830A-4150-88EA-5D47066703F9}">
      <dgm:prSet/>
      <dgm:spPr/>
      <dgm:t>
        <a:bodyPr/>
        <a:lstStyle/>
        <a:p>
          <a:endParaRPr lang="ru-RU"/>
        </a:p>
      </dgm:t>
    </dgm:pt>
    <dgm:pt modelId="{9BE35898-E6F2-49AF-B655-DE14F68A5711}" type="pres">
      <dgm:prSet presAssocID="{B53C8ED3-0677-47E6-82BF-D1E01BA8AE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F8B0D4-E047-44A1-BC81-3D32F7040DAC}" type="pres">
      <dgm:prSet presAssocID="{855858AE-07AD-4162-9AAC-77448581A625}" presName="node" presStyleLbl="node1" presStyleIdx="0" presStyleCnt="3" custScaleX="141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FBFD4-9987-45A3-80F6-79046A79B256}" type="pres">
      <dgm:prSet presAssocID="{13D29F52-6DB6-4A41-8BF9-1E05C1349C4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C30B788-83F3-4558-A9B1-FAA1F05ABE5D}" type="pres">
      <dgm:prSet presAssocID="{13D29F52-6DB6-4A41-8BF9-1E05C1349C41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A3460886-43D7-4D32-A679-FB94CF433019}" type="pres">
      <dgm:prSet presAssocID="{08B5EB0A-DBA5-4F56-BB1C-9F75083895C6}" presName="node" presStyleLbl="node1" presStyleIdx="1" presStyleCnt="3" custScaleX="142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9D138-5E05-45DC-968C-DACDBE5CA5FE}" type="pres">
      <dgm:prSet presAssocID="{FA3BF461-58F7-42CF-999B-B7E8F05825CB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7882F0F-6C66-48AD-9BA0-B7954ACCE84A}" type="pres">
      <dgm:prSet presAssocID="{FA3BF461-58F7-42CF-999B-B7E8F05825CB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6616E6B-D7ED-482D-9705-6FCBC3A75A80}" type="pres">
      <dgm:prSet presAssocID="{4156B7F8-6E45-4C93-A85F-1273E323A30B}" presName="node" presStyleLbl="node1" presStyleIdx="2" presStyleCnt="3" custScaleX="146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C452C9-631E-4CB0-9514-D55FA183DEEF}" type="presOf" srcId="{FA3BF461-58F7-42CF-999B-B7E8F05825CB}" destId="{75B9D138-5E05-45DC-968C-DACDBE5CA5FE}" srcOrd="0" destOrd="0" presId="urn:microsoft.com/office/officeart/2005/8/layout/process1"/>
    <dgm:cxn modelId="{4584E91A-048D-4F0B-93EF-7A551D3FBC77}" type="presOf" srcId="{855858AE-07AD-4162-9AAC-77448581A625}" destId="{D7F8B0D4-E047-44A1-BC81-3D32F7040DAC}" srcOrd="0" destOrd="0" presId="urn:microsoft.com/office/officeart/2005/8/layout/process1"/>
    <dgm:cxn modelId="{312064AE-EC60-402B-861F-67A32000A84C}" type="presOf" srcId="{13D29F52-6DB6-4A41-8BF9-1E05C1349C41}" destId="{975FBFD4-9987-45A3-80F6-79046A79B256}" srcOrd="0" destOrd="0" presId="urn:microsoft.com/office/officeart/2005/8/layout/process1"/>
    <dgm:cxn modelId="{C42C1531-0963-43E6-B57D-C756AC580324}" srcId="{B53C8ED3-0677-47E6-82BF-D1E01BA8AEDF}" destId="{08B5EB0A-DBA5-4F56-BB1C-9F75083895C6}" srcOrd="1" destOrd="0" parTransId="{654E7868-B97C-4576-B37C-8C01A217EBE5}" sibTransId="{FA3BF461-58F7-42CF-999B-B7E8F05825CB}"/>
    <dgm:cxn modelId="{A828F48F-830A-4150-88EA-5D47066703F9}" srcId="{B53C8ED3-0677-47E6-82BF-D1E01BA8AEDF}" destId="{4156B7F8-6E45-4C93-A85F-1273E323A30B}" srcOrd="2" destOrd="0" parTransId="{91294CAC-D68E-4360-9943-C2994BA015C7}" sibTransId="{AC529D09-7DEE-437C-99E0-B69A653A3C28}"/>
    <dgm:cxn modelId="{8C43DED5-F66D-4CBE-BB07-A4E36EE086D3}" type="presOf" srcId="{08B5EB0A-DBA5-4F56-BB1C-9F75083895C6}" destId="{A3460886-43D7-4D32-A679-FB94CF433019}" srcOrd="0" destOrd="0" presId="urn:microsoft.com/office/officeart/2005/8/layout/process1"/>
    <dgm:cxn modelId="{D703806A-A17F-49A4-B6F3-04993BD6D86B}" type="presOf" srcId="{4156B7F8-6E45-4C93-A85F-1273E323A30B}" destId="{66616E6B-D7ED-482D-9705-6FCBC3A75A80}" srcOrd="0" destOrd="0" presId="urn:microsoft.com/office/officeart/2005/8/layout/process1"/>
    <dgm:cxn modelId="{F0E83A5F-60DF-403D-AEB8-6CAA9D86C2AA}" type="presOf" srcId="{FA3BF461-58F7-42CF-999B-B7E8F05825CB}" destId="{67882F0F-6C66-48AD-9BA0-B7954ACCE84A}" srcOrd="1" destOrd="0" presId="urn:microsoft.com/office/officeart/2005/8/layout/process1"/>
    <dgm:cxn modelId="{9EEEF94D-410D-4D07-A8CD-E057D794E7A5}" srcId="{B53C8ED3-0677-47E6-82BF-D1E01BA8AEDF}" destId="{855858AE-07AD-4162-9AAC-77448581A625}" srcOrd="0" destOrd="0" parTransId="{15DE2D7D-0AC1-4074-B5CB-095C7F51DEEF}" sibTransId="{13D29F52-6DB6-4A41-8BF9-1E05C1349C41}"/>
    <dgm:cxn modelId="{A1D13DD1-7713-4AD6-B3E1-D4F7AE01EE6B}" type="presOf" srcId="{B53C8ED3-0677-47E6-82BF-D1E01BA8AEDF}" destId="{9BE35898-E6F2-49AF-B655-DE14F68A5711}" srcOrd="0" destOrd="0" presId="urn:microsoft.com/office/officeart/2005/8/layout/process1"/>
    <dgm:cxn modelId="{78489ADE-C034-4B42-B1BC-DA1EE522836D}" type="presOf" srcId="{13D29F52-6DB6-4A41-8BF9-1E05C1349C41}" destId="{DC30B788-83F3-4558-A9B1-FAA1F05ABE5D}" srcOrd="1" destOrd="0" presId="urn:microsoft.com/office/officeart/2005/8/layout/process1"/>
    <dgm:cxn modelId="{F29AE2E8-0796-446E-8AA4-5A2433E26419}" type="presParOf" srcId="{9BE35898-E6F2-49AF-B655-DE14F68A5711}" destId="{D7F8B0D4-E047-44A1-BC81-3D32F7040DAC}" srcOrd="0" destOrd="0" presId="urn:microsoft.com/office/officeart/2005/8/layout/process1"/>
    <dgm:cxn modelId="{C6F474E1-219F-4F92-ADFA-8852B1A744A7}" type="presParOf" srcId="{9BE35898-E6F2-49AF-B655-DE14F68A5711}" destId="{975FBFD4-9987-45A3-80F6-79046A79B256}" srcOrd="1" destOrd="0" presId="urn:microsoft.com/office/officeart/2005/8/layout/process1"/>
    <dgm:cxn modelId="{D5BD1C8C-5902-4C8B-B90D-02D8977E4837}" type="presParOf" srcId="{975FBFD4-9987-45A3-80F6-79046A79B256}" destId="{DC30B788-83F3-4558-A9B1-FAA1F05ABE5D}" srcOrd="0" destOrd="0" presId="urn:microsoft.com/office/officeart/2005/8/layout/process1"/>
    <dgm:cxn modelId="{86F5E6D6-4B1E-4449-8E25-0989BB00B365}" type="presParOf" srcId="{9BE35898-E6F2-49AF-B655-DE14F68A5711}" destId="{A3460886-43D7-4D32-A679-FB94CF433019}" srcOrd="2" destOrd="0" presId="urn:microsoft.com/office/officeart/2005/8/layout/process1"/>
    <dgm:cxn modelId="{0F87C759-616F-4635-90B6-27017A7CD3FC}" type="presParOf" srcId="{9BE35898-E6F2-49AF-B655-DE14F68A5711}" destId="{75B9D138-5E05-45DC-968C-DACDBE5CA5FE}" srcOrd="3" destOrd="0" presId="urn:microsoft.com/office/officeart/2005/8/layout/process1"/>
    <dgm:cxn modelId="{FBF3A941-70CB-4AA5-9DE6-5B363F1C5F02}" type="presParOf" srcId="{75B9D138-5E05-45DC-968C-DACDBE5CA5FE}" destId="{67882F0F-6C66-48AD-9BA0-B7954ACCE84A}" srcOrd="0" destOrd="0" presId="urn:microsoft.com/office/officeart/2005/8/layout/process1"/>
    <dgm:cxn modelId="{8DC62BCC-CDD1-4134-B52E-EBA5EB240CC2}" type="presParOf" srcId="{9BE35898-E6F2-49AF-B655-DE14F68A5711}" destId="{66616E6B-D7ED-482D-9705-6FCBC3A75A8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9618A1-C714-427C-B530-67E849C488D3}" type="doc">
      <dgm:prSet loTypeId="urn:microsoft.com/office/officeart/2005/8/layout/chevron2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67C0211-BD3C-41AD-B0F8-21E12F5AD3E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latin typeface="Arial Black" panose="020B0A04020102020204" pitchFamily="34" charset="0"/>
            </a:rPr>
            <a:t>Выбор места установки</a:t>
          </a:r>
        </a:p>
      </dgm:t>
    </dgm:pt>
    <dgm:pt modelId="{68178591-CEEE-4A73-B44E-B4FB20E23F1C}" type="parTrans" cxnId="{066464CC-17E6-4D0C-B01A-367FF75E0A23}">
      <dgm:prSet/>
      <dgm:spPr/>
      <dgm:t>
        <a:bodyPr/>
        <a:lstStyle/>
        <a:p>
          <a:endParaRPr lang="ru-RU" sz="4000"/>
        </a:p>
      </dgm:t>
    </dgm:pt>
    <dgm:pt modelId="{E737F69E-0180-4F35-A0F8-EBECFCCFA0B9}" type="sibTrans" cxnId="{066464CC-17E6-4D0C-B01A-367FF75E0A23}">
      <dgm:prSet/>
      <dgm:spPr/>
      <dgm:t>
        <a:bodyPr/>
        <a:lstStyle/>
        <a:p>
          <a:endParaRPr lang="ru-RU" sz="4000"/>
        </a:p>
      </dgm:t>
    </dgm:pt>
    <dgm:pt modelId="{07850B30-B472-43E2-B4D9-C88D4EEB03C7}">
      <dgm:prSet phldrT="[Текст]" custT="1"/>
      <dgm:spPr/>
      <dgm:t>
        <a:bodyPr/>
        <a:lstStyle/>
        <a:p>
          <a:r>
            <a:rPr lang="ru-RU" sz="2000">
              <a:latin typeface="Arial Black" panose="020B0A04020102020204" pitchFamily="34" charset="0"/>
            </a:rPr>
            <a:t>Разработка критериев для мест установки</a:t>
          </a:r>
        </a:p>
      </dgm:t>
    </dgm:pt>
    <dgm:pt modelId="{96AD408B-2F4A-4C70-9291-9FFAA64FC422}" type="parTrans" cxnId="{028908F1-1ACD-4200-A3A8-51F7BEA24611}">
      <dgm:prSet/>
      <dgm:spPr/>
      <dgm:t>
        <a:bodyPr/>
        <a:lstStyle/>
        <a:p>
          <a:endParaRPr lang="ru-RU" sz="4000"/>
        </a:p>
      </dgm:t>
    </dgm:pt>
    <dgm:pt modelId="{B85E9729-5866-4759-99AA-94411BB01D07}" type="sibTrans" cxnId="{028908F1-1ACD-4200-A3A8-51F7BEA24611}">
      <dgm:prSet/>
      <dgm:spPr/>
      <dgm:t>
        <a:bodyPr/>
        <a:lstStyle/>
        <a:p>
          <a:endParaRPr lang="ru-RU" sz="4000"/>
        </a:p>
      </dgm:t>
    </dgm:pt>
    <dgm:pt modelId="{7981A9F7-CF71-42C1-9E04-7897BF35ECA2}">
      <dgm:prSet phldrT="[Текст]" custT="1"/>
      <dgm:spPr/>
      <dgm:t>
        <a:bodyPr/>
        <a:lstStyle/>
        <a:p>
          <a:r>
            <a:rPr lang="ru-RU" sz="2000" dirty="0">
              <a:latin typeface="Arial Black" panose="020B0A04020102020204" pitchFamily="34" charset="0"/>
            </a:rPr>
            <a:t>Сбор статистических данных о пункте пропуска и полный его анализ</a:t>
          </a:r>
        </a:p>
      </dgm:t>
    </dgm:pt>
    <dgm:pt modelId="{99906467-01FA-4263-9E5D-84AFD2C46431}" type="parTrans" cxnId="{1067AC49-81E8-44EA-97D9-E1BB819E846C}">
      <dgm:prSet/>
      <dgm:spPr/>
      <dgm:t>
        <a:bodyPr/>
        <a:lstStyle/>
        <a:p>
          <a:endParaRPr lang="ru-RU" sz="4000"/>
        </a:p>
      </dgm:t>
    </dgm:pt>
    <dgm:pt modelId="{A8075D11-BCA7-4154-A596-879F59C04A12}" type="sibTrans" cxnId="{1067AC49-81E8-44EA-97D9-E1BB819E846C}">
      <dgm:prSet/>
      <dgm:spPr/>
      <dgm:t>
        <a:bodyPr/>
        <a:lstStyle/>
        <a:p>
          <a:endParaRPr lang="ru-RU" sz="4000"/>
        </a:p>
      </dgm:t>
    </dgm:pt>
    <dgm:pt modelId="{D2C121A7-9FEA-44F8-A69E-444C48C1C119}">
      <dgm:prSet phldrT="[Текст]" custT="1"/>
      <dgm:spPr/>
      <dgm:t>
        <a:bodyPr/>
        <a:lstStyle/>
        <a:p>
          <a:endParaRPr lang="ru-RU" sz="1400">
            <a:latin typeface="Arial Black" panose="020B0A04020102020204" pitchFamily="34" charset="0"/>
          </a:endParaRPr>
        </a:p>
        <a:p>
          <a:r>
            <a:rPr lang="ru-RU" sz="1400">
              <a:latin typeface="Arial Black" panose="020B0A04020102020204" pitchFamily="34" charset="0"/>
            </a:rPr>
            <a:t>Раработка конструкции рампы</a:t>
          </a:r>
        </a:p>
      </dgm:t>
    </dgm:pt>
    <dgm:pt modelId="{E33036B1-A5D3-449D-AC92-F73981176E9B}" type="parTrans" cxnId="{4B06A899-922D-4290-B4B5-ED36E303DB34}">
      <dgm:prSet/>
      <dgm:spPr/>
      <dgm:t>
        <a:bodyPr/>
        <a:lstStyle/>
        <a:p>
          <a:endParaRPr lang="ru-RU" sz="4000"/>
        </a:p>
      </dgm:t>
    </dgm:pt>
    <dgm:pt modelId="{06801D45-DAB0-4196-9E19-67CC6069FE06}" type="sibTrans" cxnId="{4B06A899-922D-4290-B4B5-ED36E303DB34}">
      <dgm:prSet/>
      <dgm:spPr/>
      <dgm:t>
        <a:bodyPr/>
        <a:lstStyle/>
        <a:p>
          <a:endParaRPr lang="ru-RU" sz="4000"/>
        </a:p>
      </dgm:t>
    </dgm:pt>
    <dgm:pt modelId="{CBE4CFDF-79AC-4F12-9ED5-89FE6E1CEAE7}">
      <dgm:prSet phldrT="[Текст]" custT="1"/>
      <dgm:spPr/>
      <dgm:t>
        <a:bodyPr/>
        <a:lstStyle/>
        <a:p>
          <a:r>
            <a:rPr lang="ru-RU" sz="2000">
              <a:latin typeface="Arial Black" panose="020B0A04020102020204" pitchFamily="34" charset="0"/>
            </a:rPr>
            <a:t>Выбор составных элементов генерирующей дорожной рампы </a:t>
          </a:r>
        </a:p>
      </dgm:t>
    </dgm:pt>
    <dgm:pt modelId="{1DB01F32-79D2-42FB-A5F7-E3333679CCDA}" type="parTrans" cxnId="{69A8E9D4-2909-4DF5-B059-C5DEC74FB18F}">
      <dgm:prSet/>
      <dgm:spPr/>
      <dgm:t>
        <a:bodyPr/>
        <a:lstStyle/>
        <a:p>
          <a:endParaRPr lang="ru-RU" sz="4000"/>
        </a:p>
      </dgm:t>
    </dgm:pt>
    <dgm:pt modelId="{077F97AB-5862-4A0D-9533-56D39ADE4655}" type="sibTrans" cxnId="{69A8E9D4-2909-4DF5-B059-C5DEC74FB18F}">
      <dgm:prSet/>
      <dgm:spPr/>
      <dgm:t>
        <a:bodyPr/>
        <a:lstStyle/>
        <a:p>
          <a:endParaRPr lang="ru-RU" sz="4000"/>
        </a:p>
      </dgm:t>
    </dgm:pt>
    <dgm:pt modelId="{4C47FE62-4039-4680-B32B-E5855A66C2AE}">
      <dgm:prSet phldrT="[Текст]" custT="1"/>
      <dgm:spPr/>
      <dgm:t>
        <a:bodyPr/>
        <a:lstStyle/>
        <a:p>
          <a:r>
            <a:rPr lang="ru-RU" sz="2000" dirty="0">
              <a:latin typeface="Arial Black" panose="020B0A04020102020204" pitchFamily="34" charset="0"/>
            </a:rPr>
            <a:t>Расчет вырабатываемой установкой электроэнергии</a:t>
          </a:r>
        </a:p>
      </dgm:t>
    </dgm:pt>
    <dgm:pt modelId="{5311D5A3-916A-45C5-8C0F-75A75DDB4F41}" type="parTrans" cxnId="{C5AB5C1A-D182-435F-B2DD-D17CA1836D7D}">
      <dgm:prSet/>
      <dgm:spPr/>
      <dgm:t>
        <a:bodyPr/>
        <a:lstStyle/>
        <a:p>
          <a:endParaRPr lang="ru-RU" sz="4000"/>
        </a:p>
      </dgm:t>
    </dgm:pt>
    <dgm:pt modelId="{3794F452-2992-4EFB-9EC6-363D7D403C5A}" type="sibTrans" cxnId="{C5AB5C1A-D182-435F-B2DD-D17CA1836D7D}">
      <dgm:prSet/>
      <dgm:spPr/>
      <dgm:t>
        <a:bodyPr/>
        <a:lstStyle/>
        <a:p>
          <a:endParaRPr lang="ru-RU" sz="4000"/>
        </a:p>
      </dgm:t>
    </dgm:pt>
    <dgm:pt modelId="{843D3DDD-7239-4096-8A9B-9D751196F585}">
      <dgm:prSet phldrT="[Текст]" custT="1"/>
      <dgm:spPr>
        <a:solidFill>
          <a:srgbClr val="FFC000"/>
        </a:solidFill>
      </dgm:spPr>
      <dgm:t>
        <a:bodyPr/>
        <a:lstStyle/>
        <a:p>
          <a:pPr>
            <a:spcAft>
              <a:spcPts val="0"/>
            </a:spcAft>
          </a:pPr>
          <a:endParaRPr lang="ru-RU" sz="1200" dirty="0">
            <a:latin typeface="Arial Black" panose="020B0A04020102020204" pitchFamily="34" charset="0"/>
          </a:endParaRPr>
        </a:p>
        <a:p>
          <a:pPr>
            <a:spcAft>
              <a:spcPts val="0"/>
            </a:spcAft>
          </a:pPr>
          <a:r>
            <a:rPr lang="ru-RU" sz="1400" dirty="0">
              <a:latin typeface="Arial Black" panose="020B0A04020102020204" pitchFamily="34" charset="0"/>
            </a:rPr>
            <a:t>Расчет экономической </a:t>
          </a:r>
          <a:r>
            <a:rPr lang="ru-RU" sz="1400" dirty="0" err="1">
              <a:latin typeface="Arial Black" panose="020B0A04020102020204" pitchFamily="34" charset="0"/>
            </a:rPr>
            <a:t>целесообраз</a:t>
          </a:r>
          <a:endParaRPr lang="ru-RU" sz="1400" dirty="0">
            <a:latin typeface="Arial Black" panose="020B0A04020102020204" pitchFamily="34" charset="0"/>
          </a:endParaRPr>
        </a:p>
        <a:p>
          <a:pPr>
            <a:spcAft>
              <a:spcPct val="35000"/>
            </a:spcAft>
          </a:pPr>
          <a:r>
            <a:rPr lang="ru-RU" sz="1400" dirty="0" err="1">
              <a:latin typeface="Arial Black" panose="020B0A04020102020204" pitchFamily="34" charset="0"/>
            </a:rPr>
            <a:t>ности</a:t>
          </a:r>
          <a:endParaRPr lang="ru-RU" sz="1400" dirty="0">
            <a:latin typeface="Arial Black" panose="020B0A04020102020204" pitchFamily="34" charset="0"/>
          </a:endParaRPr>
        </a:p>
      </dgm:t>
    </dgm:pt>
    <dgm:pt modelId="{72C12A01-91B5-4827-8434-D9C6B702AEAC}" type="parTrans" cxnId="{76564CF8-32F9-45B7-9C9D-5773E8A163A6}">
      <dgm:prSet/>
      <dgm:spPr/>
      <dgm:t>
        <a:bodyPr/>
        <a:lstStyle/>
        <a:p>
          <a:endParaRPr lang="ru-RU" sz="4000"/>
        </a:p>
      </dgm:t>
    </dgm:pt>
    <dgm:pt modelId="{73DB4A23-896C-4A6F-A93D-A49968DE0202}" type="sibTrans" cxnId="{76564CF8-32F9-45B7-9C9D-5773E8A163A6}">
      <dgm:prSet/>
      <dgm:spPr/>
      <dgm:t>
        <a:bodyPr/>
        <a:lstStyle/>
        <a:p>
          <a:endParaRPr lang="ru-RU" sz="4000"/>
        </a:p>
      </dgm:t>
    </dgm:pt>
    <dgm:pt modelId="{6316DE45-587F-417F-B155-8F5EE4584D69}">
      <dgm:prSet phldrT="[Текст]" custT="1"/>
      <dgm:spPr/>
      <dgm:t>
        <a:bodyPr/>
        <a:lstStyle/>
        <a:p>
          <a:r>
            <a:rPr lang="ru-RU" sz="2000">
              <a:latin typeface="Arial Black" panose="020B0A04020102020204" pitchFamily="34" charset="0"/>
            </a:rPr>
            <a:t>Расчет необходимых показателей для определения экономической целесообразности </a:t>
          </a:r>
        </a:p>
      </dgm:t>
    </dgm:pt>
    <dgm:pt modelId="{210966B6-D9BC-4172-9ED9-768433ACBAC9}" type="parTrans" cxnId="{82A70758-B0A8-4578-ABE5-66E24BB730B8}">
      <dgm:prSet/>
      <dgm:spPr/>
      <dgm:t>
        <a:bodyPr/>
        <a:lstStyle/>
        <a:p>
          <a:endParaRPr lang="ru-RU" sz="4000"/>
        </a:p>
      </dgm:t>
    </dgm:pt>
    <dgm:pt modelId="{0980A11D-9B11-4D58-B8D8-BFE2AAA70AFC}" type="sibTrans" cxnId="{82A70758-B0A8-4578-ABE5-66E24BB730B8}">
      <dgm:prSet/>
      <dgm:spPr/>
      <dgm:t>
        <a:bodyPr/>
        <a:lstStyle/>
        <a:p>
          <a:endParaRPr lang="ru-RU" sz="4000"/>
        </a:p>
      </dgm:t>
    </dgm:pt>
    <dgm:pt modelId="{7E5D45D9-64AD-49B2-B9DB-CB73CA321865}">
      <dgm:prSet phldrT="[Текст]" custT="1"/>
      <dgm:spPr/>
      <dgm:t>
        <a:bodyPr/>
        <a:lstStyle/>
        <a:p>
          <a:r>
            <a:rPr lang="ru-RU" sz="2000">
              <a:latin typeface="Arial Black" panose="020B0A04020102020204" pitchFamily="34" charset="0"/>
            </a:rPr>
            <a:t>Подведение итогов разработки инфраструктурного проекта</a:t>
          </a:r>
        </a:p>
      </dgm:t>
    </dgm:pt>
    <dgm:pt modelId="{7EC70BEA-3984-4BDF-8EB4-BFC4AC5F4C41}" type="parTrans" cxnId="{0BCF5BF1-BADD-4CE0-A989-4551A78154CC}">
      <dgm:prSet/>
      <dgm:spPr/>
      <dgm:t>
        <a:bodyPr/>
        <a:lstStyle/>
        <a:p>
          <a:endParaRPr lang="ru-RU" sz="4000"/>
        </a:p>
      </dgm:t>
    </dgm:pt>
    <dgm:pt modelId="{BE217E77-0371-42F8-9FDF-F560F78E3604}" type="sibTrans" cxnId="{0BCF5BF1-BADD-4CE0-A989-4551A78154CC}">
      <dgm:prSet/>
      <dgm:spPr/>
      <dgm:t>
        <a:bodyPr/>
        <a:lstStyle/>
        <a:p>
          <a:endParaRPr lang="ru-RU" sz="4000"/>
        </a:p>
      </dgm:t>
    </dgm:pt>
    <dgm:pt modelId="{BA38EBB7-0966-4B07-AE36-45DFA313ED6F}" type="pres">
      <dgm:prSet presAssocID="{209618A1-C714-427C-B530-67E849C488D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7CCB55-AB4C-450D-8609-9E668F323F39}" type="pres">
      <dgm:prSet presAssocID="{D67C0211-BD3C-41AD-B0F8-21E12F5AD3E2}" presName="composite" presStyleCnt="0"/>
      <dgm:spPr/>
      <dgm:t>
        <a:bodyPr/>
        <a:lstStyle/>
        <a:p>
          <a:endParaRPr lang="ru-RU"/>
        </a:p>
      </dgm:t>
    </dgm:pt>
    <dgm:pt modelId="{30E3684A-BB16-4AC2-8452-3D8AD49818FE}" type="pres">
      <dgm:prSet presAssocID="{D67C0211-BD3C-41AD-B0F8-21E12F5AD3E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35B7B-04CD-478B-9919-3C6970A56E62}" type="pres">
      <dgm:prSet presAssocID="{D67C0211-BD3C-41AD-B0F8-21E12F5AD3E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B5AB5-713C-4792-AA0B-A678BBC1EC05}" type="pres">
      <dgm:prSet presAssocID="{E737F69E-0180-4F35-A0F8-EBECFCCFA0B9}" presName="sp" presStyleCnt="0"/>
      <dgm:spPr/>
      <dgm:t>
        <a:bodyPr/>
        <a:lstStyle/>
        <a:p>
          <a:endParaRPr lang="ru-RU"/>
        </a:p>
      </dgm:t>
    </dgm:pt>
    <dgm:pt modelId="{DBA7F4F3-FB26-4575-8E69-96F06C0AF0F7}" type="pres">
      <dgm:prSet presAssocID="{D2C121A7-9FEA-44F8-A69E-444C48C1C119}" presName="composite" presStyleCnt="0"/>
      <dgm:spPr/>
      <dgm:t>
        <a:bodyPr/>
        <a:lstStyle/>
        <a:p>
          <a:endParaRPr lang="ru-RU"/>
        </a:p>
      </dgm:t>
    </dgm:pt>
    <dgm:pt modelId="{504DDF33-925E-4D8B-AF18-64B5C65E608E}" type="pres">
      <dgm:prSet presAssocID="{D2C121A7-9FEA-44F8-A69E-444C48C1C11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52434-2596-4D34-9709-29393E87C2F9}" type="pres">
      <dgm:prSet presAssocID="{D2C121A7-9FEA-44F8-A69E-444C48C1C11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0E047-3A6F-4FF4-B76E-6A192A0A77FA}" type="pres">
      <dgm:prSet presAssocID="{06801D45-DAB0-4196-9E19-67CC6069FE06}" presName="sp" presStyleCnt="0"/>
      <dgm:spPr/>
      <dgm:t>
        <a:bodyPr/>
        <a:lstStyle/>
        <a:p>
          <a:endParaRPr lang="ru-RU"/>
        </a:p>
      </dgm:t>
    </dgm:pt>
    <dgm:pt modelId="{0C280649-5F24-4B68-9010-E06A504BC233}" type="pres">
      <dgm:prSet presAssocID="{843D3DDD-7239-4096-8A9B-9D751196F585}" presName="composite" presStyleCnt="0"/>
      <dgm:spPr/>
      <dgm:t>
        <a:bodyPr/>
        <a:lstStyle/>
        <a:p>
          <a:endParaRPr lang="ru-RU"/>
        </a:p>
      </dgm:t>
    </dgm:pt>
    <dgm:pt modelId="{B276A556-EA05-40AE-B492-2EA5E0A716DE}" type="pres">
      <dgm:prSet presAssocID="{843D3DDD-7239-4096-8A9B-9D751196F58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16321-2C68-4495-9A99-E37B40040603}" type="pres">
      <dgm:prSet presAssocID="{843D3DDD-7239-4096-8A9B-9D751196F58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39EC0-C877-4882-A803-6549FAF39E3E}" type="presOf" srcId="{07850B30-B472-43E2-B4D9-C88D4EEB03C7}" destId="{D0835B7B-04CD-478B-9919-3C6970A56E62}" srcOrd="0" destOrd="0" presId="urn:microsoft.com/office/officeart/2005/8/layout/chevron2"/>
    <dgm:cxn modelId="{82A70758-B0A8-4578-ABE5-66E24BB730B8}" srcId="{843D3DDD-7239-4096-8A9B-9D751196F585}" destId="{6316DE45-587F-417F-B155-8F5EE4584D69}" srcOrd="0" destOrd="0" parTransId="{210966B6-D9BC-4172-9ED9-768433ACBAC9}" sibTransId="{0980A11D-9B11-4D58-B8D8-BFE2AAA70AFC}"/>
    <dgm:cxn modelId="{2390810B-3721-4CB8-ADDE-FEDDA01F6F08}" type="presOf" srcId="{4C47FE62-4039-4680-B32B-E5855A66C2AE}" destId="{EB752434-2596-4D34-9709-29393E87C2F9}" srcOrd="0" destOrd="1" presId="urn:microsoft.com/office/officeart/2005/8/layout/chevron2"/>
    <dgm:cxn modelId="{01EDBB55-FD4E-468E-B651-61F90C36732F}" type="presOf" srcId="{7981A9F7-CF71-42C1-9E04-7897BF35ECA2}" destId="{D0835B7B-04CD-478B-9919-3C6970A56E62}" srcOrd="0" destOrd="1" presId="urn:microsoft.com/office/officeart/2005/8/layout/chevron2"/>
    <dgm:cxn modelId="{69A8E9D4-2909-4DF5-B059-C5DEC74FB18F}" srcId="{D2C121A7-9FEA-44F8-A69E-444C48C1C119}" destId="{CBE4CFDF-79AC-4F12-9ED5-89FE6E1CEAE7}" srcOrd="0" destOrd="0" parTransId="{1DB01F32-79D2-42FB-A5F7-E3333679CCDA}" sibTransId="{077F97AB-5862-4A0D-9533-56D39ADE4655}"/>
    <dgm:cxn modelId="{42D7EEC6-EB43-432C-AEFC-1452FDDA6126}" type="presOf" srcId="{D2C121A7-9FEA-44F8-A69E-444C48C1C119}" destId="{504DDF33-925E-4D8B-AF18-64B5C65E608E}" srcOrd="0" destOrd="0" presId="urn:microsoft.com/office/officeart/2005/8/layout/chevron2"/>
    <dgm:cxn modelId="{066464CC-17E6-4D0C-B01A-367FF75E0A23}" srcId="{209618A1-C714-427C-B530-67E849C488D3}" destId="{D67C0211-BD3C-41AD-B0F8-21E12F5AD3E2}" srcOrd="0" destOrd="0" parTransId="{68178591-CEEE-4A73-B44E-B4FB20E23F1C}" sibTransId="{E737F69E-0180-4F35-A0F8-EBECFCCFA0B9}"/>
    <dgm:cxn modelId="{76564CF8-32F9-45B7-9C9D-5773E8A163A6}" srcId="{209618A1-C714-427C-B530-67E849C488D3}" destId="{843D3DDD-7239-4096-8A9B-9D751196F585}" srcOrd="2" destOrd="0" parTransId="{72C12A01-91B5-4827-8434-D9C6B702AEAC}" sibTransId="{73DB4A23-896C-4A6F-A93D-A49968DE0202}"/>
    <dgm:cxn modelId="{1067AC49-81E8-44EA-97D9-E1BB819E846C}" srcId="{D67C0211-BD3C-41AD-B0F8-21E12F5AD3E2}" destId="{7981A9F7-CF71-42C1-9E04-7897BF35ECA2}" srcOrd="1" destOrd="0" parTransId="{99906467-01FA-4263-9E5D-84AFD2C46431}" sibTransId="{A8075D11-BCA7-4154-A596-879F59C04A12}"/>
    <dgm:cxn modelId="{EBD1D8C8-0A5F-4557-9B89-025F470441F3}" type="presOf" srcId="{CBE4CFDF-79AC-4F12-9ED5-89FE6E1CEAE7}" destId="{EB752434-2596-4D34-9709-29393E87C2F9}" srcOrd="0" destOrd="0" presId="urn:microsoft.com/office/officeart/2005/8/layout/chevron2"/>
    <dgm:cxn modelId="{4B06A899-922D-4290-B4B5-ED36E303DB34}" srcId="{209618A1-C714-427C-B530-67E849C488D3}" destId="{D2C121A7-9FEA-44F8-A69E-444C48C1C119}" srcOrd="1" destOrd="0" parTransId="{E33036B1-A5D3-449D-AC92-F73981176E9B}" sibTransId="{06801D45-DAB0-4196-9E19-67CC6069FE06}"/>
    <dgm:cxn modelId="{36814B57-BED6-4AC2-9319-04D88FEAE551}" type="presOf" srcId="{7E5D45D9-64AD-49B2-B9DB-CB73CA321865}" destId="{12416321-2C68-4495-9A99-E37B40040603}" srcOrd="0" destOrd="1" presId="urn:microsoft.com/office/officeart/2005/8/layout/chevron2"/>
    <dgm:cxn modelId="{9E762EB0-58E0-4661-AE89-66F1878565AA}" type="presOf" srcId="{D67C0211-BD3C-41AD-B0F8-21E12F5AD3E2}" destId="{30E3684A-BB16-4AC2-8452-3D8AD49818FE}" srcOrd="0" destOrd="0" presId="urn:microsoft.com/office/officeart/2005/8/layout/chevron2"/>
    <dgm:cxn modelId="{C5AB5C1A-D182-435F-B2DD-D17CA1836D7D}" srcId="{D2C121A7-9FEA-44F8-A69E-444C48C1C119}" destId="{4C47FE62-4039-4680-B32B-E5855A66C2AE}" srcOrd="1" destOrd="0" parTransId="{5311D5A3-916A-45C5-8C0F-75A75DDB4F41}" sibTransId="{3794F452-2992-4EFB-9EC6-363D7D403C5A}"/>
    <dgm:cxn modelId="{0BCF5BF1-BADD-4CE0-A989-4551A78154CC}" srcId="{843D3DDD-7239-4096-8A9B-9D751196F585}" destId="{7E5D45D9-64AD-49B2-B9DB-CB73CA321865}" srcOrd="1" destOrd="0" parTransId="{7EC70BEA-3984-4BDF-8EB4-BFC4AC5F4C41}" sibTransId="{BE217E77-0371-42F8-9FDF-F560F78E3604}"/>
    <dgm:cxn modelId="{028908F1-1ACD-4200-A3A8-51F7BEA24611}" srcId="{D67C0211-BD3C-41AD-B0F8-21E12F5AD3E2}" destId="{07850B30-B472-43E2-B4D9-C88D4EEB03C7}" srcOrd="0" destOrd="0" parTransId="{96AD408B-2F4A-4C70-9291-9FFAA64FC422}" sibTransId="{B85E9729-5866-4759-99AA-94411BB01D07}"/>
    <dgm:cxn modelId="{833CAF6E-9704-4ECB-9069-0AD24EB016BF}" type="presOf" srcId="{843D3DDD-7239-4096-8A9B-9D751196F585}" destId="{B276A556-EA05-40AE-B492-2EA5E0A716DE}" srcOrd="0" destOrd="0" presId="urn:microsoft.com/office/officeart/2005/8/layout/chevron2"/>
    <dgm:cxn modelId="{7AF3EDD0-CD57-48B3-A279-5DD3E3858EE7}" type="presOf" srcId="{209618A1-C714-427C-B530-67E849C488D3}" destId="{BA38EBB7-0966-4B07-AE36-45DFA313ED6F}" srcOrd="0" destOrd="0" presId="urn:microsoft.com/office/officeart/2005/8/layout/chevron2"/>
    <dgm:cxn modelId="{57D7FE4E-FFDE-40C6-98F4-E223B39E3492}" type="presOf" srcId="{6316DE45-587F-417F-B155-8F5EE4584D69}" destId="{12416321-2C68-4495-9A99-E37B40040603}" srcOrd="0" destOrd="0" presId="urn:microsoft.com/office/officeart/2005/8/layout/chevron2"/>
    <dgm:cxn modelId="{47978B64-97F0-44E2-8CB3-674A8DDA1D7A}" type="presParOf" srcId="{BA38EBB7-0966-4B07-AE36-45DFA313ED6F}" destId="{F27CCB55-AB4C-450D-8609-9E668F323F39}" srcOrd="0" destOrd="0" presId="urn:microsoft.com/office/officeart/2005/8/layout/chevron2"/>
    <dgm:cxn modelId="{0E9BB9A4-9AEB-4FA3-8FD1-24CD6B117E25}" type="presParOf" srcId="{F27CCB55-AB4C-450D-8609-9E668F323F39}" destId="{30E3684A-BB16-4AC2-8452-3D8AD49818FE}" srcOrd="0" destOrd="0" presId="urn:microsoft.com/office/officeart/2005/8/layout/chevron2"/>
    <dgm:cxn modelId="{F8C69BB0-F6F1-4103-BDD0-4E08B7107F96}" type="presParOf" srcId="{F27CCB55-AB4C-450D-8609-9E668F323F39}" destId="{D0835B7B-04CD-478B-9919-3C6970A56E62}" srcOrd="1" destOrd="0" presId="urn:microsoft.com/office/officeart/2005/8/layout/chevron2"/>
    <dgm:cxn modelId="{AC2BC94E-56D5-4707-9915-33F7C45F58D5}" type="presParOf" srcId="{BA38EBB7-0966-4B07-AE36-45DFA313ED6F}" destId="{179B5AB5-713C-4792-AA0B-A678BBC1EC05}" srcOrd="1" destOrd="0" presId="urn:microsoft.com/office/officeart/2005/8/layout/chevron2"/>
    <dgm:cxn modelId="{AC149461-2CE3-4D45-BD38-17C530F6C392}" type="presParOf" srcId="{BA38EBB7-0966-4B07-AE36-45DFA313ED6F}" destId="{DBA7F4F3-FB26-4575-8E69-96F06C0AF0F7}" srcOrd="2" destOrd="0" presId="urn:microsoft.com/office/officeart/2005/8/layout/chevron2"/>
    <dgm:cxn modelId="{BA125392-2BAD-439F-BECF-5984760DB134}" type="presParOf" srcId="{DBA7F4F3-FB26-4575-8E69-96F06C0AF0F7}" destId="{504DDF33-925E-4D8B-AF18-64B5C65E608E}" srcOrd="0" destOrd="0" presId="urn:microsoft.com/office/officeart/2005/8/layout/chevron2"/>
    <dgm:cxn modelId="{87794C81-EF09-45E0-B0E1-4B712F43BB7A}" type="presParOf" srcId="{DBA7F4F3-FB26-4575-8E69-96F06C0AF0F7}" destId="{EB752434-2596-4D34-9709-29393E87C2F9}" srcOrd="1" destOrd="0" presId="urn:microsoft.com/office/officeart/2005/8/layout/chevron2"/>
    <dgm:cxn modelId="{F0D8572D-7D83-47CA-94B2-5E17CCE62C36}" type="presParOf" srcId="{BA38EBB7-0966-4B07-AE36-45DFA313ED6F}" destId="{2AF0E047-3A6F-4FF4-B76E-6A192A0A77FA}" srcOrd="3" destOrd="0" presId="urn:microsoft.com/office/officeart/2005/8/layout/chevron2"/>
    <dgm:cxn modelId="{F4E3F025-33A4-42FE-86BF-F8ED254CE086}" type="presParOf" srcId="{BA38EBB7-0966-4B07-AE36-45DFA313ED6F}" destId="{0C280649-5F24-4B68-9010-E06A504BC233}" srcOrd="4" destOrd="0" presId="urn:microsoft.com/office/officeart/2005/8/layout/chevron2"/>
    <dgm:cxn modelId="{37E749E9-FE60-4313-BEB9-4DC4D7630412}" type="presParOf" srcId="{0C280649-5F24-4B68-9010-E06A504BC233}" destId="{B276A556-EA05-40AE-B492-2EA5E0A716DE}" srcOrd="0" destOrd="0" presId="urn:microsoft.com/office/officeart/2005/8/layout/chevron2"/>
    <dgm:cxn modelId="{C74CE54A-8C1B-425D-AB3B-1AD40CF45836}" type="presParOf" srcId="{0C280649-5F24-4B68-9010-E06A504BC233}" destId="{12416321-2C68-4495-9A99-E37B40040603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8B0D4-E047-44A1-BC81-3D32F7040DAC}">
      <dsp:nvSpPr>
        <dsp:cNvPr id="0" name=""/>
        <dsp:cNvSpPr/>
      </dsp:nvSpPr>
      <dsp:spPr>
        <a:xfrm>
          <a:off x="5555" y="438016"/>
          <a:ext cx="2984344" cy="3517845"/>
        </a:xfrm>
        <a:prstGeom prst="roundRect">
          <a:avLst>
            <a:gd name="adj" fmla="val 10000"/>
          </a:avLst>
        </a:prstGeom>
        <a:solidFill>
          <a:srgbClr val="AFFC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изучить теоретические основы функционирования </a:t>
          </a:r>
          <a:r>
            <a:rPr lang="ru-RU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генерирующей дорожной рампы </a:t>
          </a:r>
          <a:endParaRPr lang="ru-RU" sz="1800" b="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92963" y="525424"/>
        <a:ext cx="2809528" cy="3343029"/>
      </dsp:txXfrm>
    </dsp:sp>
    <dsp:sp modelId="{975FBFD4-9987-45A3-80F6-79046A79B256}">
      <dsp:nvSpPr>
        <dsp:cNvPr id="0" name=""/>
        <dsp:cNvSpPr/>
      </dsp:nvSpPr>
      <dsp:spPr>
        <a:xfrm>
          <a:off x="3201234" y="1934883"/>
          <a:ext cx="448029" cy="524110"/>
        </a:xfrm>
        <a:prstGeom prst="rightArrow">
          <a:avLst>
            <a:gd name="adj1" fmla="val 60000"/>
            <a:gd name="adj2" fmla="val 50000"/>
          </a:avLst>
        </a:prstGeom>
        <a:solidFill>
          <a:srgbClr val="AFFC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>
        <a:off x="3201234" y="2039705"/>
        <a:ext cx="313620" cy="314466"/>
      </dsp:txXfrm>
    </dsp:sp>
    <dsp:sp modelId="{A3460886-43D7-4D32-A679-FB94CF433019}">
      <dsp:nvSpPr>
        <dsp:cNvPr id="0" name=""/>
        <dsp:cNvSpPr/>
      </dsp:nvSpPr>
      <dsp:spPr>
        <a:xfrm>
          <a:off x="3835239" y="438016"/>
          <a:ext cx="3014586" cy="3517845"/>
        </a:xfrm>
        <a:prstGeom prst="roundRect">
          <a:avLst>
            <a:gd name="adj" fmla="val 10000"/>
          </a:avLst>
        </a:prstGeom>
        <a:solidFill>
          <a:srgbClr val="39D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исследовать эффективность использования генерирующей дорожной рампы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923533" y="526310"/>
        <a:ext cx="2837998" cy="3341257"/>
      </dsp:txXfrm>
    </dsp:sp>
    <dsp:sp modelId="{75B9D138-5E05-45DC-968C-DACDBE5CA5FE}">
      <dsp:nvSpPr>
        <dsp:cNvPr id="0" name=""/>
        <dsp:cNvSpPr/>
      </dsp:nvSpPr>
      <dsp:spPr>
        <a:xfrm>
          <a:off x="7061160" y="1934883"/>
          <a:ext cx="448029" cy="524110"/>
        </a:xfrm>
        <a:prstGeom prst="rightArrow">
          <a:avLst>
            <a:gd name="adj1" fmla="val 60000"/>
            <a:gd name="adj2" fmla="val 50000"/>
          </a:avLst>
        </a:prstGeom>
        <a:solidFill>
          <a:srgbClr val="45D73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>
        <a:off x="7061160" y="2039705"/>
        <a:ext cx="313620" cy="314466"/>
      </dsp:txXfrm>
    </dsp:sp>
    <dsp:sp modelId="{66616E6B-D7ED-482D-9705-6FCBC3A75A80}">
      <dsp:nvSpPr>
        <dsp:cNvPr id="0" name=""/>
        <dsp:cNvSpPr/>
      </dsp:nvSpPr>
      <dsp:spPr>
        <a:xfrm>
          <a:off x="7695165" y="438016"/>
          <a:ext cx="3089736" cy="3517845"/>
        </a:xfrm>
        <a:prstGeom prst="roundRect">
          <a:avLst>
            <a:gd name="adj" fmla="val 10000"/>
          </a:avLst>
        </a:prstGeom>
        <a:solidFill>
          <a:srgbClr val="30A4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разработать комплекс мероприятий и выделить основные направления совершенствования по повышению эффективности использования </a:t>
          </a:r>
          <a:r>
            <a:rPr lang="ru-RU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генерирующей дорожной рампы</a:t>
          </a:r>
          <a:endParaRPr lang="ru-RU" sz="1800" b="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7785660" y="528511"/>
        <a:ext cx="2908746" cy="3336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3684A-BB16-4AC2-8452-3D8AD49818FE}">
      <dsp:nvSpPr>
        <dsp:cNvPr id="0" name=""/>
        <dsp:cNvSpPr/>
      </dsp:nvSpPr>
      <dsp:spPr>
        <a:xfrm rot="5400000">
          <a:off x="-350745" y="355913"/>
          <a:ext cx="2338306" cy="1636814"/>
        </a:xfrm>
        <a:prstGeom prst="chevron">
          <a:avLst/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 Black" panose="020B0A04020102020204" pitchFamily="34" charset="0"/>
            </a:rPr>
            <a:t>Выбор места установки</a:t>
          </a:r>
        </a:p>
      </dsp:txBody>
      <dsp:txXfrm rot="-5400000">
        <a:off x="1" y="823574"/>
        <a:ext cx="1636814" cy="701492"/>
      </dsp:txXfrm>
    </dsp:sp>
    <dsp:sp modelId="{D0835B7B-04CD-478B-9919-3C6970A56E62}">
      <dsp:nvSpPr>
        <dsp:cNvPr id="0" name=""/>
        <dsp:cNvSpPr/>
      </dsp:nvSpPr>
      <dsp:spPr>
        <a:xfrm rot="5400000">
          <a:off x="5611532" y="-3969550"/>
          <a:ext cx="1519899" cy="94693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>
              <a:latin typeface="Arial Black" panose="020B0A04020102020204" pitchFamily="34" charset="0"/>
            </a:rPr>
            <a:t>Разработка критериев для мест установки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Arial Black" panose="020B0A04020102020204" pitchFamily="34" charset="0"/>
            </a:rPr>
            <a:t>Сбор статистических данных о пункте пропуска и полный его анализ</a:t>
          </a:r>
        </a:p>
      </dsp:txBody>
      <dsp:txXfrm rot="-5400000">
        <a:off x="1636815" y="79362"/>
        <a:ext cx="9395140" cy="1371509"/>
      </dsp:txXfrm>
    </dsp:sp>
    <dsp:sp modelId="{504DDF33-925E-4D8B-AF18-64B5C65E608E}">
      <dsp:nvSpPr>
        <dsp:cNvPr id="0" name=""/>
        <dsp:cNvSpPr/>
      </dsp:nvSpPr>
      <dsp:spPr>
        <a:xfrm rot="5400000">
          <a:off x="-350745" y="2505817"/>
          <a:ext cx="2338306" cy="1636814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Black" panose="020B0A040201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latin typeface="Arial Black" panose="020B0A04020102020204" pitchFamily="34" charset="0"/>
            </a:rPr>
            <a:t>Раработка конструкции рампы</a:t>
          </a:r>
        </a:p>
      </dsp:txBody>
      <dsp:txXfrm rot="-5400000">
        <a:off x="1" y="2973478"/>
        <a:ext cx="1636814" cy="701492"/>
      </dsp:txXfrm>
    </dsp:sp>
    <dsp:sp modelId="{EB752434-2596-4D34-9709-29393E87C2F9}">
      <dsp:nvSpPr>
        <dsp:cNvPr id="0" name=""/>
        <dsp:cNvSpPr/>
      </dsp:nvSpPr>
      <dsp:spPr>
        <a:xfrm rot="5400000">
          <a:off x="5611133" y="-1819246"/>
          <a:ext cx="1520698" cy="94693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>
              <a:latin typeface="Arial Black" panose="020B0A04020102020204" pitchFamily="34" charset="0"/>
            </a:rPr>
            <a:t>Выбор составных элементов генерирующей дорожной рампы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Arial Black" panose="020B0A04020102020204" pitchFamily="34" charset="0"/>
            </a:rPr>
            <a:t>Расчет вырабатываемой установкой электроэнергии</a:t>
          </a:r>
        </a:p>
      </dsp:txBody>
      <dsp:txXfrm rot="-5400000">
        <a:off x="1636815" y="2229306"/>
        <a:ext cx="9395101" cy="1372230"/>
      </dsp:txXfrm>
    </dsp:sp>
    <dsp:sp modelId="{B276A556-EA05-40AE-B492-2EA5E0A716DE}">
      <dsp:nvSpPr>
        <dsp:cNvPr id="0" name=""/>
        <dsp:cNvSpPr/>
      </dsp:nvSpPr>
      <dsp:spPr>
        <a:xfrm rot="5400000">
          <a:off x="-350745" y="4655721"/>
          <a:ext cx="2338306" cy="1636814"/>
        </a:xfrm>
        <a:prstGeom prst="chevron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latin typeface="Arial Black" panose="020B0A04020102020204" pitchFamily="34" charset="0"/>
            </a:rPr>
            <a:t>Расчет экономической </a:t>
          </a:r>
          <a:r>
            <a:rPr lang="ru-RU" sz="1400" kern="1200" dirty="0" err="1">
              <a:latin typeface="Arial Black" panose="020B0A04020102020204" pitchFamily="34" charset="0"/>
            </a:rPr>
            <a:t>целесообраз</a:t>
          </a:r>
          <a:endParaRPr lang="ru-RU" sz="1400" kern="1200" dirty="0"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>
              <a:latin typeface="Arial Black" panose="020B0A04020102020204" pitchFamily="34" charset="0"/>
            </a:rPr>
            <a:t>ности</a:t>
          </a:r>
          <a:endParaRPr lang="ru-RU" sz="1400" kern="1200" dirty="0">
            <a:latin typeface="Arial Black" panose="020B0A04020102020204" pitchFamily="34" charset="0"/>
          </a:endParaRPr>
        </a:p>
      </dsp:txBody>
      <dsp:txXfrm rot="-5400000">
        <a:off x="1" y="5123382"/>
        <a:ext cx="1636814" cy="701492"/>
      </dsp:txXfrm>
    </dsp:sp>
    <dsp:sp modelId="{12416321-2C68-4495-9A99-E37B40040603}">
      <dsp:nvSpPr>
        <dsp:cNvPr id="0" name=""/>
        <dsp:cNvSpPr/>
      </dsp:nvSpPr>
      <dsp:spPr>
        <a:xfrm rot="5400000">
          <a:off x="5611532" y="330257"/>
          <a:ext cx="1519899" cy="94693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>
              <a:latin typeface="Arial Black" panose="020B0A04020102020204" pitchFamily="34" charset="0"/>
            </a:rPr>
            <a:t>Расчет необходимых показателей для определения экономической целесообразности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>
              <a:latin typeface="Arial Black" panose="020B0A04020102020204" pitchFamily="34" charset="0"/>
            </a:rPr>
            <a:t>Подведение итогов разработки инфраструктурного проекта</a:t>
          </a:r>
        </a:p>
      </dsp:txBody>
      <dsp:txXfrm rot="-5400000">
        <a:off x="1636815" y="4379170"/>
        <a:ext cx="9395140" cy="1371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81F78-E64F-47D5-80A7-84B2D2AB05E5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1E5E4-0710-4983-9068-149C83935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9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67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0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8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2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70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2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1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5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7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74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5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04C5D-F2FD-46EE-9A5C-48AC8232AFF0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CBA62-1125-46D7-928B-27564C833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6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4212" y="0"/>
            <a:ext cx="12192000" cy="54235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МИНИСТЕРСТВО ТРАНСПОРТА И КОММУНИКАЦИЙ РЕСПУБЛИКИ БЕЛАРУСЬ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УО «БЕЛОРУССКИЙ ГОСУДАРСТВЕННЫЙ УНИВЕРСИТЕТ ТРАНСПОРТА»</a:t>
            </a:r>
            <a:r>
              <a:rPr lang="en-US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Отдел магистратуры и студенческой науки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Доклад на тему: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b="1" dirty="0">
                <a:latin typeface="+mn-lt"/>
                <a:cs typeface="Times New Roman" panose="02020603050405020304" pitchFamily="18" charset="0"/>
              </a:rPr>
              <a:t>«Установка </a:t>
            </a:r>
            <a:r>
              <a:rPr lang="ru-RU" sz="2700" b="1" dirty="0" smtClean="0">
                <a:latin typeface="+mn-lt"/>
                <a:cs typeface="Times New Roman" panose="02020603050405020304" pitchFamily="18" charset="0"/>
              </a:rPr>
              <a:t>генерирующей дорожной рампы на примере </a:t>
            </a:r>
            <a:br>
              <a:rPr lang="ru-RU" sz="27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+mn-lt"/>
                <a:cs typeface="Times New Roman" panose="02020603050405020304" pitchFamily="18" charset="0"/>
              </a:rPr>
              <a:t>Таможенного поста «Козловичи»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297F2B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93" r="100000">
                        <a14:foregroundMark x1="53628" y1="83648" x2="53628" y2="83648"/>
                        <a14:foregroundMark x1="55836" y1="69811" x2="55836" y2="69811"/>
                        <a14:foregroundMark x1="57413" y1="60377" x2="57413" y2="60377"/>
                        <a14:foregroundMark x1="25552" y1="40252" x2="25552" y2="40252"/>
                        <a14:foregroundMark x1="35016" y1="44654" x2="35016" y2="44654"/>
                        <a14:foregroundMark x1="43533" y1="41509" x2="43533" y2="41509"/>
                        <a14:foregroundMark x1="56467" y1="32704" x2="56467" y2="32704"/>
                        <a14:foregroundMark x1="78233" y1="33962" x2="78233" y2="33962"/>
                        <a14:foregroundMark x1="64984" y1="92453" x2="64984" y2="92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46" y="0"/>
            <a:ext cx="1360053" cy="682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11036" y="6512781"/>
            <a:ext cx="1281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Гомель 2020</a:t>
            </a:r>
            <a:endParaRPr lang="ru-RU" sz="1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98" y="3880154"/>
            <a:ext cx="1856262" cy="28019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78717" y="6035727"/>
            <a:ext cx="2977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МАГИСТРАНТ:</a:t>
            </a:r>
          </a:p>
          <a:p>
            <a:r>
              <a:rPr lang="ru-RU" b="1" dirty="0"/>
              <a:t>гр. ЗмЭ36 </a:t>
            </a:r>
            <a:r>
              <a:rPr lang="ru-RU" b="1" dirty="0" err="1" smtClean="0"/>
              <a:t>Базака</a:t>
            </a:r>
            <a:r>
              <a:rPr lang="ru-RU" b="1" dirty="0" smtClean="0"/>
              <a:t> </a:t>
            </a:r>
            <a:r>
              <a:rPr lang="ru-RU" b="1" dirty="0"/>
              <a:t>В.В.</a:t>
            </a:r>
          </a:p>
        </p:txBody>
      </p:sp>
    </p:spTree>
    <p:extLst>
      <p:ext uri="{BB962C8B-B14F-4D97-AF65-F5344CB8AC3E}">
        <p14:creationId xmlns:p14="http://schemas.microsoft.com/office/powerpoint/2010/main" val="12006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saturation sat="106000"/>
                    </a14:imgEffect>
                    <a14:imgEffect>
                      <a14:brightnessContrast contrast="56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84653243"/>
              </p:ext>
            </p:extLst>
          </p:nvPr>
        </p:nvGraphicFramePr>
        <p:xfrm>
          <a:off x="579143" y="2531004"/>
          <a:ext cx="10790458" cy="4393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Шеврон 6"/>
          <p:cNvSpPr/>
          <p:nvPr/>
        </p:nvSpPr>
        <p:spPr>
          <a:xfrm>
            <a:off x="579143" y="2626203"/>
            <a:ext cx="3157928" cy="453338"/>
          </a:xfrm>
          <a:prstGeom prst="chevron">
            <a:avLst/>
          </a:prstGeom>
          <a:ln w="38100">
            <a:solidFill>
              <a:srgbClr val="45D73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ЗАДАЧИ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84914" y="1069891"/>
            <a:ext cx="6884687" cy="17829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изучение функционирования генерирующей дорожной рампы и разработка приоритетных направлений ее развития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8" name="Шеврон 7"/>
          <p:cNvSpPr/>
          <p:nvPr/>
        </p:nvSpPr>
        <p:spPr>
          <a:xfrm>
            <a:off x="4484914" y="603763"/>
            <a:ext cx="3194052" cy="466128"/>
          </a:xfrm>
          <a:prstGeom prst="chevron">
            <a:avLst/>
          </a:prstGeom>
          <a:ln w="38100">
            <a:solidFill>
              <a:srgbClr val="45D73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ЦЕЛЬ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1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40" l="10000" r="98868">
                        <a14:foregroundMark x1="35094" y1="69519" x2="35094" y2="69519"/>
                      </a14:backgroundRemoval>
                    </a14:imgEffect>
                    <a14:imgEffect>
                      <a14:brightnessContrast bright="8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7" y="3105150"/>
            <a:ext cx="6185458" cy="4364833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 flipH="1">
            <a:off x="7239000" y="191498"/>
            <a:ext cx="4953000" cy="913402"/>
          </a:xfrm>
          <a:prstGeom prst="chevron">
            <a:avLst/>
          </a:prstGeom>
          <a:solidFill>
            <a:schemeClr val="bg1">
              <a:alpha val="49000"/>
            </a:schemeClr>
          </a:solidFill>
          <a:ln>
            <a:solidFill>
              <a:srgbClr val="00B050">
                <a:alpha val="95000"/>
              </a:srgbClr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Electro-kinetic road ramp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51000"/>
                    </a14:imgEffect>
                    <a14:imgEffect>
                      <a14:brightnessContrast bright="-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25277" r="20000" b="27778"/>
          <a:stretch/>
        </p:blipFill>
        <p:spPr>
          <a:xfrm>
            <a:off x="1815" y="1456364"/>
            <a:ext cx="1759376" cy="229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 rot="10800000" flipV="1">
            <a:off x="1761191" y="1456364"/>
            <a:ext cx="8925859" cy="1938992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Инициатива «Зеленая таможня» </a:t>
            </a:r>
            <a:r>
              <a:rPr lang="ru-RU" sz="2400" dirty="0" smtClean="0">
                <a:latin typeface="Arial Black" panose="020B0A04020102020204" pitchFamily="34" charset="0"/>
              </a:rPr>
              <a:t>направлена на борьбу </a:t>
            </a:r>
            <a:r>
              <a:rPr lang="ru-RU" sz="2400" dirty="0">
                <a:latin typeface="Arial Black" panose="020B0A04020102020204" pitchFamily="34" charset="0"/>
              </a:rPr>
              <a:t>с нелегальной торговлей и незаконным перемещением объектов и предметов, наносящих ущерб окружающей среде и усугубляющих экологические </a:t>
            </a:r>
            <a:r>
              <a:rPr lang="ru-RU" sz="2400" dirty="0" smtClean="0">
                <a:latin typeface="Arial Black" panose="020B0A04020102020204" pitchFamily="34" charset="0"/>
              </a:rPr>
              <a:t>проблемы.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643" end="771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562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3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23401549"/>
              </p:ext>
            </p:extLst>
          </p:nvPr>
        </p:nvGraphicFramePr>
        <p:xfrm>
          <a:off x="552450" y="209550"/>
          <a:ext cx="11106150" cy="664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38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E3684A-BB16-4AC2-8452-3D8AD498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E3684A-BB16-4AC2-8452-3D8AD49818FE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E3684A-BB16-4AC2-8452-3D8AD498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30E3684A-BB16-4AC2-8452-3D8AD4981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4DDF33-925E-4D8B-AF18-64B5C65E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4DDF33-925E-4D8B-AF18-64B5C65E608E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4DDF33-925E-4D8B-AF18-64B5C65E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504DDF33-925E-4D8B-AF18-64B5C65E60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76A556-EA05-40AE-B492-2EA5E0A71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76A556-EA05-40AE-B492-2EA5E0A716DE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76A556-EA05-40AE-B492-2EA5E0A71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B276A556-EA05-40AE-B492-2EA5E0A71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835B7B-04CD-478B-9919-3C6970A56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835B7B-04CD-478B-9919-3C6970A56E62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835B7B-04CD-478B-9919-3C6970A56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D0835B7B-04CD-478B-9919-3C6970A56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752434-2596-4D34-9709-29393E87C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752434-2596-4D34-9709-29393E87C2F9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752434-2596-4D34-9709-29393E87C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EB752434-2596-4D34-9709-29393E87C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16321-2C68-4495-9A99-E37B40040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16321-2C68-4495-9A99-E37B4004060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16321-2C68-4495-9A99-E37B40040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12416321-2C68-4495-9A99-E37B400406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6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0630" y="-58930"/>
            <a:ext cx="12438743" cy="1191044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Динамическая </a:t>
            </a:r>
            <a:r>
              <a:rPr lang="ru-RU" altLang="ru-RU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дисконтирования инфраструктурного проекта  </a:t>
            </a:r>
            <a:r>
              <a:rPr lang="ru-RU" altLang="ru-RU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altLang="ru-RU" sz="24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ru-RU" sz="24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KINETIC ROAD RAMP</a:t>
            </a:r>
            <a:r>
              <a:rPr lang="ru-RU" alt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sz="3600" dirty="0" smtClean="0">
                <a:latin typeface="Arial Black" panose="020B0A04020102020204" pitchFamily="34" charset="0"/>
              </a:rPr>
              <a:t/>
            </a:r>
            <a:br>
              <a:rPr lang="ru-RU" altLang="ru-RU" sz="3600" dirty="0" smtClean="0">
                <a:latin typeface="Arial Black" panose="020B0A04020102020204" pitchFamily="34" charset="0"/>
              </a:rPr>
            </a:br>
            <a:endParaRPr lang="ru-RU" sz="24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232844"/>
              </p:ext>
            </p:extLst>
          </p:nvPr>
        </p:nvGraphicFramePr>
        <p:xfrm>
          <a:off x="654834" y="841890"/>
          <a:ext cx="10858501" cy="60161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6266">
                  <a:extLst>
                    <a:ext uri="{9D8B030D-6E8A-4147-A177-3AD203B41FA5}">
                      <a16:colId xmlns:a16="http://schemas.microsoft.com/office/drawing/2014/main" val="2683198870"/>
                    </a:ext>
                  </a:extLst>
                </a:gridCol>
                <a:gridCol w="1406547">
                  <a:extLst>
                    <a:ext uri="{9D8B030D-6E8A-4147-A177-3AD203B41FA5}">
                      <a16:colId xmlns:a16="http://schemas.microsoft.com/office/drawing/2014/main" val="373232717"/>
                    </a:ext>
                  </a:extLst>
                </a:gridCol>
                <a:gridCol w="1181405">
                  <a:extLst>
                    <a:ext uri="{9D8B030D-6E8A-4147-A177-3AD203B41FA5}">
                      <a16:colId xmlns:a16="http://schemas.microsoft.com/office/drawing/2014/main" val="3196575791"/>
                    </a:ext>
                  </a:extLst>
                </a:gridCol>
                <a:gridCol w="1522362">
                  <a:extLst>
                    <a:ext uri="{9D8B030D-6E8A-4147-A177-3AD203B41FA5}">
                      <a16:colId xmlns:a16="http://schemas.microsoft.com/office/drawing/2014/main" val="2995021447"/>
                    </a:ext>
                  </a:extLst>
                </a:gridCol>
                <a:gridCol w="1185749">
                  <a:extLst>
                    <a:ext uri="{9D8B030D-6E8A-4147-A177-3AD203B41FA5}">
                      <a16:colId xmlns:a16="http://schemas.microsoft.com/office/drawing/2014/main" val="1223417466"/>
                    </a:ext>
                  </a:extLst>
                </a:gridCol>
                <a:gridCol w="1455039">
                  <a:extLst>
                    <a:ext uri="{9D8B030D-6E8A-4147-A177-3AD203B41FA5}">
                      <a16:colId xmlns:a16="http://schemas.microsoft.com/office/drawing/2014/main" val="1088232715"/>
                    </a:ext>
                  </a:extLst>
                </a:gridCol>
                <a:gridCol w="1533220">
                  <a:extLst>
                    <a:ext uri="{9D8B030D-6E8A-4147-A177-3AD203B41FA5}">
                      <a16:colId xmlns:a16="http://schemas.microsoft.com/office/drawing/2014/main" val="3477507041"/>
                    </a:ext>
                  </a:extLst>
                </a:gridCol>
                <a:gridCol w="2047913">
                  <a:extLst>
                    <a:ext uri="{9D8B030D-6E8A-4147-A177-3AD203B41FA5}">
                      <a16:colId xmlns:a16="http://schemas.microsoft.com/office/drawing/2014/main" val="3154369829"/>
                    </a:ext>
                  </a:extLst>
                </a:gridCol>
              </a:tblGrid>
              <a:tr h="129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Инвестиции </a:t>
                      </a:r>
                      <a:endParaRPr lang="ru-RU" sz="1600" b="1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 (</a:t>
                      </a:r>
                      <a:r>
                        <a:rPr lang="en-US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Норматив </a:t>
                      </a:r>
                      <a:r>
                        <a:rPr lang="ru-RU" sz="1800" b="1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дисконти</a:t>
                      </a:r>
                      <a:r>
                        <a:rPr lang="ru-RU" sz="18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800" b="1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рования</a:t>
                      </a:r>
                      <a:r>
                        <a:rPr lang="ru-RU" sz="18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800" b="1" baseline="-25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Коэффициент </a:t>
                      </a:r>
                      <a:r>
                        <a:rPr lang="ru-RU" sz="1800" b="1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дисконтиро-вания</a:t>
                      </a:r>
                      <a:endParaRPr lang="ru-RU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(А</a:t>
                      </a:r>
                      <a:r>
                        <a:rPr lang="ru-RU" sz="18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Дисконтированные инвестиции (ДФР)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Финансовое положение инвестора</a:t>
                      </a:r>
                      <a:endParaRPr lang="ru-RU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(ФПИ)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144703"/>
                  </a:ext>
                </a:extLst>
              </a:tr>
              <a:tr h="5197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11286,39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-11286,39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1,0000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-11286,39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-11286,39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53702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0,8929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7823,96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-3462,43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703331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0,7972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6985,67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3523,24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577694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0,7118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6237,21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9760,45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811348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0,6355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5568,94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15329,39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128764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0,5674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4972,27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20301,65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598068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0,5066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4439,52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24741,17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183101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0,4523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3963,86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28705,03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714750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0,4039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3539,16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32244,19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65894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0,3606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3159,96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35404,16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13082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8762,83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0,3220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2821,40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38225,55 (</a:t>
                      </a:r>
                      <a:r>
                        <a:rPr lang="en-US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NPV)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963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9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031" y="1727200"/>
            <a:ext cx="10130970" cy="4804227"/>
          </a:xfrm>
          <a:solidFill>
            <a:schemeClr val="accent6">
              <a:lumMod val="20000"/>
              <a:lumOff val="80000"/>
              <a:alpha val="65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500" dirty="0" smtClean="0">
                <a:latin typeface="Arial Black" panose="020B0A04020102020204" pitchFamily="34" charset="0"/>
              </a:rPr>
              <a:t>генерирующая </a:t>
            </a:r>
            <a:r>
              <a:rPr lang="ru-RU" sz="2500" dirty="0">
                <a:latin typeface="Arial Black" panose="020B0A04020102020204" pitchFamily="34" charset="0"/>
              </a:rPr>
              <a:t>дорожная рампа служит лишь в качестве </a:t>
            </a:r>
            <a:r>
              <a:rPr lang="ru-RU" sz="2500" dirty="0">
                <a:ln>
                  <a:solidFill>
                    <a:sysClr val="windowText" lastClr="000000"/>
                  </a:solidFill>
                </a:ln>
                <a:solidFill>
                  <a:srgbClr val="0DBF11"/>
                </a:solidFill>
                <a:latin typeface="Arial Black" panose="020B0A04020102020204" pitchFamily="34" charset="0"/>
              </a:rPr>
              <a:t>вспомогательного источника </a:t>
            </a:r>
            <a:r>
              <a:rPr lang="ru-RU" sz="2500" dirty="0" smtClean="0">
                <a:latin typeface="Arial Black" panose="020B0A04020102020204" pitchFamily="34" charset="0"/>
              </a:rPr>
              <a:t>электроэнергии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500" dirty="0" smtClean="0">
                <a:latin typeface="Arial Black" panose="020B0A04020102020204" pitchFamily="34" charset="0"/>
              </a:rPr>
              <a:t>для </a:t>
            </a:r>
            <a:r>
              <a:rPr lang="ru-RU" sz="2500" dirty="0">
                <a:latin typeface="Arial Black" panose="020B0A04020102020204" pitchFamily="34" charset="0"/>
              </a:rPr>
              <a:t>получения максимального эффекта </a:t>
            </a:r>
            <a:r>
              <a:rPr lang="ru-RU" sz="2500" dirty="0" smtClean="0">
                <a:latin typeface="Arial Black" panose="020B0A04020102020204" pitchFamily="34" charset="0"/>
              </a:rPr>
              <a:t>на </a:t>
            </a:r>
            <a:r>
              <a:rPr lang="ru-RU" sz="2500" dirty="0">
                <a:latin typeface="Arial Black" panose="020B0A04020102020204" pitchFamily="34" charset="0"/>
              </a:rPr>
              <a:t>пункте пропуска необходимо </a:t>
            </a:r>
            <a:r>
              <a:rPr lang="ru-RU" sz="2500" dirty="0" smtClean="0">
                <a:latin typeface="Arial Black" panose="020B0A04020102020204" pitchFamily="34" charset="0"/>
              </a:rPr>
              <a:t>устанавливать </a:t>
            </a:r>
            <a:r>
              <a:rPr lang="ru-RU" sz="2500" dirty="0">
                <a:latin typeface="Arial Black" panose="020B0A04020102020204" pitchFamily="34" charset="0"/>
              </a:rPr>
              <a:t>в двух направлениях </a:t>
            </a:r>
            <a:r>
              <a:rPr lang="ru-RU" sz="2500" dirty="0" smtClean="0">
                <a:latin typeface="Arial Black" panose="020B0A04020102020204" pitchFamily="34" charset="0"/>
              </a:rPr>
              <a:t>– </a:t>
            </a:r>
            <a:r>
              <a:rPr lang="ru-RU" sz="2500" dirty="0" smtClean="0">
                <a:ln>
                  <a:solidFill>
                    <a:sysClr val="windowText" lastClr="000000"/>
                  </a:solidFill>
                </a:ln>
                <a:solidFill>
                  <a:srgbClr val="0DBF11"/>
                </a:solidFill>
                <a:latin typeface="Arial Black" panose="020B0A04020102020204" pitchFamily="34" charset="0"/>
              </a:rPr>
              <a:t>1 на въезд и 1 на выезд </a:t>
            </a:r>
            <a:r>
              <a:rPr lang="ru-RU" sz="2500" dirty="0" smtClean="0">
                <a:latin typeface="Arial Black" panose="020B0A04020102020204" pitchFamily="34" charset="0"/>
              </a:rPr>
              <a:t>после </a:t>
            </a:r>
            <a:r>
              <a:rPr lang="ru-RU" sz="2500" dirty="0">
                <a:latin typeface="Arial Black" panose="020B0A04020102020204" pitchFamily="34" charset="0"/>
              </a:rPr>
              <a:t>весоизмерительного </a:t>
            </a:r>
            <a:r>
              <a:rPr lang="ru-RU" sz="2500" dirty="0" smtClean="0">
                <a:latin typeface="Arial Black" panose="020B0A04020102020204" pitchFamily="34" charset="0"/>
              </a:rPr>
              <a:t>оборудования ТП «Козловичи»</a:t>
            </a:r>
            <a:endParaRPr lang="ru-RU" sz="2500" dirty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500" dirty="0" smtClean="0">
                <a:latin typeface="Arial Black" panose="020B0A04020102020204" pitchFamily="34" charset="0"/>
              </a:rPr>
              <a:t>исходя </a:t>
            </a:r>
            <a:r>
              <a:rPr lang="ru-RU" sz="2500" dirty="0">
                <a:latin typeface="Arial Black" panose="020B0A04020102020204" pitchFamily="34" charset="0"/>
              </a:rPr>
              <a:t>из рассчитанных данных затраты на содержание электроэнергии </a:t>
            </a:r>
            <a:r>
              <a:rPr lang="ru-RU" sz="2500" dirty="0" smtClean="0">
                <a:latin typeface="Arial Black" panose="020B0A04020102020204" pitchFamily="34" charset="0"/>
              </a:rPr>
              <a:t>на </a:t>
            </a:r>
            <a:r>
              <a:rPr lang="ru-RU" sz="2500" dirty="0">
                <a:latin typeface="Arial Black" panose="020B0A04020102020204" pitchFamily="34" charset="0"/>
              </a:rPr>
              <a:t>уличное освещение сократятся на </a:t>
            </a:r>
            <a:r>
              <a:rPr lang="ru-RU" sz="2500" dirty="0" err="1" smtClean="0">
                <a:ln>
                  <a:solidFill>
                    <a:sysClr val="windowText" lastClr="000000"/>
                  </a:solidFill>
                </a:ln>
                <a:solidFill>
                  <a:srgbClr val="0DBF11"/>
                </a:solidFill>
                <a:latin typeface="Arial Black" panose="020B0A04020102020204" pitchFamily="34" charset="0"/>
              </a:rPr>
              <a:t>на</a:t>
            </a:r>
            <a:r>
              <a:rPr lang="ru-RU" sz="2500" dirty="0" smtClean="0">
                <a:ln>
                  <a:solidFill>
                    <a:sysClr val="windowText" lastClr="000000"/>
                  </a:solidFill>
                </a:ln>
                <a:solidFill>
                  <a:srgbClr val="0DBF11"/>
                </a:solidFill>
                <a:latin typeface="Arial Black" panose="020B0A04020102020204" pitchFamily="34" charset="0"/>
              </a:rPr>
              <a:t> </a:t>
            </a:r>
            <a:r>
              <a:rPr lang="ru-RU" sz="2500" dirty="0">
                <a:ln>
                  <a:solidFill>
                    <a:sysClr val="windowText" lastClr="000000"/>
                  </a:solidFill>
                </a:ln>
                <a:solidFill>
                  <a:srgbClr val="0DBF11"/>
                </a:solidFill>
                <a:latin typeface="Arial Black" panose="020B0A04020102020204" pitchFamily="34" charset="0"/>
              </a:rPr>
              <a:t>26 % </a:t>
            </a:r>
            <a:r>
              <a:rPr lang="ru-RU" sz="2500" dirty="0">
                <a:latin typeface="Arial Black" panose="020B0A04020102020204" pitchFamily="34" charset="0"/>
              </a:rPr>
              <a:t>от общей </a:t>
            </a:r>
            <a:r>
              <a:rPr lang="ru-RU" sz="2500" dirty="0" smtClean="0">
                <a:latin typeface="Arial Black" panose="020B0A04020102020204" pitchFamily="34" charset="0"/>
              </a:rPr>
              <a:t>суммы </a:t>
            </a:r>
            <a:r>
              <a:rPr lang="ru-RU" sz="2500" dirty="0" smtClean="0">
                <a:latin typeface="Arial Black" panose="020B0A04020102020204" pitchFamily="34" charset="0"/>
              </a:rPr>
              <a:t>выплат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500" dirty="0" smtClean="0">
                <a:latin typeface="Arial Black" panose="020B0A04020102020204" pitchFamily="34" charset="0"/>
              </a:rPr>
              <a:t>окупаемость инфраструктурного проекта составит  </a:t>
            </a:r>
            <a:r>
              <a:rPr lang="ru-RU" sz="2500" dirty="0" smtClean="0">
                <a:ln>
                  <a:solidFill>
                    <a:sysClr val="windowText" lastClr="000000"/>
                  </a:solidFill>
                </a:ln>
                <a:solidFill>
                  <a:srgbClr val="0DBF11"/>
                </a:solidFill>
                <a:latin typeface="Arial Black" panose="020B0A04020102020204" pitchFamily="34" charset="0"/>
              </a:rPr>
              <a:t>1,5 года</a:t>
            </a:r>
            <a:endParaRPr lang="ru-RU" sz="2500" dirty="0">
              <a:solidFill>
                <a:srgbClr val="0DBF1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83657" y="207036"/>
            <a:ext cx="81570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В результате расчетов и анализа данных сделаны следующие </a:t>
            </a:r>
            <a:r>
              <a:rPr lang="ru-RU" sz="2800" u="sng" dirty="0">
                <a:latin typeface="Arial Black" panose="020B0A04020102020204" pitchFamily="34" charset="0"/>
              </a:rPr>
              <a:t>выводы:</a:t>
            </a:r>
          </a:p>
        </p:txBody>
      </p:sp>
    </p:spTree>
    <p:extLst>
      <p:ext uri="{BB962C8B-B14F-4D97-AF65-F5344CB8AC3E}">
        <p14:creationId xmlns:p14="http://schemas.microsoft.com/office/powerpoint/2010/main" val="25364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15982"/>
            <a:ext cx="12192000" cy="54235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МИНИСТЕРСТВО ТРАНСПОРТА И КОММУНИКАЦИЙ РЕСПУБЛИКИ БЕЛАРУСЬ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УО «БЕЛОРУССКИЙ ГОСУДАРСТВЕННЫЙ УНИВЕРСИТЕТ ТРАНСПОРТА»</a:t>
            </a:r>
            <a:r>
              <a:rPr lang="en-US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Отдел магистратуры и студенческой науки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Доклад на тему: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b="1" dirty="0">
                <a:latin typeface="+mn-lt"/>
                <a:cs typeface="Times New Roman" panose="02020603050405020304" pitchFamily="18" charset="0"/>
              </a:rPr>
              <a:t>«Установка </a:t>
            </a:r>
            <a:r>
              <a:rPr lang="ru-RU" sz="2700" b="1" dirty="0" smtClean="0">
                <a:latin typeface="+mn-lt"/>
                <a:cs typeface="Times New Roman" panose="02020603050405020304" pitchFamily="18" charset="0"/>
              </a:rPr>
              <a:t>генерирующей дорожной рампы на примере </a:t>
            </a:r>
            <a:br>
              <a:rPr lang="ru-RU" sz="27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+mn-lt"/>
                <a:cs typeface="Times New Roman" panose="02020603050405020304" pitchFamily="18" charset="0"/>
              </a:rPr>
              <a:t>Таможенного поста «Козловичи»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297F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297F2B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93" r="100000">
                        <a14:foregroundMark x1="53628" y1="83648" x2="53628" y2="83648"/>
                        <a14:foregroundMark x1="55836" y1="69811" x2="55836" y2="69811"/>
                        <a14:foregroundMark x1="57413" y1="60377" x2="57413" y2="60377"/>
                        <a14:foregroundMark x1="25552" y1="40252" x2="25552" y2="40252"/>
                        <a14:foregroundMark x1="35016" y1="44654" x2="35016" y2="44654"/>
                        <a14:foregroundMark x1="43533" y1="41509" x2="43533" y2="41509"/>
                        <a14:foregroundMark x1="56467" y1="32704" x2="56467" y2="32704"/>
                        <a14:foregroundMark x1="78233" y1="33962" x2="78233" y2="33962"/>
                        <a14:foregroundMark x1="64984" y1="92453" x2="64984" y2="92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46" y="0"/>
            <a:ext cx="1360053" cy="682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11036" y="6512781"/>
            <a:ext cx="1281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Гомель 2020</a:t>
            </a:r>
            <a:endParaRPr lang="ru-RU" sz="1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98" y="3880154"/>
            <a:ext cx="1856262" cy="2801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6850" y="5673123"/>
            <a:ext cx="2529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КОНТАКТНЫЕ ДАННЫЕ:</a:t>
            </a:r>
          </a:p>
          <a:p>
            <a:r>
              <a:rPr lang="en-US" b="1" dirty="0" smtClean="0"/>
              <a:t>vera_bazaka@mail.ru</a:t>
            </a:r>
          </a:p>
          <a:p>
            <a:r>
              <a:rPr lang="en-US" b="1" dirty="0" err="1" smtClean="0"/>
              <a:t>instagram</a:t>
            </a:r>
            <a:r>
              <a:rPr lang="ru-RU" b="1" dirty="0" smtClean="0"/>
              <a:t>: </a:t>
            </a:r>
            <a:r>
              <a:rPr lang="en-US" b="1" dirty="0"/>
              <a:t>@</a:t>
            </a:r>
            <a:r>
              <a:rPr lang="en-US" b="1" dirty="0" err="1" smtClean="0"/>
              <a:t>verabazaka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63972" y="4749793"/>
            <a:ext cx="25223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МАГИСТРАНТ:</a:t>
            </a:r>
          </a:p>
          <a:p>
            <a:r>
              <a:rPr lang="ru-RU" b="1" dirty="0"/>
              <a:t>гр. ЗмЭ36 </a:t>
            </a:r>
            <a:endParaRPr lang="en-US" b="1" dirty="0"/>
          </a:p>
          <a:p>
            <a:r>
              <a:rPr lang="ru-RU" b="1" dirty="0" err="1"/>
              <a:t>Базака</a:t>
            </a:r>
            <a:r>
              <a:rPr lang="ru-RU" b="1" dirty="0"/>
              <a:t> В.В.</a:t>
            </a:r>
          </a:p>
        </p:txBody>
      </p:sp>
    </p:spTree>
    <p:extLst>
      <p:ext uri="{BB962C8B-B14F-4D97-AF65-F5344CB8AC3E}">
        <p14:creationId xmlns:p14="http://schemas.microsoft.com/office/powerpoint/2010/main" val="13520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451</Words>
  <Application>Microsoft Office PowerPoint</Application>
  <PresentationFormat>Широкоэкранный</PresentationFormat>
  <Paragraphs>139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Monotype Corsiva</vt:lpstr>
      <vt:lpstr>Times New Roman</vt:lpstr>
      <vt:lpstr>Wingdings</vt:lpstr>
      <vt:lpstr>Тема Office</vt:lpstr>
      <vt:lpstr>МИНИСТЕРСТВО ТРАНСПОРТА И КОММУНИКАЦИЙ РЕСПУБЛИКИ БЕЛАРУСЬ УО «БЕЛОРУССКИЙ ГОСУДАРСТВЕННЫЙ УНИВЕРСИТЕТ ТРАНСПОРТА»  Отдел магистратуры и студенческой науки  Доклад на тему:  «Установка генерирующей дорожной рампы на примере  Таможенного поста «Козловичи»   </vt:lpstr>
      <vt:lpstr>Презентация PowerPoint</vt:lpstr>
      <vt:lpstr>Презентация PowerPoint</vt:lpstr>
      <vt:lpstr>видео</vt:lpstr>
      <vt:lpstr>Презентация PowerPoint</vt:lpstr>
      <vt:lpstr>Динамическая система дисконтирования инфраструктурного проекта   «ELECTRO-KINETIC ROAD RAMP» </vt:lpstr>
      <vt:lpstr>Презентация PowerPoint</vt:lpstr>
      <vt:lpstr>МИНИСТЕРСТВО ТРАНСПОРТА И КОММУНИКАЦИЙ РЕСПУБЛИКИ БЕЛАРУСЬ УО «БЕЛОРУССКИЙ ГОСУДАРСТВЕННЫЙ УНИВЕРСИТЕТ ТРАНСПОРТА»  Отдел магистратуры и студенческой науки  Доклад на тему:  «Установка генерирующей дорожной рампы на примере  Таможенного поста «Козловичи»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88</cp:revision>
  <dcterms:created xsi:type="dcterms:W3CDTF">2019-05-12T12:30:03Z</dcterms:created>
  <dcterms:modified xsi:type="dcterms:W3CDTF">2020-12-08T13:59:27Z</dcterms:modified>
</cp:coreProperties>
</file>